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slides/slide69.xml" ContentType="application/vnd.openxmlformats-officedocument.presentationml.slide+xml"/>
  <Override PartName="/ppt/slides/slide70.xml" ContentType="application/vnd.openxmlformats-officedocument.presentationml.slide+xml"/>
  <Override PartName="/ppt/presentation.xml" ContentType="application/vnd.openxmlformats-officedocument.presentationml.presentation.main+xml"/>
  <Override PartName="/ppt/slides/slide68.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Slides/notesSlide1.xml" ContentType="application/vnd.openxmlformats-officedocument.presentationml.notesSlide+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notesSlides/notesSlide4.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3.xml" ContentType="application/vnd.openxmlformats-officedocument.presentationml.slideLayout+xml"/>
  <Override PartName="/ppt/notesSlides/notesSlide3.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ppt/theme/theme2.xml" ContentType="application/vnd.openxmlformats-officedocument.them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Override2.xml" ContentType="application/vnd.openxmlformats-officedocument.themeOverr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customXml/itemProps3.xml" ContentType="application/vnd.openxmlformats-officedocument.customXmlProperties+xml"/>
  <Override PartName="/customXml/itemProps2.xml" ContentType="application/vnd.openxmlformats-officedocument.customXmlProperties+xml"/>
  <Override PartName="/ppt/tags/tag1.xml" ContentType="application/vnd.openxmlformats-officedocument.presentationml.tags+xml"/>
  <Override PartName="/customXml/itemProps5.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5"/>
  </p:notesMasterIdLst>
  <p:handoutMasterIdLst>
    <p:handoutMasterId r:id="rId76"/>
  </p:handoutMasterIdLst>
  <p:sldIdLst>
    <p:sldId id="257" r:id="rId5"/>
    <p:sldId id="284" r:id="rId6"/>
    <p:sldId id="258" r:id="rId7"/>
    <p:sldId id="286" r:id="rId8"/>
    <p:sldId id="287" r:id="rId9"/>
    <p:sldId id="291" r:id="rId10"/>
    <p:sldId id="288" r:id="rId11"/>
    <p:sldId id="289" r:id="rId12"/>
    <p:sldId id="290" r:id="rId13"/>
    <p:sldId id="292" r:id="rId14"/>
    <p:sldId id="293" r:id="rId15"/>
    <p:sldId id="300" r:id="rId16"/>
    <p:sldId id="295" r:id="rId17"/>
    <p:sldId id="299" r:id="rId18"/>
    <p:sldId id="294" r:id="rId19"/>
    <p:sldId id="296" r:id="rId20"/>
    <p:sldId id="298" r:id="rId21"/>
    <p:sldId id="304" r:id="rId22"/>
    <p:sldId id="305" r:id="rId23"/>
    <p:sldId id="303" r:id="rId24"/>
    <p:sldId id="302" r:id="rId25"/>
    <p:sldId id="306" r:id="rId26"/>
    <p:sldId id="301" r:id="rId27"/>
    <p:sldId id="259" r:id="rId28"/>
    <p:sldId id="344" r:id="rId29"/>
    <p:sldId id="346" r:id="rId30"/>
    <p:sldId id="347" r:id="rId31"/>
    <p:sldId id="348" r:id="rId32"/>
    <p:sldId id="345" r:id="rId33"/>
    <p:sldId id="308" r:id="rId34"/>
    <p:sldId id="309" r:id="rId35"/>
    <p:sldId id="310" r:id="rId36"/>
    <p:sldId id="311" r:id="rId37"/>
    <p:sldId id="312" r:id="rId38"/>
    <p:sldId id="313" r:id="rId39"/>
    <p:sldId id="314" r:id="rId40"/>
    <p:sldId id="315" r:id="rId41"/>
    <p:sldId id="316" r:id="rId42"/>
    <p:sldId id="317" r:id="rId43"/>
    <p:sldId id="318" r:id="rId44"/>
    <p:sldId id="325" r:id="rId45"/>
    <p:sldId id="327" r:id="rId46"/>
    <p:sldId id="326" r:id="rId47"/>
    <p:sldId id="328" r:id="rId48"/>
    <p:sldId id="329" r:id="rId49"/>
    <p:sldId id="330" r:id="rId50"/>
    <p:sldId id="331" r:id="rId51"/>
    <p:sldId id="332" r:id="rId52"/>
    <p:sldId id="320" r:id="rId53"/>
    <p:sldId id="334" r:id="rId54"/>
    <p:sldId id="335" r:id="rId55"/>
    <p:sldId id="336" r:id="rId56"/>
    <p:sldId id="337" r:id="rId57"/>
    <p:sldId id="338" r:id="rId58"/>
    <p:sldId id="333" r:id="rId59"/>
    <p:sldId id="339" r:id="rId60"/>
    <p:sldId id="340" r:id="rId61"/>
    <p:sldId id="341" r:id="rId62"/>
    <p:sldId id="343" r:id="rId63"/>
    <p:sldId id="342" r:id="rId64"/>
    <p:sldId id="349" r:id="rId65"/>
    <p:sldId id="350" r:id="rId66"/>
    <p:sldId id="351" r:id="rId67"/>
    <p:sldId id="352" r:id="rId68"/>
    <p:sldId id="322" r:id="rId69"/>
    <p:sldId id="323" r:id="rId70"/>
    <p:sldId id="324" r:id="rId71"/>
    <p:sldId id="353" r:id="rId72"/>
    <p:sldId id="354" r:id="rId73"/>
    <p:sldId id="283" r:id="rId7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uschia Copeland" initials="TC" lastIdx="51" clrIdx="0">
    <p:extLst>
      <p:ext uri="{19B8F6BF-5375-455C-9EA6-DF929625EA0E}">
        <p15:presenceInfo xmlns:p15="http://schemas.microsoft.com/office/powerpoint/2012/main" userId="Tauschia Copeland" providerId="None"/>
      </p:ext>
    </p:extLst>
  </p:cmAuthor>
  <p:cmAuthor id="2" name="Madhu Reddy" initials="MR" lastIdx="1" clrIdx="1">
    <p:extLst>
      <p:ext uri="{19B8F6BF-5375-455C-9EA6-DF929625EA0E}">
        <p15:presenceInfo xmlns:p15="http://schemas.microsoft.com/office/powerpoint/2012/main" userId="0d8d4d483ea927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4660"/>
  </p:normalViewPr>
  <p:slideViewPr>
    <p:cSldViewPr snapToGrid="0">
      <p:cViewPr varScale="1">
        <p:scale>
          <a:sx n="74" d="100"/>
          <a:sy n="74" d="100"/>
        </p:scale>
        <p:origin x="378" y="66"/>
      </p:cViewPr>
      <p:guideLst/>
    </p:cSldViewPr>
  </p:slideViewPr>
  <p:notesTextViewPr>
    <p:cViewPr>
      <p:scale>
        <a:sx n="1" d="1"/>
        <a:sy n="1" d="1"/>
      </p:scale>
      <p:origin x="0" y="0"/>
    </p:cViewPr>
  </p:notesTextViewPr>
  <p:sorterViewPr>
    <p:cViewPr>
      <p:scale>
        <a:sx n="100" d="100"/>
        <a:sy n="100" d="100"/>
      </p:scale>
      <p:origin x="0" y="-148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customXml" Target="../customXml/item4.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83" Type="http://schemas.openxmlformats.org/officeDocument/2006/relationships/customXml" Target="../customXml/item5.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8BEF5EFE-81CC-4A2E-BC07-A5C7691363FB}" type="datetimeFigureOut">
              <a:rPr lang="en-US" smtClean="0"/>
              <a:t>7/6/2015</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9932ECA5-AAB0-4579-9862-A85F1EE31203}" type="slidenum">
              <a:rPr lang="en-US" smtClean="0"/>
              <a:t>‹#›</a:t>
            </a:fld>
            <a:endParaRPr lang="en-US" dirty="0"/>
          </a:p>
        </p:txBody>
      </p:sp>
    </p:spTree>
    <p:extLst>
      <p:ext uri="{BB962C8B-B14F-4D97-AF65-F5344CB8AC3E}">
        <p14:creationId xmlns:p14="http://schemas.microsoft.com/office/powerpoint/2010/main" val="3415072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3AAD594-D39D-4D42-B074-85BA01FAA4B9}" type="datetimeFigureOut">
              <a:rPr lang="en-US" smtClean="0"/>
              <a:t>7/6/2015</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305278E-5E87-46DA-836C-231A3458D216}" type="slidenum">
              <a:rPr lang="en-US" smtClean="0"/>
              <a:t>‹#›</a:t>
            </a:fld>
            <a:endParaRPr lang="en-US" dirty="0"/>
          </a:p>
        </p:txBody>
      </p:sp>
    </p:spTree>
    <p:extLst>
      <p:ext uri="{BB962C8B-B14F-4D97-AF65-F5344CB8AC3E}">
        <p14:creationId xmlns:p14="http://schemas.microsoft.com/office/powerpoint/2010/main" val="3579337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C5C565FA-3C99-4787-98A7-FCE46D2F55AF}" type="datetime1">
              <a:rPr lang="en-US" smtClean="0">
                <a:solidFill>
                  <a:prstClr val="black"/>
                </a:solidFill>
              </a:rPr>
              <a:pPr/>
              <a:t>7/6/2015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910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points = spark.textFile(...).map(parsePoint).cache()</a:t>
            </a:r>
            <a:r>
              <a:rPr lang="en-US" dirty="0" smtClean="0"/>
              <a:t/>
            </a:r>
            <a:br>
              <a:rPr lang="en-US" dirty="0" smtClean="0"/>
            </a:br>
            <a:r>
              <a:rPr lang="en-US" sz="1200" b="0" i="0" kern="1200" dirty="0" smtClean="0">
                <a:solidFill>
                  <a:schemeClr val="tx1"/>
                </a:solidFill>
                <a:effectLst/>
                <a:latin typeface="+mn-lt"/>
                <a:ea typeface="+mn-ea"/>
                <a:cs typeface="+mn-cs"/>
              </a:rPr>
              <a:t>w = numpy.random.ranf(size = D) # current separating plane</a:t>
            </a:r>
            <a:r>
              <a:rPr lang="en-US" dirty="0" smtClean="0"/>
              <a:t/>
            </a:r>
            <a:br>
              <a:rPr lang="en-US" dirty="0" smtClean="0"/>
            </a:br>
            <a:r>
              <a:rPr lang="en-US" sz="1200" b="1" i="0" kern="1200" dirty="0" smtClean="0">
                <a:solidFill>
                  <a:schemeClr val="tx1"/>
                </a:solidFill>
                <a:effectLst/>
                <a:latin typeface="+mn-lt"/>
                <a:ea typeface="+mn-ea"/>
                <a:cs typeface="+mn-cs"/>
              </a:rPr>
              <a:t>for</a:t>
            </a:r>
            <a:r>
              <a:rPr lang="en-US" sz="1200" b="0" i="0" kern="1200" dirty="0" smtClean="0">
                <a:solidFill>
                  <a:schemeClr val="tx1"/>
                </a:solidFill>
                <a:effectLst/>
                <a:latin typeface="+mn-lt"/>
                <a:ea typeface="+mn-ea"/>
                <a:cs typeface="+mn-cs"/>
              </a:rPr>
              <a:t> i </a:t>
            </a:r>
            <a:r>
              <a:rPr lang="en-US" sz="1200" b="1" i="0" kern="1200" dirty="0" smtClean="0">
                <a:solidFill>
                  <a:schemeClr val="tx1"/>
                </a:solidFill>
                <a:effectLst/>
                <a:latin typeface="+mn-lt"/>
                <a:ea typeface="+mn-ea"/>
                <a:cs typeface="+mn-cs"/>
              </a:rPr>
              <a:t>in</a:t>
            </a:r>
            <a:r>
              <a:rPr lang="en-US" sz="1200" b="0" i="0" kern="1200" dirty="0" smtClean="0">
                <a:solidFill>
                  <a:schemeClr val="tx1"/>
                </a:solidFill>
                <a:effectLst/>
                <a:latin typeface="+mn-lt"/>
                <a:ea typeface="+mn-ea"/>
                <a:cs typeface="+mn-cs"/>
              </a:rPr>
              <a:t> range(ITERATIONS):</a:t>
            </a:r>
            <a:r>
              <a:rPr lang="en-US" dirty="0" smtClean="0"/>
              <a:t/>
            </a:r>
            <a:br>
              <a:rPr lang="en-US" dirty="0" smtClean="0"/>
            </a:br>
            <a:r>
              <a:rPr lang="en-US" sz="1200" b="0" i="0" kern="1200" dirty="0" smtClean="0">
                <a:solidFill>
                  <a:schemeClr val="tx1"/>
                </a:solidFill>
                <a:effectLst/>
                <a:latin typeface="+mn-lt"/>
                <a:ea typeface="+mn-ea"/>
                <a:cs typeface="+mn-cs"/>
              </a:rPr>
              <a:t>    gradient = points.map(</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lambda p: (1 / (1 + exp(-p.y*(w.dot(p.x)))) - 1) * p.y * p.x</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    ).reduce(lambda a, b: a + b)</a:t>
            </a:r>
            <a:r>
              <a:rPr lang="en-US" dirty="0" smtClean="0"/>
              <a:t/>
            </a:r>
            <a:br>
              <a:rPr lang="en-US" dirty="0" smtClean="0"/>
            </a:br>
            <a:r>
              <a:rPr lang="en-US" sz="1200" b="0" i="0" kern="1200" dirty="0" smtClean="0">
                <a:solidFill>
                  <a:schemeClr val="tx1"/>
                </a:solidFill>
                <a:effectLst/>
                <a:latin typeface="+mn-lt"/>
                <a:ea typeface="+mn-ea"/>
                <a:cs typeface="+mn-cs"/>
              </a:rPr>
              <a:t>    w -= gradient</a:t>
            </a:r>
            <a:r>
              <a:rPr lang="en-US" dirty="0" smtClean="0"/>
              <a:t/>
            </a:r>
            <a:br>
              <a:rPr lang="en-US" dirty="0" smtClean="0"/>
            </a:br>
            <a:r>
              <a:rPr lang="en-US" sz="1200" b="0" i="0" kern="1200" dirty="0" smtClean="0">
                <a:solidFill>
                  <a:schemeClr val="tx1"/>
                </a:solidFill>
                <a:effectLst/>
                <a:latin typeface="+mn-lt"/>
                <a:ea typeface="+mn-ea"/>
                <a:cs typeface="+mn-cs"/>
              </a:rPr>
              <a:t>print "Final separating plane: %s" % w</a:t>
            </a:r>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t>10</a:t>
            </a:fld>
            <a:endParaRPr lang="en-US" dirty="0"/>
          </a:p>
        </p:txBody>
      </p:sp>
    </p:spTree>
    <p:extLst>
      <p:ext uri="{BB962C8B-B14F-4D97-AF65-F5344CB8AC3E}">
        <p14:creationId xmlns:p14="http://schemas.microsoft.com/office/powerpoint/2010/main" val="613527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05278E-5E87-46DA-836C-231A3458D216}" type="slidenum">
              <a:rPr lang="en-US" smtClean="0"/>
              <a:t>36</a:t>
            </a:fld>
            <a:endParaRPr lang="en-US" dirty="0"/>
          </a:p>
        </p:txBody>
      </p:sp>
    </p:spTree>
    <p:extLst>
      <p:ext uri="{BB962C8B-B14F-4D97-AF65-F5344CB8AC3E}">
        <p14:creationId xmlns:p14="http://schemas.microsoft.com/office/powerpoint/2010/main" val="3551056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70</a:t>
            </a:fld>
            <a:endParaRPr lang="en-US" dirty="0">
              <a:solidFill>
                <a:prstClr val="black"/>
              </a:solidFill>
            </a:endParaRPr>
          </a:p>
        </p:txBody>
      </p:sp>
    </p:spTree>
    <p:extLst>
      <p:ext uri="{BB962C8B-B14F-4D97-AF65-F5344CB8AC3E}">
        <p14:creationId xmlns:p14="http://schemas.microsoft.com/office/powerpoint/2010/main" val="36821610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8" y="-1"/>
            <a:ext cx="12192000" cy="6858973"/>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7998438" y="2302198"/>
            <a:ext cx="2757245" cy="2751705"/>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573783" y="236590"/>
            <a:ext cx="5464145" cy="6437741"/>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0" y="1"/>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63776" y="470067"/>
            <a:ext cx="1304174" cy="28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69240" y="1428401"/>
            <a:ext cx="5487085" cy="897667"/>
          </a:xfrm>
        </p:spPr>
        <p:txBody>
          <a:bodyPr/>
          <a:lstStyle>
            <a:lvl1pPr>
              <a:defRPr sz="5098">
                <a:solidFill>
                  <a:schemeClr val="bg1"/>
                </a:solidFill>
              </a:defRPr>
            </a:lvl1pPr>
          </a:lstStyle>
          <a:p>
            <a:r>
              <a:rPr lang="en-US" smtClean="0"/>
              <a:t>Click to edit Master title style</a:t>
            </a:r>
            <a:endParaRPr lang="en-US" dirty="0"/>
          </a:p>
        </p:txBody>
      </p:sp>
      <p:sp>
        <p:nvSpPr>
          <p:cNvPr id="17" name="Subtitle 2"/>
          <p:cNvSpPr>
            <a:spLocks noGrp="1"/>
          </p:cNvSpPr>
          <p:nvPr>
            <p:ph type="subTitle" idx="1"/>
          </p:nvPr>
        </p:nvSpPr>
        <p:spPr>
          <a:xfrm>
            <a:off x="269302" y="4353453"/>
            <a:ext cx="5487022" cy="1055663"/>
          </a:xfrm>
        </p:spPr>
        <p:txBody>
          <a:bodyPr/>
          <a:lstStyle>
            <a:lvl1pPr marL="0" indent="0" algn="l">
              <a:lnSpc>
                <a:spcPts val="2647"/>
              </a:lnSpc>
              <a:buNone/>
              <a:defRPr sz="2157">
                <a:solidFill>
                  <a:schemeClr val="bg1"/>
                </a:solidFill>
                <a:latin typeface="+mj-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smtClean="0"/>
              <a:t>Click to edit Master subtitle style</a:t>
            </a:r>
            <a:endParaRPr lang="en-US" dirty="0" smtClean="0"/>
          </a:p>
        </p:txBody>
      </p:sp>
    </p:spTree>
    <p:extLst>
      <p:ext uri="{BB962C8B-B14F-4D97-AF65-F5344CB8AC3E}">
        <p14:creationId xmlns:p14="http://schemas.microsoft.com/office/powerpoint/2010/main" val="16305032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8771"/>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6753364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p:nvSpPr>
        <p:spPr bwMode="hidden">
          <a:xfrm>
            <a:off x="1"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3"/>
            <a:ext cx="11155093" cy="2089751"/>
          </a:xfrm>
        </p:spPr>
        <p:txBody>
          <a:bodyPr/>
          <a:lstStyle>
            <a:lvl1pPr marL="0" indent="0">
              <a:buNone/>
              <a:defRPr sz="3235">
                <a:gradFill>
                  <a:gsLst>
                    <a:gs pos="1250">
                      <a:srgbClr val="000000"/>
                    </a:gs>
                    <a:gs pos="100000">
                      <a:srgbClr val="000000"/>
                    </a:gs>
                  </a:gsLst>
                  <a:lin ang="5400000" scaled="0"/>
                </a:gradFill>
                <a:latin typeface="Consolas" pitchFamily="49" charset="0"/>
                <a:cs typeface="Consolas" pitchFamily="49" charset="0"/>
              </a:defRPr>
            </a:lvl1pPr>
            <a:lvl2pPr marL="339726"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90"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6"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92"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65988873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46064"/>
            <a:ext cx="10972800" cy="439736"/>
          </a:xfrm>
        </p:spPr>
        <p:txBody>
          <a:bodyPr/>
          <a:lstStyle/>
          <a:p>
            <a:r>
              <a:rPr lang="en-US" smtClean="0"/>
              <a:t>Click to edit Master title style</a:t>
            </a:r>
            <a:endParaRPr lang="en-US"/>
          </a:p>
        </p:txBody>
      </p:sp>
      <p:sp>
        <p:nvSpPr>
          <p:cNvPr id="3" name="Content Placeholder 2"/>
          <p:cNvSpPr>
            <a:spLocks noGrp="1"/>
          </p:cNvSpPr>
          <p:nvPr>
            <p:ph idx="1"/>
          </p:nvPr>
        </p:nvSpPr>
        <p:spPr>
          <a:xfrm>
            <a:off x="609600" y="1502828"/>
            <a:ext cx="10972800" cy="2250695"/>
          </a:xfrm>
        </p:spPr>
        <p:txBody>
          <a:bodyPr/>
          <a:lstStyle>
            <a:lvl1pPr>
              <a:spcAft>
                <a:spcPts val="0"/>
              </a:spcAft>
              <a:defRPr/>
            </a:lvl1pPr>
            <a:lvl2pPr>
              <a:spcBef>
                <a:spcPts val="1100"/>
              </a:spcBef>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8"/>
          <p:cNvSpPr>
            <a:spLocks noGrp="1"/>
          </p:cNvSpPr>
          <p:nvPr>
            <p:ph type="body" sz="quarter" idx="13"/>
          </p:nvPr>
        </p:nvSpPr>
        <p:spPr>
          <a:xfrm>
            <a:off x="609600" y="627889"/>
            <a:ext cx="10972800" cy="312143"/>
          </a:xfrm>
        </p:spPr>
        <p:txBody>
          <a:bodyPr tIns="0"/>
          <a:lstStyle>
            <a:lvl1pPr>
              <a:spcAft>
                <a:spcPts val="0"/>
              </a:spcAft>
              <a:defRPr sz="1600">
                <a:solidFill>
                  <a:schemeClr val="bg1"/>
                </a:solidFill>
                <a:latin typeface="Segoe" pitchFamily="34" charset="0"/>
              </a:defRPr>
            </a:lvl1pPr>
          </a:lstStyle>
          <a:p>
            <a:pPr lvl="0"/>
            <a:r>
              <a:rPr lang="en-US" smtClean="0"/>
              <a:t>Click to edit Master text styles</a:t>
            </a:r>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340934448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835" y="1447803"/>
            <a:ext cx="5396366" cy="2622373"/>
          </a:xfrm>
        </p:spPr>
        <p:txBody>
          <a:bodyPr/>
          <a:lstStyle>
            <a:lvl1pPr marL="0" indent="0">
              <a:spcBef>
                <a:spcPts val="1200"/>
              </a:spcBef>
              <a:buNone/>
              <a:defRPr sz="4019">
                <a:gradFill>
                  <a:gsLst>
                    <a:gs pos="100000">
                      <a:schemeClr val="tx2"/>
                    </a:gs>
                    <a:gs pos="0">
                      <a:schemeClr val="tx2"/>
                    </a:gs>
                  </a:gsLst>
                  <a:lin ang="5400000" scaled="0"/>
                </a:gradFill>
                <a:latin typeface="+mj-lt"/>
              </a:defRPr>
            </a:lvl1pPr>
            <a:lvl2pPr marL="0" indent="0">
              <a:buNone/>
              <a:defRPr sz="1961"/>
            </a:lvl2pPr>
            <a:lvl3pPr marL="233364" indent="0">
              <a:buNone/>
              <a:defRPr sz="1961"/>
            </a:lvl3pPr>
            <a:lvl4pPr marL="457202" indent="0">
              <a:buNone/>
              <a:defRPr sz="1961"/>
            </a:lvl4pPr>
            <a:lvl5pPr marL="693741" indent="0">
              <a:buNone/>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9562" y="1447803"/>
            <a:ext cx="5396366" cy="2622373"/>
          </a:xfrm>
        </p:spPr>
        <p:txBody>
          <a:bodyPr/>
          <a:lstStyle>
            <a:lvl1pPr marL="0" indent="0">
              <a:spcBef>
                <a:spcPts val="1200"/>
              </a:spcBef>
              <a:buNone/>
              <a:defRPr lang="en-US" sz="4019" kern="1200" spc="-70" baseline="0" dirty="0" smtClean="0">
                <a:gradFill>
                  <a:gsLst>
                    <a:gs pos="100000">
                      <a:schemeClr val="tx2"/>
                    </a:gs>
                    <a:gs pos="0">
                      <a:schemeClr val="tx2"/>
                    </a:gs>
                  </a:gsLst>
                  <a:lin ang="5400000" scaled="0"/>
                </a:gradFill>
                <a:latin typeface="+mj-lt"/>
                <a:ea typeface="+mn-ea"/>
                <a:cs typeface="+mn-cs"/>
              </a:defRPr>
            </a:lvl1pPr>
            <a:lvl2pPr marL="3175"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2pPr>
            <a:lvl3pPr marL="233364"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3pPr>
            <a:lvl4pPr marL="460377"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smtClean="0">
                <a:gradFill>
                  <a:gsLst>
                    <a:gs pos="1250">
                      <a:schemeClr val="tx1"/>
                    </a:gs>
                    <a:gs pos="100000">
                      <a:schemeClr val="tx1"/>
                    </a:gs>
                  </a:gsLst>
                  <a:lin ang="5400000" scaled="0"/>
                </a:gradFill>
                <a:latin typeface="+mn-lt"/>
                <a:ea typeface="+mn-ea"/>
                <a:cs typeface="+mn-cs"/>
              </a:defRPr>
            </a:lvl4pPr>
            <a:lvl5pPr marL="6873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
        <p:nvSpPr>
          <p:cNvPr id="5" name="TextBox 7"/>
          <p:cNvSpPr txBox="1"/>
          <p:nvPr/>
        </p:nvSpPr>
        <p:spPr>
          <a:xfrm>
            <a:off x="4161400" y="6593488"/>
            <a:ext cx="3869200" cy="16597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78"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0393175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2"/>
            <a:ext cx="12206629" cy="6858623"/>
          </a:xfrm>
          <a:prstGeom prst="rect">
            <a:avLst/>
          </a:prstGeom>
        </p:spPr>
      </p:pic>
    </p:spTree>
    <p:extLst>
      <p:ext uri="{BB962C8B-B14F-4D97-AF65-F5344CB8AC3E}">
        <p14:creationId xmlns:p14="http://schemas.microsoft.com/office/powerpoint/2010/main" val="747822394"/>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279455"/>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3895091213"/>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dirty="0"/>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3991978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smtClean="0"/>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23142" y="6434664"/>
            <a:ext cx="935823" cy="239431"/>
          </a:xfrm>
          <a:prstGeom prst="rect">
            <a:avLst/>
          </a:prstGeom>
        </p:spPr>
      </p:pic>
    </p:spTree>
    <p:extLst>
      <p:ext uri="{BB962C8B-B14F-4D97-AF65-F5344CB8AC3E}">
        <p14:creationId xmlns:p14="http://schemas.microsoft.com/office/powerpoint/2010/main" val="1056261712"/>
      </p:ext>
    </p:extLst>
  </p:cSld>
  <p:clrMapOvr>
    <a:masterClrMapping/>
  </p:clrMapOvr>
  <p:transition spd="med">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smtClean="0"/>
              <a:t>Click to edit Master title style</a:t>
            </a:r>
            <a:endParaRPr lang="en-US" dirty="0"/>
          </a:p>
        </p:txBody>
      </p:sp>
      <p:sp>
        <p:nvSpPr>
          <p:cNvPr id="4" name="Slide Number Placeholder 2"/>
          <p:cNvSpPr>
            <a:spLocks noGrp="1"/>
          </p:cNvSpPr>
          <p:nvPr>
            <p:ph type="sldNum" sz="quarter" idx="11"/>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831706163"/>
      </p:ext>
    </p:extLst>
  </p:cSld>
  <p:clrMapOvr>
    <a:masterClrMapping/>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436204" y="-897799"/>
            <a:ext cx="3319595" cy="12192002"/>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anchor="ctr"/>
          <a:lstStyle/>
          <a:p>
            <a:pPr algn="ctr" defTabSz="914102">
              <a:defRPr/>
            </a:pPr>
            <a:endParaRPr lang="en-US" sz="1961"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0"/>
            <a:ext cx="12213788" cy="6858623"/>
          </a:xfrm>
          <a:prstGeom prst="rect">
            <a:avLst/>
          </a:prstGeom>
        </p:spPr>
      </p:pic>
    </p:spTree>
    <p:extLst>
      <p:ext uri="{BB962C8B-B14F-4D97-AF65-F5344CB8AC3E}">
        <p14:creationId xmlns:p14="http://schemas.microsoft.com/office/powerpoint/2010/main" val="2508260720"/>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79923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6922" y="1284251"/>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2"/>
          <p:cNvSpPr>
            <a:spLocks noGrp="1"/>
          </p:cNvSpPr>
          <p:nvPr>
            <p:ph type="sldNum" sz="quarter" idx="12"/>
          </p:nvPr>
        </p:nvSpPr>
        <p:spPr>
          <a:xfrm>
            <a:off x="11367165" y="6437742"/>
            <a:ext cx="555597" cy="133860"/>
          </a:xfrm>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33805710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vmlDrawing" Target="../drawings/vmlDrawing1.v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6"/>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93" name="think-cell Slide" r:id="rId17" imgW="377" imgH="377" progId="TCLayout.ActiveDocument.1">
                  <p:embed/>
                </p:oleObj>
              </mc:Choice>
              <mc:Fallback>
                <p:oleObj name="think-cell Slide" r:id="rId17" imgW="377" imgH="377" progId="TCLayout.ActiveDocument.1">
                  <p:embed/>
                  <p:pic>
                    <p:nvPicPr>
                      <p:cNvPr id="0" name=""/>
                      <p:cNvPicPr/>
                      <p:nvPr/>
                    </p:nvPicPr>
                    <p:blipFill>
                      <a:blip r:embed="rId18"/>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2051" name="Text Placeholder 3"/>
          <p:cNvSpPr>
            <a:spLocks noGrp="1"/>
          </p:cNvSpPr>
          <p:nvPr>
            <p:ph type="body" idx="1"/>
          </p:nvPr>
        </p:nvSpPr>
        <p:spPr bwMode="auto">
          <a:xfrm>
            <a:off x="269239" y="1279455"/>
            <a:ext cx="11653523" cy="2051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dirty="0"/>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70458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fade/>
  </p:transition>
  <p:timing>
    <p:tnLst>
      <p:par>
        <p:cTn id="1" dur="indefinite" restart="never" nodeType="tmRoot"/>
      </p:par>
    </p:tnLst>
  </p:timing>
  <p:hf hdr="0" ft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www.scala-lang.org/" TargetMode="External"/><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spark.apache.org/docs/latest/tuning.html"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hyperlink" Target="https://github.com/ipython/ipython/wiki/IPython-kernels-for-other-languages" TargetMode="External"/><Relationship Id="rId3" Type="http://schemas.openxmlformats.org/officeDocument/2006/relationships/hyperlink" Target="https://github.com/jupyter/notebook" TargetMode="External"/><Relationship Id="rId7"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hyperlink" Target="https://nbviewer.jupyter.org/" TargetMode="External"/><Relationship Id="rId5" Type="http://schemas.openxmlformats.org/officeDocument/2006/relationships/hyperlink" Target="https://github.com/jupyter/jupyter_console" TargetMode="External"/><Relationship Id="rId4" Type="http://schemas.openxmlformats.org/officeDocument/2006/relationships/hyperlink" Target="https://github.com/jupyter/qtconsol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hyperlink" Target="http://spark-packages.org/" TargetMode="External"/><Relationship Id="rId7"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s://spark.apache.org/docs/latest/api/scala/index.html#org.apache.spark.sql.DataFrame" TargetMode="External"/><Relationship Id="rId2" Type="http://schemas.openxmlformats.org/officeDocument/2006/relationships/image" Target="../media/image10.png"/><Relationship Id="rId1" Type="http://schemas.openxmlformats.org/officeDocument/2006/relationships/slideLayout" Target="../slideLayouts/slideLayout5.xml"/><Relationship Id="rId5" Type="http://schemas.openxmlformats.org/officeDocument/2006/relationships/hyperlink" Target="https://spark.apache.org/docs/latest/api/python/pyspark.sql.html#pyspark.sql.DataFrame" TargetMode="External"/><Relationship Id="rId4" Type="http://schemas.openxmlformats.org/officeDocument/2006/relationships/hyperlink" Target="https://spark.apache.org/docs/latest/api/java/index.html?org/apache/spark/sql/DataFrame.html"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hive.apache.org/"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hyperlink" Target="http://files.grouplens.org/dataset" TargetMode="External"/><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6.png"/><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docs.continuum.io/anaconda/pkg-docs.html" TargetMode="External"/><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hyperlink" Target="https://hdiconfigactions.blob.core.windows.net/sparkconfigactionv03/spark-installer-v03.ps1" TargetMode="External"/><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www.scala-sbt.org/0.13/docs/index.html" TargetMode="External"/><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hyperlink" Target="http://www.scala-sbt.org/0.13/tutorial/Installing-sbt-on-Windows.htm"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59.jpe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hyperlink" Target="http://databricks.com/blog/2014/10/10/spark-petabyte-sor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865" y="1138403"/>
            <a:ext cx="8884550" cy="4581196"/>
          </a:xfrm>
          <a:solidFill>
            <a:schemeClr val="accent3">
              <a:alpha val="78000"/>
            </a:schemeClr>
          </a:solidFill>
          <a:ln>
            <a:solidFill>
              <a:schemeClr val="accent3"/>
            </a:solidFill>
          </a:ln>
        </p:spPr>
        <p:txBody>
          <a:bodyPr vert="horz" wrap="square" lIns="268889" tIns="268889" rIns="146284" bIns="91427" rtlCol="0" anchor="t">
            <a:noAutofit/>
          </a:bodyPr>
          <a:lstStyle/>
          <a:p>
            <a:r>
              <a:rPr lang="en-US" sz="5881" dirty="0" smtClean="0">
                <a:solidFill>
                  <a:schemeClr val="bg1"/>
                </a:solidFill>
              </a:rPr>
              <a:t>Apache Spark on Azure HDInsight</a:t>
            </a:r>
            <a:r>
              <a:rPr lang="en-US" sz="4312" dirty="0">
                <a:solidFill>
                  <a:schemeClr val="bg1"/>
                </a:solidFill>
              </a:rPr>
              <a:t/>
            </a:r>
            <a:br>
              <a:rPr lang="en-US" sz="4312" dirty="0">
                <a:solidFill>
                  <a:schemeClr val="bg1"/>
                </a:solidFill>
              </a:rPr>
            </a:br>
            <a:r>
              <a:rPr lang="en-US" sz="3920" dirty="0" smtClean="0">
                <a:solidFill>
                  <a:srgbClr val="FFFF00"/>
                </a:solidFill>
              </a:rPr>
              <a:t>A technical overview</a:t>
            </a:r>
            <a:r>
              <a:rPr lang="en-US" sz="4312" dirty="0">
                <a:solidFill>
                  <a:schemeClr val="bg1"/>
                </a:solidFill>
              </a:rPr>
              <a:t/>
            </a:r>
            <a:br>
              <a:rPr lang="en-US" sz="4312" dirty="0">
                <a:solidFill>
                  <a:schemeClr val="bg1"/>
                </a:solidFill>
              </a:rPr>
            </a:br>
            <a:r>
              <a:rPr lang="en-US" sz="4312" dirty="0">
                <a:solidFill>
                  <a:schemeClr val="bg1"/>
                </a:solidFill>
              </a:rPr>
              <a:t/>
            </a:r>
            <a:br>
              <a:rPr lang="en-US" sz="4312" dirty="0">
                <a:solidFill>
                  <a:schemeClr val="bg1"/>
                </a:solidFill>
              </a:rPr>
            </a:br>
            <a:r>
              <a:rPr lang="en-US" sz="3200" dirty="0" smtClean="0">
                <a:solidFill>
                  <a:schemeClr val="bg1"/>
                </a:solidFill>
              </a:rPr>
              <a:t>Nishant Thacker</a:t>
            </a:r>
            <a:r>
              <a:rPr lang="en-US" sz="1800" dirty="0" smtClean="0">
                <a:solidFill>
                  <a:schemeClr val="bg1"/>
                </a:solidFill>
              </a:rPr>
              <a:t/>
            </a:r>
            <a:br>
              <a:rPr lang="en-US" sz="1800" dirty="0" smtClean="0">
                <a:solidFill>
                  <a:schemeClr val="bg1"/>
                </a:solidFill>
              </a:rPr>
            </a:br>
            <a:r>
              <a:rPr lang="en-US" sz="2745" dirty="0" smtClean="0">
                <a:solidFill>
                  <a:schemeClr val="bg1"/>
                </a:solidFill>
              </a:rPr>
              <a:t>Microsoft</a:t>
            </a:r>
            <a:r>
              <a:rPr lang="en-US" sz="2745" dirty="0">
                <a:solidFill>
                  <a:schemeClr val="bg1"/>
                </a:solidFill>
                <a:latin typeface="+mn-lt"/>
              </a:rPr>
              <a:t/>
            </a:r>
            <a:br>
              <a:rPr lang="en-US" sz="2745" dirty="0">
                <a:solidFill>
                  <a:schemeClr val="bg1"/>
                </a:solidFill>
                <a:latin typeface="+mn-lt"/>
              </a:rPr>
            </a:br>
            <a:endParaRPr lang="en-US" sz="4312" dirty="0">
              <a:solidFill>
                <a:schemeClr val="bg1"/>
              </a:solidFill>
              <a:latin typeface="+mn-lt"/>
            </a:endParaRPr>
          </a:p>
        </p:txBody>
      </p:sp>
    </p:spTree>
    <p:extLst>
      <p:ext uri="{BB962C8B-B14F-4D97-AF65-F5344CB8AC3E}">
        <p14:creationId xmlns:p14="http://schemas.microsoft.com/office/powerpoint/2010/main" val="1472884230"/>
      </p:ext>
    </p:extLst>
  </p:cSld>
  <p:clrMapOvr>
    <a:masterClrMapping/>
  </p:clrMapOvr>
  <p:transition spd="med">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especially for iterative applications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10</a:t>
            </a:fld>
            <a:endParaRPr lang="en-US" dirty="0"/>
          </a:p>
        </p:txBody>
      </p:sp>
      <p:sp>
        <p:nvSpPr>
          <p:cNvPr id="40" name="TextBox 39"/>
          <p:cNvSpPr txBox="1"/>
          <p:nvPr/>
        </p:nvSpPr>
        <p:spPr>
          <a:xfrm>
            <a:off x="414492" y="1690479"/>
            <a:ext cx="4368661" cy="3736407"/>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2800" dirty="0" smtClean="0"/>
              <a:t>In iterative applications the same data is accessed repeatedly often in a sequence.</a:t>
            </a:r>
            <a:endParaRPr lang="en-US" sz="2800" dirty="0"/>
          </a:p>
          <a:p>
            <a:pPr marL="110493" lvl="1">
              <a:lnSpc>
                <a:spcPct val="90000"/>
              </a:lnSpc>
              <a:spcAft>
                <a:spcPts val="600"/>
              </a:spcAft>
            </a:pPr>
            <a:r>
              <a:rPr lang="en-US" sz="2800" dirty="0" smtClean="0"/>
              <a:t>Most machine learning algorithms and streaming applications (that maintain aggregate) state are iterative in nature.</a:t>
            </a:r>
          </a:p>
        </p:txBody>
      </p:sp>
      <p:sp>
        <p:nvSpPr>
          <p:cNvPr id="44" name="TextBox 43"/>
          <p:cNvSpPr txBox="1"/>
          <p:nvPr/>
        </p:nvSpPr>
        <p:spPr>
          <a:xfrm>
            <a:off x="4783153" y="6339711"/>
            <a:ext cx="6571234" cy="369332"/>
          </a:xfrm>
          <a:prstGeom prst="rect">
            <a:avLst/>
          </a:prstGeom>
          <a:ln>
            <a:solidFill>
              <a:schemeClr val="bg2">
                <a:lumMod val="90000"/>
              </a:schemeClr>
            </a:solidFill>
          </a:ln>
        </p:spPr>
        <p:txBody>
          <a:bodyPr wrap="square">
            <a:spAutoFit/>
          </a:bodyPr>
          <a:lstStyle>
            <a:defPPr>
              <a:defRPr lang="en-US"/>
            </a:defPPr>
            <a:lvl2pPr marL="110493" lvl="1" defTabSz="913770" fontAlgn="base">
              <a:lnSpc>
                <a:spcPct val="90000"/>
              </a:lnSpc>
              <a:spcBef>
                <a:spcPts val="588"/>
              </a:spcBef>
              <a:spcAft>
                <a:spcPts val="600"/>
              </a:spcAft>
              <a:buClr>
                <a:srgbClr val="68217A">
                  <a:lumMod val="50000"/>
                </a:srgbClr>
              </a:buClr>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r>
              <a:rPr lang="en-US" dirty="0" smtClean="0">
                <a:solidFill>
                  <a:schemeClr val="tx1">
                    <a:lumMod val="75000"/>
                    <a:lumOff val="25000"/>
                  </a:schemeClr>
                </a:solidFill>
              </a:rPr>
              <a:t>Logistic </a:t>
            </a:r>
            <a:r>
              <a:rPr lang="en-US" dirty="0">
                <a:solidFill>
                  <a:schemeClr val="tx1">
                    <a:lumMod val="75000"/>
                    <a:lumOff val="25000"/>
                  </a:schemeClr>
                </a:solidFill>
              </a:rPr>
              <a:t>regression on </a:t>
            </a:r>
            <a:r>
              <a:rPr lang="en-US" dirty="0" smtClean="0">
                <a:solidFill>
                  <a:schemeClr val="tx1">
                    <a:lumMod val="75000"/>
                    <a:lumOff val="25000"/>
                  </a:schemeClr>
                </a:solidFill>
              </a:rPr>
              <a:t>a 100-node cluster with 100 </a:t>
            </a:r>
            <a:r>
              <a:rPr lang="en-US" dirty="0">
                <a:solidFill>
                  <a:schemeClr val="tx1">
                    <a:lumMod val="75000"/>
                    <a:lumOff val="25000"/>
                  </a:schemeClr>
                </a:solidFill>
              </a:rPr>
              <a:t>GB of data</a:t>
            </a:r>
          </a:p>
        </p:txBody>
      </p:sp>
      <p:grpSp>
        <p:nvGrpSpPr>
          <p:cNvPr id="46" name="Group 45"/>
          <p:cNvGrpSpPr/>
          <p:nvPr/>
        </p:nvGrpSpPr>
        <p:grpSpPr>
          <a:xfrm>
            <a:off x="5775318" y="1418993"/>
            <a:ext cx="4595235" cy="4814077"/>
            <a:chOff x="3681892" y="1347762"/>
            <a:chExt cx="4595235" cy="4814077"/>
          </a:xfrm>
        </p:grpSpPr>
        <p:grpSp>
          <p:nvGrpSpPr>
            <p:cNvPr id="43" name="Group 42"/>
            <p:cNvGrpSpPr/>
            <p:nvPr/>
          </p:nvGrpSpPr>
          <p:grpSpPr>
            <a:xfrm>
              <a:off x="3927148" y="1347762"/>
              <a:ext cx="4349979" cy="4814077"/>
              <a:chOff x="1688908" y="1730229"/>
              <a:chExt cx="4349979" cy="4814077"/>
            </a:xfrm>
          </p:grpSpPr>
          <p:grpSp>
            <p:nvGrpSpPr>
              <p:cNvPr id="41" name="Group 40"/>
              <p:cNvGrpSpPr/>
              <p:nvPr/>
            </p:nvGrpSpPr>
            <p:grpSpPr>
              <a:xfrm>
                <a:off x="1688908" y="1730229"/>
                <a:ext cx="4111391" cy="4814077"/>
                <a:chOff x="1688908" y="1839413"/>
                <a:chExt cx="4111391" cy="4814077"/>
              </a:xfrm>
            </p:grpSpPr>
            <p:sp>
              <p:nvSpPr>
                <p:cNvPr id="34" name="TextBox 33"/>
                <p:cNvSpPr txBox="1"/>
                <p:nvPr/>
              </p:nvSpPr>
              <p:spPr>
                <a:xfrm>
                  <a:off x="2504368" y="6147558"/>
                  <a:ext cx="3118509" cy="505932"/>
                </a:xfrm>
                <a:prstGeom prst="rect">
                  <a:avLst/>
                </a:prstGeom>
                <a:noFill/>
              </p:spPr>
              <p:txBody>
                <a:bodyPr wrap="none" lIns="182880" tIns="146304" rIns="182880" bIns="146304" rtlCol="0">
                  <a:noAutofit/>
                </a:bodyPr>
                <a:lstStyle/>
                <a:p>
                  <a:pPr>
                    <a:lnSpc>
                      <a:spcPct val="90000"/>
                    </a:lnSpc>
                    <a:spcAft>
                      <a:spcPts val="600"/>
                    </a:spcAft>
                  </a:pPr>
                  <a:r>
                    <a:rPr lang="en-US" sz="2400" dirty="0" smtClean="0">
                      <a:solidFill>
                        <a:schemeClr val="tx1">
                          <a:lumMod val="75000"/>
                          <a:lumOff val="25000"/>
                        </a:schemeClr>
                      </a:solidFill>
                    </a:rPr>
                    <a:t>Logistic Regression</a:t>
                  </a:r>
                </a:p>
              </p:txBody>
            </p:sp>
            <p:grpSp>
              <p:nvGrpSpPr>
                <p:cNvPr id="39" name="Group 38"/>
                <p:cNvGrpSpPr/>
                <p:nvPr/>
              </p:nvGrpSpPr>
              <p:grpSpPr>
                <a:xfrm>
                  <a:off x="1688908" y="1839413"/>
                  <a:ext cx="4111391" cy="4637963"/>
                  <a:chOff x="3258400" y="1719618"/>
                  <a:chExt cx="4111391" cy="4637963"/>
                </a:xfrm>
              </p:grpSpPr>
              <p:cxnSp>
                <p:nvCxnSpPr>
                  <p:cNvPr id="10" name="Straight Connector 9"/>
                  <p:cNvCxnSpPr/>
                  <p:nvPr/>
                </p:nvCxnSpPr>
                <p:spPr>
                  <a:xfrm>
                    <a:off x="3944203" y="1719618"/>
                    <a:ext cx="0" cy="428539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944203" y="6005015"/>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944203" y="368717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944203" y="312988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944203" y="4292221"/>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44203" y="4881350"/>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944203" y="5470477"/>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44203" y="1965278"/>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944203" y="2577153"/>
                    <a:ext cx="34255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58400" y="1719618"/>
                    <a:ext cx="696036" cy="491319"/>
                  </a:xfrm>
                  <a:prstGeom prst="rect">
                    <a:avLst/>
                  </a:prstGeom>
                  <a:noFill/>
                </p:spPr>
                <p:txBody>
                  <a:bodyPr wrap="none" lIns="182880" tIns="146304" rIns="182880" bIns="146304" rtlCol="0">
                    <a:noAutofit/>
                  </a:bodyPr>
                  <a:lstStyle/>
                  <a:p>
                    <a:pPr>
                      <a:lnSpc>
                        <a:spcPct val="90000"/>
                      </a:lnSpc>
                      <a:spcAft>
                        <a:spcPts val="600"/>
                      </a:spcAft>
                    </a:pPr>
                    <a:r>
                      <a:rPr lang="en-US" dirty="0" smtClean="0">
                        <a:solidFill>
                          <a:schemeClr val="tx1">
                            <a:lumMod val="75000"/>
                            <a:lumOff val="25000"/>
                          </a:schemeClr>
                        </a:solidFill>
                      </a:rPr>
                      <a:t>140</a:t>
                    </a:r>
                  </a:p>
                </p:txBody>
              </p:sp>
              <p:sp>
                <p:nvSpPr>
                  <p:cNvPr id="27" name="TextBox 26"/>
                  <p:cNvSpPr txBox="1"/>
                  <p:nvPr/>
                </p:nvSpPr>
                <p:spPr>
                  <a:xfrm>
                    <a:off x="3258400" y="2349690"/>
                    <a:ext cx="696036" cy="491319"/>
                  </a:xfrm>
                  <a:prstGeom prst="rect">
                    <a:avLst/>
                  </a:prstGeom>
                  <a:noFill/>
                </p:spPr>
                <p:txBody>
                  <a:bodyPr wrap="none" lIns="182880" tIns="146304" rIns="182880" bIns="146304" rtlCol="0">
                    <a:noAutofit/>
                  </a:bodyPr>
                  <a:lstStyle/>
                  <a:p>
                    <a:pPr>
                      <a:lnSpc>
                        <a:spcPct val="90000"/>
                      </a:lnSpc>
                      <a:spcAft>
                        <a:spcPts val="600"/>
                      </a:spcAft>
                    </a:pPr>
                    <a:r>
                      <a:rPr lang="en-US" dirty="0" smtClean="0">
                        <a:solidFill>
                          <a:schemeClr val="tx1">
                            <a:lumMod val="75000"/>
                            <a:lumOff val="25000"/>
                          </a:schemeClr>
                        </a:solidFill>
                      </a:rPr>
                      <a:t>120</a:t>
                    </a:r>
                  </a:p>
                </p:txBody>
              </p:sp>
              <p:sp>
                <p:nvSpPr>
                  <p:cNvPr id="28" name="TextBox 27"/>
                  <p:cNvSpPr txBox="1"/>
                  <p:nvPr/>
                </p:nvSpPr>
                <p:spPr>
                  <a:xfrm>
                    <a:off x="3258400" y="2881952"/>
                    <a:ext cx="696036" cy="491319"/>
                  </a:xfrm>
                  <a:prstGeom prst="rect">
                    <a:avLst/>
                  </a:prstGeom>
                  <a:noFill/>
                </p:spPr>
                <p:txBody>
                  <a:bodyPr wrap="none" lIns="182880" tIns="146304" rIns="182880" bIns="146304" rtlCol="0">
                    <a:noAutofit/>
                  </a:bodyPr>
                  <a:lstStyle/>
                  <a:p>
                    <a:pPr>
                      <a:lnSpc>
                        <a:spcPct val="90000"/>
                      </a:lnSpc>
                      <a:spcAft>
                        <a:spcPts val="600"/>
                      </a:spcAft>
                    </a:pPr>
                    <a:r>
                      <a:rPr lang="en-US" dirty="0" smtClean="0">
                        <a:solidFill>
                          <a:schemeClr val="tx1">
                            <a:lumMod val="75000"/>
                            <a:lumOff val="25000"/>
                          </a:schemeClr>
                        </a:solidFill>
                      </a:rPr>
                      <a:t>100</a:t>
                    </a:r>
                  </a:p>
                </p:txBody>
              </p:sp>
              <p:sp>
                <p:nvSpPr>
                  <p:cNvPr id="29" name="TextBox 28"/>
                  <p:cNvSpPr txBox="1"/>
                  <p:nvPr/>
                </p:nvSpPr>
                <p:spPr>
                  <a:xfrm>
                    <a:off x="3357346" y="3402842"/>
                    <a:ext cx="696036" cy="491319"/>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tx1">
                            <a:lumMod val="75000"/>
                            <a:lumOff val="25000"/>
                          </a:schemeClr>
                        </a:solidFill>
                      </a:rPr>
                      <a:t>8</a:t>
                    </a:r>
                    <a:r>
                      <a:rPr lang="en-US" dirty="0" smtClean="0">
                        <a:solidFill>
                          <a:schemeClr val="tx1">
                            <a:lumMod val="75000"/>
                            <a:lumOff val="25000"/>
                          </a:schemeClr>
                        </a:solidFill>
                      </a:rPr>
                      <a:t>0</a:t>
                    </a:r>
                  </a:p>
                </p:txBody>
              </p:sp>
              <p:sp>
                <p:nvSpPr>
                  <p:cNvPr id="30" name="TextBox 29"/>
                  <p:cNvSpPr txBox="1"/>
                  <p:nvPr/>
                </p:nvSpPr>
                <p:spPr>
                  <a:xfrm>
                    <a:off x="3357346" y="4651612"/>
                    <a:ext cx="696036" cy="491319"/>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tx1">
                            <a:lumMod val="75000"/>
                            <a:lumOff val="25000"/>
                          </a:schemeClr>
                        </a:solidFill>
                      </a:rPr>
                      <a:t>4</a:t>
                    </a:r>
                    <a:r>
                      <a:rPr lang="en-US" dirty="0" smtClean="0">
                        <a:solidFill>
                          <a:schemeClr val="tx1">
                            <a:lumMod val="75000"/>
                            <a:lumOff val="25000"/>
                          </a:schemeClr>
                        </a:solidFill>
                      </a:rPr>
                      <a:t>0</a:t>
                    </a:r>
                  </a:p>
                </p:txBody>
              </p:sp>
              <p:sp>
                <p:nvSpPr>
                  <p:cNvPr id="31" name="TextBox 30"/>
                  <p:cNvSpPr txBox="1"/>
                  <p:nvPr/>
                </p:nvSpPr>
                <p:spPr>
                  <a:xfrm>
                    <a:off x="3357346" y="5186149"/>
                    <a:ext cx="696036" cy="491319"/>
                  </a:xfrm>
                  <a:prstGeom prst="rect">
                    <a:avLst/>
                  </a:prstGeom>
                  <a:noFill/>
                </p:spPr>
                <p:txBody>
                  <a:bodyPr wrap="none" lIns="182880" tIns="146304" rIns="182880" bIns="146304" rtlCol="0">
                    <a:noAutofit/>
                  </a:bodyPr>
                  <a:lstStyle/>
                  <a:p>
                    <a:pPr>
                      <a:lnSpc>
                        <a:spcPct val="90000"/>
                      </a:lnSpc>
                      <a:spcAft>
                        <a:spcPts val="600"/>
                      </a:spcAft>
                    </a:pPr>
                    <a:r>
                      <a:rPr lang="en-US" dirty="0">
                        <a:solidFill>
                          <a:schemeClr val="tx1">
                            <a:lumMod val="75000"/>
                            <a:lumOff val="25000"/>
                          </a:schemeClr>
                        </a:solidFill>
                      </a:rPr>
                      <a:t>2</a:t>
                    </a:r>
                    <a:r>
                      <a:rPr lang="en-US" dirty="0" smtClean="0">
                        <a:solidFill>
                          <a:schemeClr val="tx1">
                            <a:lumMod val="75000"/>
                            <a:lumOff val="25000"/>
                          </a:schemeClr>
                        </a:solidFill>
                      </a:rPr>
                      <a:t>0</a:t>
                    </a:r>
                  </a:p>
                </p:txBody>
              </p:sp>
              <p:sp>
                <p:nvSpPr>
                  <p:cNvPr id="32" name="TextBox 31"/>
                  <p:cNvSpPr txBox="1"/>
                  <p:nvPr/>
                </p:nvSpPr>
                <p:spPr>
                  <a:xfrm>
                    <a:off x="3500643" y="5727511"/>
                    <a:ext cx="498143" cy="491319"/>
                  </a:xfrm>
                  <a:prstGeom prst="rect">
                    <a:avLst/>
                  </a:prstGeom>
                  <a:noFill/>
                </p:spPr>
                <p:txBody>
                  <a:bodyPr wrap="none" lIns="182880" tIns="146304" rIns="182880" bIns="146304" rtlCol="0">
                    <a:noAutofit/>
                  </a:bodyPr>
                  <a:lstStyle/>
                  <a:p>
                    <a:pPr>
                      <a:lnSpc>
                        <a:spcPct val="90000"/>
                      </a:lnSpc>
                      <a:spcAft>
                        <a:spcPts val="600"/>
                      </a:spcAft>
                    </a:pPr>
                    <a:r>
                      <a:rPr lang="en-US" dirty="0" smtClean="0">
                        <a:solidFill>
                          <a:schemeClr val="tx1">
                            <a:lumMod val="75000"/>
                            <a:lumOff val="25000"/>
                          </a:schemeClr>
                        </a:solidFill>
                      </a:rPr>
                      <a:t>0</a:t>
                    </a:r>
                  </a:p>
                </p:txBody>
              </p:sp>
              <p:sp>
                <p:nvSpPr>
                  <p:cNvPr id="33" name="TextBox 32"/>
                  <p:cNvSpPr txBox="1"/>
                  <p:nvPr/>
                </p:nvSpPr>
                <p:spPr>
                  <a:xfrm>
                    <a:off x="3357346" y="4046564"/>
                    <a:ext cx="696036" cy="491319"/>
                  </a:xfrm>
                  <a:prstGeom prst="rect">
                    <a:avLst/>
                  </a:prstGeom>
                  <a:noFill/>
                </p:spPr>
                <p:txBody>
                  <a:bodyPr wrap="none" lIns="182880" tIns="146304" rIns="182880" bIns="146304" rtlCol="0">
                    <a:noAutofit/>
                  </a:bodyPr>
                  <a:lstStyle/>
                  <a:p>
                    <a:pPr>
                      <a:lnSpc>
                        <a:spcPct val="90000"/>
                      </a:lnSpc>
                      <a:spcAft>
                        <a:spcPts val="600"/>
                      </a:spcAft>
                    </a:pPr>
                    <a:r>
                      <a:rPr lang="en-US" dirty="0" smtClean="0">
                        <a:solidFill>
                          <a:schemeClr val="tx1">
                            <a:lumMod val="75000"/>
                            <a:lumOff val="25000"/>
                          </a:schemeClr>
                        </a:solidFill>
                      </a:rPr>
                      <a:t>60</a:t>
                    </a:r>
                  </a:p>
                </p:txBody>
              </p:sp>
              <p:sp>
                <p:nvSpPr>
                  <p:cNvPr id="35" name="Rectangle 34"/>
                  <p:cNvSpPr/>
                  <p:nvPr/>
                </p:nvSpPr>
                <p:spPr bwMode="auto">
                  <a:xfrm>
                    <a:off x="4544704" y="2804617"/>
                    <a:ext cx="818866" cy="32003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6" name="Rectangle 35"/>
                  <p:cNvSpPr/>
                  <p:nvPr/>
                </p:nvSpPr>
                <p:spPr bwMode="auto">
                  <a:xfrm>
                    <a:off x="6114197" y="5945875"/>
                    <a:ext cx="941696" cy="59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7" name="TextBox 36"/>
                  <p:cNvSpPr txBox="1"/>
                  <p:nvPr/>
                </p:nvSpPr>
                <p:spPr>
                  <a:xfrm>
                    <a:off x="4258108" y="2292650"/>
                    <a:ext cx="1375006" cy="485985"/>
                  </a:xfrm>
                  <a:prstGeom prst="rect">
                    <a:avLst/>
                  </a:prstGeom>
                  <a:solidFill>
                    <a:schemeClr val="bg1"/>
                  </a:solidFill>
                </p:spPr>
                <p:txBody>
                  <a:bodyPr wrap="none" lIns="182880" tIns="146304" rIns="182880" bIns="146304" rtlCol="0">
                    <a:noAutofit/>
                  </a:bodyPr>
                  <a:lstStyle/>
                  <a:p>
                    <a:pPr>
                      <a:lnSpc>
                        <a:spcPct val="90000"/>
                      </a:lnSpc>
                      <a:spcAft>
                        <a:spcPts val="600"/>
                      </a:spcAft>
                    </a:pPr>
                    <a:r>
                      <a:rPr lang="en-US" sz="2400" dirty="0" smtClean="0">
                        <a:solidFill>
                          <a:schemeClr val="tx1">
                            <a:lumMod val="75000"/>
                            <a:lumOff val="25000"/>
                          </a:schemeClr>
                        </a:solidFill>
                      </a:rPr>
                      <a:t>Hadoop</a:t>
                    </a:r>
                  </a:p>
                </p:txBody>
              </p:sp>
              <p:sp>
                <p:nvSpPr>
                  <p:cNvPr id="38" name="TextBox 37"/>
                  <p:cNvSpPr txBox="1"/>
                  <p:nvPr/>
                </p:nvSpPr>
                <p:spPr>
                  <a:xfrm>
                    <a:off x="6059605" y="5443181"/>
                    <a:ext cx="9144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smtClean="0">
                        <a:solidFill>
                          <a:schemeClr val="tx1">
                            <a:lumMod val="75000"/>
                            <a:lumOff val="25000"/>
                          </a:schemeClr>
                        </a:solidFill>
                      </a:rPr>
                      <a:t>Spark </a:t>
                    </a:r>
                  </a:p>
                </p:txBody>
              </p:sp>
            </p:grpSp>
          </p:grpSp>
          <p:sp>
            <p:nvSpPr>
              <p:cNvPr id="42" name="TextBox 41"/>
              <p:cNvSpPr txBox="1"/>
              <p:nvPr/>
            </p:nvSpPr>
            <p:spPr>
              <a:xfrm>
                <a:off x="5357014" y="5635033"/>
                <a:ext cx="681873" cy="481256"/>
              </a:xfrm>
              <a:prstGeom prst="rect">
                <a:avLst/>
              </a:prstGeom>
              <a:noFill/>
            </p:spPr>
            <p:txBody>
              <a:bodyPr wrap="none" lIns="182880" tIns="146304" rIns="182880" bIns="146304" rtlCol="0">
                <a:noAutofit/>
              </a:bodyPr>
              <a:lstStyle/>
              <a:p>
                <a:pPr>
                  <a:lnSpc>
                    <a:spcPct val="90000"/>
                  </a:lnSpc>
                  <a:spcAft>
                    <a:spcPts val="600"/>
                  </a:spcAft>
                </a:pPr>
                <a:r>
                  <a:rPr lang="en-US" sz="2000" dirty="0" smtClean="0">
                    <a:solidFill>
                      <a:schemeClr val="tx1">
                        <a:lumMod val="75000"/>
                        <a:lumOff val="25000"/>
                      </a:schemeClr>
                    </a:solidFill>
                  </a:rPr>
                  <a:t>0.9</a:t>
                </a:r>
              </a:p>
            </p:txBody>
          </p:sp>
        </p:grpSp>
        <p:sp>
          <p:nvSpPr>
            <p:cNvPr id="45" name="TextBox 44"/>
            <p:cNvSpPr txBox="1"/>
            <p:nvPr/>
          </p:nvSpPr>
          <p:spPr>
            <a:xfrm rot="16200000">
              <a:off x="2398118" y="3309938"/>
              <a:ext cx="2992280" cy="4247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2400" dirty="0" smtClean="0"/>
                <a:t>Running Time(s)</a:t>
              </a:r>
            </a:p>
          </p:txBody>
        </p:sp>
      </p:grpSp>
    </p:spTree>
    <p:extLst>
      <p:ext uri="{BB962C8B-B14F-4D97-AF65-F5344CB8AC3E}">
        <p14:creationId xmlns:p14="http://schemas.microsoft.com/office/powerpoint/2010/main" val="116492515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Spark fast?</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11</a:t>
            </a:fld>
            <a:endParaRPr lang="en-US" dirty="0"/>
          </a:p>
        </p:txBody>
      </p:sp>
      <p:sp>
        <p:nvSpPr>
          <p:cNvPr id="4" name="TextBox 3"/>
          <p:cNvSpPr txBox="1"/>
          <p:nvPr/>
        </p:nvSpPr>
        <p:spPr>
          <a:xfrm>
            <a:off x="417300" y="1214321"/>
            <a:ext cx="11227663" cy="2339102"/>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2000" dirty="0" smtClean="0"/>
              <a:t>Spark provides </a:t>
            </a:r>
            <a:r>
              <a:rPr lang="en-US" sz="2000" dirty="0"/>
              <a:t>primitives for </a:t>
            </a:r>
            <a:r>
              <a:rPr lang="en-US" sz="2000" i="1" dirty="0"/>
              <a:t>in-memory</a:t>
            </a:r>
            <a:r>
              <a:rPr lang="en-US" sz="2000" dirty="0"/>
              <a:t> cluster </a:t>
            </a:r>
            <a:r>
              <a:rPr lang="en-US" sz="2000" dirty="0" smtClean="0"/>
              <a:t>computing. A Spark </a:t>
            </a:r>
            <a:r>
              <a:rPr lang="en-US" sz="2000" dirty="0"/>
              <a:t>job can </a:t>
            </a:r>
            <a:r>
              <a:rPr lang="en-US" sz="2000" i="1" dirty="0"/>
              <a:t>load </a:t>
            </a:r>
            <a:r>
              <a:rPr lang="en-US" sz="2000" i="1" dirty="0" smtClean="0"/>
              <a:t>and cache </a:t>
            </a:r>
            <a:r>
              <a:rPr lang="en-US" sz="2000" dirty="0" smtClean="0"/>
              <a:t>data </a:t>
            </a:r>
            <a:r>
              <a:rPr lang="en-US" sz="2000" dirty="0"/>
              <a:t>into memory and query it </a:t>
            </a:r>
            <a:r>
              <a:rPr lang="en-US" sz="2000" dirty="0" smtClean="0"/>
              <a:t>repeatedly (iteratively) much quicker than disk-based systems.</a:t>
            </a:r>
          </a:p>
          <a:p>
            <a:pPr lvl="1"/>
            <a:r>
              <a:rPr lang="en-US" sz="2000" dirty="0"/>
              <a:t>Spark integrates into the </a:t>
            </a:r>
            <a:r>
              <a:rPr lang="en-US" sz="2000" dirty="0">
                <a:hlinkClick r:id="rId3"/>
              </a:rPr>
              <a:t>Scala</a:t>
            </a:r>
            <a:r>
              <a:rPr lang="en-US" sz="2000" dirty="0"/>
              <a:t> programming language, letting you manipulate distributed datasets like local collections</a:t>
            </a:r>
            <a:r>
              <a:rPr lang="en-US" sz="2000" dirty="0" smtClean="0"/>
              <a:t>. No need to structure everything as map and reduce operations</a:t>
            </a:r>
            <a:endParaRPr lang="en-US" sz="2000" dirty="0"/>
          </a:p>
          <a:p>
            <a:pPr lvl="1">
              <a:spcAft>
                <a:spcPts val="0"/>
              </a:spcAft>
            </a:pPr>
            <a:r>
              <a:rPr lang="en-US" sz="2000" i="1" dirty="0" smtClean="0">
                <a:solidFill>
                  <a:schemeClr val="tx1">
                    <a:lumMod val="75000"/>
                    <a:lumOff val="25000"/>
                  </a:schemeClr>
                </a:solidFill>
              </a:rPr>
              <a:t>Data-sharing</a:t>
            </a:r>
            <a:r>
              <a:rPr lang="en-US" sz="2000" dirty="0" smtClean="0">
                <a:solidFill>
                  <a:schemeClr val="tx1">
                    <a:lumMod val="75000"/>
                    <a:lumOff val="25000"/>
                  </a:schemeClr>
                </a:solidFill>
              </a:rPr>
              <a:t> between operations is faster as data is in-memory:</a:t>
            </a:r>
          </a:p>
          <a:p>
            <a:pPr marL="1085850" lvl="2" indent="-17145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 Hadoop data is shared through HDFS which is expensive. HDFS maintains three replicas. </a:t>
            </a:r>
          </a:p>
          <a:p>
            <a:pPr marL="1085850" lvl="2" indent="-17145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Spark stores data in-memory </a:t>
            </a:r>
            <a:r>
              <a:rPr lang="en-US" i="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without any replication</a:t>
            </a: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t>
            </a:r>
          </a:p>
        </p:txBody>
      </p:sp>
      <p:grpSp>
        <p:nvGrpSpPr>
          <p:cNvPr id="75" name="Group 74"/>
          <p:cNvGrpSpPr/>
          <p:nvPr/>
        </p:nvGrpSpPr>
        <p:grpSpPr>
          <a:xfrm>
            <a:off x="926290" y="3613063"/>
            <a:ext cx="10445548" cy="2682180"/>
            <a:chOff x="1199415" y="3684313"/>
            <a:chExt cx="10445548" cy="2682180"/>
          </a:xfrm>
        </p:grpSpPr>
        <p:sp>
          <p:nvSpPr>
            <p:cNvPr id="74" name="Rectangle 73"/>
            <p:cNvSpPr/>
            <p:nvPr/>
          </p:nvSpPr>
          <p:spPr bwMode="auto">
            <a:xfrm>
              <a:off x="1199415" y="4067211"/>
              <a:ext cx="10445548" cy="2299282"/>
            </a:xfrm>
            <a:prstGeom prst="rect">
              <a:avLst/>
            </a:prstGeom>
            <a:solidFill>
              <a:schemeClr val="bg1"/>
            </a:solidFill>
            <a:ln>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5" name="Flowchart: Magnetic Disk 4"/>
            <p:cNvSpPr/>
            <p:nvPr/>
          </p:nvSpPr>
          <p:spPr bwMode="auto">
            <a:xfrm>
              <a:off x="3518000"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smtClean="0">
                <a:solidFill>
                  <a:schemeClr val="bg1"/>
                </a:solidFill>
                <a:ea typeface="Segoe UI" pitchFamily="34" charset="0"/>
                <a:cs typeface="Segoe UI" pitchFamily="34" charset="0"/>
              </a:endParaRPr>
            </a:p>
          </p:txBody>
        </p:sp>
        <p:sp>
          <p:nvSpPr>
            <p:cNvPr id="6" name="Flowchart: Magnetic Disk 5"/>
            <p:cNvSpPr/>
            <p:nvPr/>
          </p:nvSpPr>
          <p:spPr bwMode="auto">
            <a:xfrm>
              <a:off x="6571824" y="439032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smtClean="0">
                <a:solidFill>
                  <a:schemeClr val="bg1"/>
                </a:solidFill>
                <a:ea typeface="Segoe UI" pitchFamily="34" charset="0"/>
                <a:cs typeface="Segoe UI" pitchFamily="34" charset="0"/>
              </a:endParaRPr>
            </a:p>
          </p:txBody>
        </p:sp>
        <p:sp>
          <p:nvSpPr>
            <p:cNvPr id="7" name="Flowchart: Magnetic Disk 6"/>
            <p:cNvSpPr/>
            <p:nvPr/>
          </p:nvSpPr>
          <p:spPr bwMode="auto">
            <a:xfrm>
              <a:off x="9906758" y="4421996"/>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smtClean="0">
                <a:solidFill>
                  <a:schemeClr val="bg1"/>
                </a:solidFill>
                <a:ea typeface="Segoe UI" pitchFamily="34" charset="0"/>
                <a:cs typeface="Segoe UI" pitchFamily="34" charset="0"/>
              </a:endParaRPr>
            </a:p>
          </p:txBody>
        </p:sp>
        <p:sp>
          <p:nvSpPr>
            <p:cNvPr id="9" name="Rectangle 8"/>
            <p:cNvSpPr/>
            <p:nvPr/>
          </p:nvSpPr>
          <p:spPr bwMode="auto">
            <a:xfrm>
              <a:off x="4930623"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0" name="Rectangle 9"/>
            <p:cNvSpPr/>
            <p:nvPr/>
          </p:nvSpPr>
          <p:spPr bwMode="auto">
            <a:xfrm>
              <a:off x="8039358" y="4492836"/>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cxnSp>
          <p:nvCxnSpPr>
            <p:cNvPr id="13" name="Straight Arrow Connector 12"/>
            <p:cNvCxnSpPr/>
            <p:nvPr/>
          </p:nvCxnSpPr>
          <p:spPr>
            <a:xfrm flipV="1">
              <a:off x="4284742"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92367" y="462158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9085737" y="4617778"/>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0702775" y="465117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5838138" y="4625551"/>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840672" y="4057310"/>
              <a:ext cx="1428050" cy="366661"/>
            </a:xfrm>
            <a:prstGeom prst="rect">
              <a:avLst/>
            </a:prstGeom>
            <a:noFill/>
          </p:spPr>
          <p:txBody>
            <a:bodyPr wrap="none" lIns="182880" tIns="146304" rIns="182880" bIns="146304" rtlCol="0">
              <a:noAutofit/>
            </a:bodyPr>
            <a:lstStyle/>
            <a:p>
              <a:pPr algn="ctr">
                <a:lnSpc>
                  <a:spcPct val="90000"/>
                </a:lnSpc>
                <a:spcAft>
                  <a:spcPts val="600"/>
                </a:spcAft>
              </a:pPr>
              <a:r>
                <a:rPr lang="en-US" sz="1200" dirty="0" smtClean="0">
                  <a:solidFill>
                    <a:schemeClr val="tx1">
                      <a:lumMod val="75000"/>
                      <a:lumOff val="25000"/>
                    </a:schemeClr>
                  </a:solidFill>
                </a:rPr>
                <a:t>Read from</a:t>
              </a:r>
              <a:br>
                <a:rPr lang="en-US" sz="1200" dirty="0" smtClean="0">
                  <a:solidFill>
                    <a:schemeClr val="tx1">
                      <a:lumMod val="75000"/>
                      <a:lumOff val="25000"/>
                    </a:schemeClr>
                  </a:solidFill>
                </a:rPr>
              </a:br>
              <a:r>
                <a:rPr lang="en-US" sz="1200" dirty="0" smtClean="0">
                  <a:solidFill>
                    <a:schemeClr val="tx1">
                      <a:lumMod val="75000"/>
                      <a:lumOff val="25000"/>
                    </a:schemeClr>
                  </a:solidFill>
                </a:rPr>
                <a:t>HDFS</a:t>
              </a:r>
            </a:p>
          </p:txBody>
        </p:sp>
        <p:sp>
          <p:nvSpPr>
            <p:cNvPr id="20" name="TextBox 19"/>
            <p:cNvSpPr txBox="1"/>
            <p:nvPr/>
          </p:nvSpPr>
          <p:spPr>
            <a:xfrm>
              <a:off x="5394068" y="4056576"/>
              <a:ext cx="1428050" cy="366661"/>
            </a:xfrm>
            <a:prstGeom prst="rect">
              <a:avLst/>
            </a:prstGeom>
            <a:noFill/>
          </p:spPr>
          <p:txBody>
            <a:bodyPr wrap="none" lIns="182880" tIns="146304" rIns="182880" bIns="146304" rtlCol="0">
              <a:noAutofit/>
            </a:bodyPr>
            <a:lstStyle/>
            <a:p>
              <a:pPr algn="ctr">
                <a:lnSpc>
                  <a:spcPct val="90000"/>
                </a:lnSpc>
                <a:spcAft>
                  <a:spcPts val="600"/>
                </a:spcAft>
              </a:pPr>
              <a:r>
                <a:rPr lang="en-US" sz="1200" dirty="0" smtClean="0">
                  <a:solidFill>
                    <a:schemeClr val="tx1">
                      <a:lumMod val="75000"/>
                      <a:lumOff val="25000"/>
                    </a:schemeClr>
                  </a:solidFill>
                </a:rPr>
                <a:t>Write to</a:t>
              </a:r>
              <a:r>
                <a:rPr lang="en-US" sz="1200" dirty="0">
                  <a:solidFill>
                    <a:schemeClr val="tx1">
                      <a:lumMod val="75000"/>
                      <a:lumOff val="25000"/>
                    </a:schemeClr>
                  </a:solidFill>
                </a:rPr>
                <a:t/>
              </a:r>
              <a:br>
                <a:rPr lang="en-US" sz="1200" dirty="0">
                  <a:solidFill>
                    <a:schemeClr val="tx1">
                      <a:lumMod val="75000"/>
                      <a:lumOff val="25000"/>
                    </a:schemeClr>
                  </a:solidFill>
                </a:rPr>
              </a:br>
              <a:r>
                <a:rPr lang="en-US" sz="1200" dirty="0" smtClean="0">
                  <a:solidFill>
                    <a:schemeClr val="tx1">
                      <a:lumMod val="75000"/>
                      <a:lumOff val="25000"/>
                    </a:schemeClr>
                  </a:solidFill>
                </a:rPr>
                <a:t>HDFS</a:t>
              </a:r>
            </a:p>
          </p:txBody>
        </p:sp>
        <p:sp>
          <p:nvSpPr>
            <p:cNvPr id="21" name="TextBox 20"/>
            <p:cNvSpPr txBox="1"/>
            <p:nvPr/>
          </p:nvSpPr>
          <p:spPr>
            <a:xfrm>
              <a:off x="6902285" y="4067210"/>
              <a:ext cx="1428050" cy="366661"/>
            </a:xfrm>
            <a:prstGeom prst="rect">
              <a:avLst/>
            </a:prstGeom>
            <a:noFill/>
          </p:spPr>
          <p:txBody>
            <a:bodyPr wrap="none" lIns="182880" tIns="146304" rIns="182880" bIns="146304" rtlCol="0">
              <a:noAutofit/>
            </a:bodyPr>
            <a:lstStyle/>
            <a:p>
              <a:pPr algn="ctr">
                <a:lnSpc>
                  <a:spcPct val="90000"/>
                </a:lnSpc>
                <a:spcAft>
                  <a:spcPts val="600"/>
                </a:spcAft>
              </a:pPr>
              <a:r>
                <a:rPr lang="en-US" sz="1200" dirty="0" smtClean="0">
                  <a:solidFill>
                    <a:schemeClr val="tx1">
                      <a:lumMod val="75000"/>
                      <a:lumOff val="25000"/>
                    </a:schemeClr>
                  </a:solidFill>
                </a:rPr>
                <a:t>Read from</a:t>
              </a:r>
              <a:br>
                <a:rPr lang="en-US" sz="1200" dirty="0" smtClean="0">
                  <a:solidFill>
                    <a:schemeClr val="tx1">
                      <a:lumMod val="75000"/>
                      <a:lumOff val="25000"/>
                    </a:schemeClr>
                  </a:solidFill>
                </a:rPr>
              </a:br>
              <a:r>
                <a:rPr lang="en-US" sz="1200" dirty="0" smtClean="0">
                  <a:solidFill>
                    <a:schemeClr val="tx1">
                      <a:lumMod val="75000"/>
                      <a:lumOff val="25000"/>
                    </a:schemeClr>
                  </a:solidFill>
                </a:rPr>
                <a:t>HDFS</a:t>
              </a:r>
            </a:p>
          </p:txBody>
        </p:sp>
        <p:sp>
          <p:nvSpPr>
            <p:cNvPr id="22" name="TextBox 21"/>
            <p:cNvSpPr txBox="1"/>
            <p:nvPr/>
          </p:nvSpPr>
          <p:spPr>
            <a:xfrm>
              <a:off x="8641667" y="4048770"/>
              <a:ext cx="1428050" cy="366661"/>
            </a:xfrm>
            <a:prstGeom prst="rect">
              <a:avLst/>
            </a:prstGeom>
            <a:noFill/>
          </p:spPr>
          <p:txBody>
            <a:bodyPr wrap="none" lIns="182880" tIns="146304" rIns="182880" bIns="146304" rtlCol="0">
              <a:noAutofit/>
            </a:bodyPr>
            <a:lstStyle/>
            <a:p>
              <a:pPr algn="ctr">
                <a:lnSpc>
                  <a:spcPct val="90000"/>
                </a:lnSpc>
                <a:spcAft>
                  <a:spcPts val="600"/>
                </a:spcAft>
              </a:pPr>
              <a:r>
                <a:rPr lang="en-US" sz="1200" dirty="0" smtClean="0">
                  <a:solidFill>
                    <a:schemeClr val="tx1">
                      <a:lumMod val="75000"/>
                      <a:lumOff val="25000"/>
                    </a:schemeClr>
                  </a:solidFill>
                </a:rPr>
                <a:t>Write to </a:t>
              </a:r>
              <a:br>
                <a:rPr lang="en-US" sz="1200" dirty="0" smtClean="0">
                  <a:solidFill>
                    <a:schemeClr val="tx1">
                      <a:lumMod val="75000"/>
                      <a:lumOff val="25000"/>
                    </a:schemeClr>
                  </a:solidFill>
                </a:rPr>
              </a:br>
              <a:r>
                <a:rPr lang="en-US" sz="1200" dirty="0" smtClean="0">
                  <a:solidFill>
                    <a:schemeClr val="tx1">
                      <a:lumMod val="75000"/>
                      <a:lumOff val="25000"/>
                    </a:schemeClr>
                  </a:solidFill>
                </a:rPr>
                <a:t>HDFS</a:t>
              </a:r>
            </a:p>
          </p:txBody>
        </p:sp>
        <p:sp>
          <p:nvSpPr>
            <p:cNvPr id="50" name="Flowchart: Magnetic Disk 49"/>
            <p:cNvSpPr/>
            <p:nvPr/>
          </p:nvSpPr>
          <p:spPr bwMode="auto">
            <a:xfrm>
              <a:off x="3539775" y="5649994"/>
              <a:ext cx="620961" cy="411271"/>
            </a:xfrm>
            <a:prstGeom prst="flowChartMagneticDisk">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smtClean="0">
                <a:solidFill>
                  <a:schemeClr val="bg1"/>
                </a:solidFill>
                <a:ea typeface="Segoe UI" pitchFamily="34" charset="0"/>
                <a:cs typeface="Segoe UI" pitchFamily="34" charset="0"/>
              </a:endParaRPr>
            </a:p>
          </p:txBody>
        </p:sp>
        <p:pic>
          <p:nvPicPr>
            <p:cNvPr id="5122"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37195" y="5517613"/>
              <a:ext cx="961469" cy="6760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ps4daily.com/wp-content/uploads/2013/04/memory-chip-ic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504" y="5517613"/>
              <a:ext cx="961469" cy="676033"/>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bwMode="auto">
            <a:xfrm>
              <a:off x="4930623"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cxnSp>
          <p:nvCxnSpPr>
            <p:cNvPr id="55" name="Straight Arrow Connector 54"/>
            <p:cNvCxnSpPr/>
            <p:nvPr/>
          </p:nvCxnSpPr>
          <p:spPr>
            <a:xfrm flipV="1">
              <a:off x="4284742"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40672" y="5317590"/>
              <a:ext cx="1428050" cy="366661"/>
            </a:xfrm>
            <a:prstGeom prst="rect">
              <a:avLst/>
            </a:prstGeom>
            <a:noFill/>
          </p:spPr>
          <p:txBody>
            <a:bodyPr wrap="none" lIns="182880" tIns="146304" rIns="182880" bIns="146304" rtlCol="0">
              <a:noAutofit/>
            </a:bodyPr>
            <a:lstStyle/>
            <a:p>
              <a:pPr algn="ctr">
                <a:lnSpc>
                  <a:spcPct val="90000"/>
                </a:lnSpc>
                <a:spcAft>
                  <a:spcPts val="600"/>
                </a:spcAft>
              </a:pPr>
              <a:r>
                <a:rPr lang="en-US" sz="1200" dirty="0" smtClean="0">
                  <a:solidFill>
                    <a:schemeClr val="tx1">
                      <a:lumMod val="75000"/>
                      <a:lumOff val="25000"/>
                    </a:schemeClr>
                  </a:solidFill>
                </a:rPr>
                <a:t>Read from</a:t>
              </a:r>
              <a:br>
                <a:rPr lang="en-US" sz="1200" dirty="0" smtClean="0">
                  <a:solidFill>
                    <a:schemeClr val="tx1">
                      <a:lumMod val="75000"/>
                      <a:lumOff val="25000"/>
                    </a:schemeClr>
                  </a:solidFill>
                </a:rPr>
              </a:br>
              <a:r>
                <a:rPr lang="en-US" sz="1200" dirty="0" smtClean="0">
                  <a:solidFill>
                    <a:schemeClr val="tx1">
                      <a:lumMod val="75000"/>
                      <a:lumOff val="25000"/>
                    </a:schemeClr>
                  </a:solidFill>
                </a:rPr>
                <a:t>HDFS</a:t>
              </a:r>
            </a:p>
          </p:txBody>
        </p:sp>
        <p:cxnSp>
          <p:nvCxnSpPr>
            <p:cNvPr id="57" name="Straight Arrow Connector 56"/>
            <p:cNvCxnSpPr/>
            <p:nvPr/>
          </p:nvCxnSpPr>
          <p:spPr>
            <a:xfrm flipV="1">
              <a:off x="5838138"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bwMode="auto">
            <a:xfrm>
              <a:off x="8039358" y="5701250"/>
              <a:ext cx="819398" cy="3087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cxnSp>
          <p:nvCxnSpPr>
            <p:cNvPr id="60" name="Straight Arrow Connector 59"/>
            <p:cNvCxnSpPr/>
            <p:nvPr/>
          </p:nvCxnSpPr>
          <p:spPr>
            <a:xfrm flipV="1">
              <a:off x="908573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402267" y="5855629"/>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10809650" y="5842897"/>
              <a:ext cx="539911" cy="1"/>
            </a:xfrm>
            <a:prstGeom prst="straightConnector1">
              <a:avLst/>
            </a:prstGeom>
            <a:ln w="38100">
              <a:solidFill>
                <a:schemeClr val="tx1">
                  <a:lumMod val="65000"/>
                  <a:lumOff val="3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928452" y="4501873"/>
              <a:ext cx="722730" cy="2585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200" dirty="0" smtClean="0">
                  <a:solidFill>
                    <a:schemeClr val="tx1"/>
                  </a:solidFill>
                </a:rPr>
                <a:t>Step 1</a:t>
              </a:r>
            </a:p>
          </p:txBody>
        </p:sp>
        <p:sp>
          <p:nvSpPr>
            <p:cNvPr id="67" name="TextBox 66"/>
            <p:cNvSpPr txBox="1"/>
            <p:nvPr/>
          </p:nvSpPr>
          <p:spPr>
            <a:xfrm>
              <a:off x="8115677" y="4529612"/>
              <a:ext cx="722730" cy="2585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200" dirty="0" smtClean="0">
                  <a:solidFill>
                    <a:schemeClr val="tx1"/>
                  </a:solidFill>
                </a:rPr>
                <a:t>Step</a:t>
              </a:r>
              <a:r>
                <a:rPr lang="en-US" sz="1200" dirty="0" smtClean="0">
                  <a:solidFill>
                    <a:schemeClr val="bg1"/>
                  </a:solidFill>
                </a:rPr>
                <a:t> </a:t>
              </a:r>
              <a:r>
                <a:rPr lang="en-US" sz="1200" dirty="0" smtClean="0">
                  <a:solidFill>
                    <a:schemeClr val="tx1"/>
                  </a:solidFill>
                </a:rPr>
                <a:t>2</a:t>
              </a:r>
            </a:p>
          </p:txBody>
        </p:sp>
        <p:sp>
          <p:nvSpPr>
            <p:cNvPr id="68" name="TextBox 67"/>
            <p:cNvSpPr txBox="1"/>
            <p:nvPr/>
          </p:nvSpPr>
          <p:spPr>
            <a:xfrm>
              <a:off x="5021477" y="5723052"/>
              <a:ext cx="722730" cy="2585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200" dirty="0" smtClean="0">
                  <a:solidFill>
                    <a:schemeClr val="tx1"/>
                  </a:solidFill>
                </a:rPr>
                <a:t>Step 1</a:t>
              </a:r>
            </a:p>
          </p:txBody>
        </p:sp>
        <p:sp>
          <p:nvSpPr>
            <p:cNvPr id="69" name="TextBox 68"/>
            <p:cNvSpPr txBox="1"/>
            <p:nvPr/>
          </p:nvSpPr>
          <p:spPr>
            <a:xfrm>
              <a:off x="8059577" y="5732949"/>
              <a:ext cx="722730" cy="2585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200" dirty="0" smtClean="0">
                  <a:solidFill>
                    <a:schemeClr val="tx1"/>
                  </a:solidFill>
                </a:rPr>
                <a:t>Step 2</a:t>
              </a:r>
            </a:p>
          </p:txBody>
        </p:sp>
        <p:sp>
          <p:nvSpPr>
            <p:cNvPr id="70" name="TextBox 69"/>
            <p:cNvSpPr txBox="1"/>
            <p:nvPr/>
          </p:nvSpPr>
          <p:spPr>
            <a:xfrm>
              <a:off x="4168208" y="3684313"/>
              <a:ext cx="4507963" cy="369332"/>
            </a:xfrm>
            <a:prstGeom prst="rect">
              <a:avLst/>
            </a:prstGeom>
            <a:solidFill>
              <a:schemeClr val="accent5">
                <a:lumMod val="20000"/>
                <a:lumOff val="80000"/>
              </a:schemeClr>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2000" dirty="0" smtClean="0">
                  <a:solidFill>
                    <a:schemeClr val="tx1">
                      <a:lumMod val="75000"/>
                      <a:lumOff val="25000"/>
                    </a:schemeClr>
                  </a:solidFill>
                </a:rPr>
                <a:t>Data Sharing between Steps of a Job</a:t>
              </a:r>
            </a:p>
          </p:txBody>
        </p:sp>
        <p:sp>
          <p:nvSpPr>
            <p:cNvPr id="71" name="TextBox 70"/>
            <p:cNvSpPr txBox="1"/>
            <p:nvPr/>
          </p:nvSpPr>
          <p:spPr>
            <a:xfrm>
              <a:off x="1488715" y="4310440"/>
              <a:ext cx="1910535" cy="59093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800" dirty="0" smtClean="0">
                  <a:solidFill>
                    <a:schemeClr val="tx1">
                      <a:lumMod val="75000"/>
                      <a:lumOff val="25000"/>
                    </a:schemeClr>
                  </a:solidFill>
                </a:rPr>
                <a:t>In Traditional MapReduce</a:t>
              </a:r>
            </a:p>
          </p:txBody>
        </p:sp>
        <p:sp>
          <p:nvSpPr>
            <p:cNvPr id="72" name="TextBox 71"/>
            <p:cNvSpPr txBox="1"/>
            <p:nvPr/>
          </p:nvSpPr>
          <p:spPr>
            <a:xfrm>
              <a:off x="1516619" y="5720217"/>
              <a:ext cx="1182553" cy="3416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nSpc>
                  <a:spcPct val="90000"/>
                </a:lnSpc>
                <a:spcAft>
                  <a:spcPts val="600"/>
                </a:spcAft>
              </a:pPr>
              <a:r>
                <a:rPr lang="en-US" sz="1800" dirty="0" smtClean="0">
                  <a:solidFill>
                    <a:schemeClr val="tx1">
                      <a:lumMod val="75000"/>
                      <a:lumOff val="25000"/>
                    </a:schemeClr>
                  </a:solidFill>
                </a:rPr>
                <a:t>In Spark</a:t>
              </a:r>
            </a:p>
          </p:txBody>
        </p:sp>
      </p:grpSp>
    </p:spTree>
    <p:extLst>
      <p:ext uri="{BB962C8B-B14F-4D97-AF65-F5344CB8AC3E}">
        <p14:creationId xmlns:p14="http://schemas.microsoft.com/office/powerpoint/2010/main" val="121088560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IN" sz="1765" dirty="0">
              <a:solidFill>
                <a:srgbClr val="000000"/>
              </a:solidFill>
            </a:endParaRPr>
          </a:p>
        </p:txBody>
      </p:sp>
      <p:sp>
        <p:nvSpPr>
          <p:cNvPr id="7" name="Rectangle 6"/>
          <p:cNvSpPr/>
          <p:nvPr/>
        </p:nvSpPr>
        <p:spPr>
          <a:xfrm>
            <a:off x="8929" y="1213304"/>
            <a:ext cx="5220355" cy="1558760"/>
          </a:xfrm>
          <a:prstGeom prst="rect">
            <a:avLst/>
          </a:prstGeom>
        </p:spPr>
        <p:txBody>
          <a:bodyPr wrap="square" lIns="268927">
            <a:spAutoFit/>
          </a:bodyPr>
          <a:lstStyle/>
          <a:p>
            <a:pPr defTabSz="914102" fontAlgn="base">
              <a:lnSpc>
                <a:spcPct val="90000"/>
              </a:lnSpc>
              <a:spcBef>
                <a:spcPct val="0"/>
              </a:spcBef>
              <a:spcAft>
                <a:spcPct val="0"/>
              </a:spcAft>
            </a:pPr>
            <a:r>
              <a:rPr lang="en-US" sz="5294" dirty="0" smtClean="0">
                <a:solidFill>
                  <a:srgbClr val="FFFFFF"/>
                </a:solidFill>
                <a:latin typeface="Segoe UI Light"/>
                <a:ea typeface="Segoe UI" pitchFamily="34" charset="0"/>
                <a:cs typeface="Segoe UI" pitchFamily="34" charset="0"/>
              </a:rPr>
              <a:t>Spark</a:t>
            </a:r>
          </a:p>
          <a:p>
            <a:pPr defTabSz="914102" fontAlgn="base">
              <a:lnSpc>
                <a:spcPct val="90000"/>
              </a:lnSpc>
              <a:spcBef>
                <a:spcPct val="0"/>
              </a:spcBef>
              <a:spcAft>
                <a:spcPct val="0"/>
              </a:spcAft>
            </a:pPr>
            <a:r>
              <a:rPr lang="en-US" sz="5294" dirty="0" smtClean="0">
                <a:solidFill>
                  <a:srgbClr val="FFFFFF"/>
                </a:solidFill>
                <a:latin typeface="Segoe UI Light"/>
                <a:ea typeface="Segoe UI" pitchFamily="34" charset="0"/>
                <a:cs typeface="Segoe UI" pitchFamily="34" charset="0"/>
              </a:rPr>
              <a:t>Concepts</a:t>
            </a:r>
            <a:endParaRPr lang="en-US" sz="5294" dirty="0">
              <a:solidFill>
                <a:srgbClr val="FFFFFF"/>
              </a:solidFill>
              <a:latin typeface="Segoe UI Light"/>
              <a:ea typeface="Segoe UI" pitchFamily="34" charset="0"/>
              <a:cs typeface="Segoe UI" pitchFamily="34" charset="0"/>
            </a:endParaRP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12</a:t>
            </a:fld>
            <a:endParaRPr lang="en-IN" dirty="0"/>
          </a:p>
        </p:txBody>
      </p:sp>
      <p:sp>
        <p:nvSpPr>
          <p:cNvPr id="8" name="TextBox 7"/>
          <p:cNvSpPr txBox="1"/>
          <p:nvPr/>
        </p:nvSpPr>
        <p:spPr>
          <a:xfrm>
            <a:off x="5220356" y="2145069"/>
            <a:ext cx="6553002" cy="2192055"/>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137" dirty="0" smtClean="0">
                <a:ln>
                  <a:solidFill>
                    <a:srgbClr val="FFFFFF">
                      <a:alpha val="0"/>
                    </a:srgbClr>
                  </a:solidFill>
                </a:ln>
                <a:solidFill>
                  <a:srgbClr val="68217A"/>
                </a:solidFill>
                <a:latin typeface="Segoe UI Light"/>
                <a:ea typeface="Segoe UI" pitchFamily="34" charset="0"/>
                <a:cs typeface="Segoe UI" pitchFamily="34" charset="0"/>
              </a:rPr>
              <a:t>Agenda</a:t>
            </a:r>
            <a:endParaRPr lang="en-US" sz="3137" dirty="0">
              <a:ln>
                <a:solidFill>
                  <a:srgbClr val="FFFFFF">
                    <a:alpha val="0"/>
                  </a:srgbClr>
                </a:solidFill>
              </a:ln>
              <a:solidFill>
                <a:srgbClr val="68217A"/>
              </a:solidFill>
              <a:latin typeface="Segoe UI Light"/>
              <a:ea typeface="Segoe UI" pitchFamily="34" charset="0"/>
              <a:cs typeface="Segoe UI" pitchFamily="34" charset="0"/>
            </a:endParaRP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Cluster Architecture</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RDD Abstraction</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RDD operations</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Accumulators</a:t>
            </a:r>
          </a:p>
        </p:txBody>
      </p:sp>
    </p:spTree>
    <p:extLst>
      <p:ext uri="{BB962C8B-B14F-4D97-AF65-F5344CB8AC3E}">
        <p14:creationId xmlns:p14="http://schemas.microsoft.com/office/powerpoint/2010/main" val="1540817693"/>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Cluster Architecture</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13</a:t>
            </a:fld>
            <a:endParaRPr lang="en-US" dirty="0"/>
          </a:p>
        </p:txBody>
      </p:sp>
      <p:sp>
        <p:nvSpPr>
          <p:cNvPr id="5" name="Rectangle 4"/>
          <p:cNvSpPr/>
          <p:nvPr/>
        </p:nvSpPr>
        <p:spPr bwMode="auto">
          <a:xfrm>
            <a:off x="2069644" y="2456734"/>
            <a:ext cx="2586844" cy="6279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solidFill>
                <a:schemeClr val="bg1"/>
              </a:solidFill>
              <a:ea typeface="Segoe UI" pitchFamily="34" charset="0"/>
              <a:cs typeface="Segoe UI" pitchFamily="34" charset="0"/>
            </a:endParaRPr>
          </a:p>
        </p:txBody>
      </p:sp>
      <p:sp>
        <p:nvSpPr>
          <p:cNvPr id="6" name="Rectangle 5"/>
          <p:cNvSpPr/>
          <p:nvPr/>
        </p:nvSpPr>
        <p:spPr bwMode="auto">
          <a:xfrm>
            <a:off x="4866904" y="3768011"/>
            <a:ext cx="1330037" cy="104502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 name="Rectangle 6"/>
          <p:cNvSpPr/>
          <p:nvPr/>
        </p:nvSpPr>
        <p:spPr bwMode="auto">
          <a:xfrm>
            <a:off x="2698048" y="3768011"/>
            <a:ext cx="1330037" cy="104502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 name="Rectangle 7"/>
          <p:cNvSpPr/>
          <p:nvPr/>
        </p:nvSpPr>
        <p:spPr bwMode="auto">
          <a:xfrm>
            <a:off x="623454" y="3768011"/>
            <a:ext cx="1330037" cy="104502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9" name="Rounded Rectangle 8"/>
          <p:cNvSpPr/>
          <p:nvPr/>
        </p:nvSpPr>
        <p:spPr bwMode="auto">
          <a:xfrm>
            <a:off x="623454" y="5483992"/>
            <a:ext cx="5741720" cy="902524"/>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0" name="TextBox 9"/>
          <p:cNvSpPr txBox="1"/>
          <p:nvPr/>
        </p:nvSpPr>
        <p:spPr>
          <a:xfrm>
            <a:off x="2282412" y="2573621"/>
            <a:ext cx="2161309" cy="427511"/>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smtClean="0">
                <a:solidFill>
                  <a:schemeClr val="bg1"/>
                </a:solidFill>
              </a:rPr>
              <a:t>Cluster Manager</a:t>
            </a:r>
          </a:p>
        </p:txBody>
      </p:sp>
      <p:sp>
        <p:nvSpPr>
          <p:cNvPr id="11" name="TextBox 10"/>
          <p:cNvSpPr txBox="1"/>
          <p:nvPr/>
        </p:nvSpPr>
        <p:spPr>
          <a:xfrm>
            <a:off x="831272" y="3372578"/>
            <a:ext cx="914400" cy="320632"/>
          </a:xfrm>
          <a:prstGeom prst="rect">
            <a:avLst/>
          </a:prstGeom>
          <a:noFill/>
        </p:spPr>
        <p:txBody>
          <a:bodyPr wrap="none" lIns="182880" tIns="146304" rIns="182880" bIns="146304" rtlCol="0" anchor="ctr">
            <a:noAutofit/>
          </a:bodyPr>
          <a:lstStyle/>
          <a:p>
            <a:pPr algn="ctr">
              <a:lnSpc>
                <a:spcPct val="90000"/>
              </a:lnSpc>
              <a:spcAft>
                <a:spcPts val="600"/>
              </a:spcAft>
            </a:pPr>
            <a:r>
              <a:rPr lang="en-US" sz="1400" dirty="0" smtClean="0">
                <a:solidFill>
                  <a:schemeClr val="tx1">
                    <a:lumMod val="75000"/>
                    <a:lumOff val="25000"/>
                  </a:schemeClr>
                </a:solidFill>
              </a:rPr>
              <a:t>Worker Node</a:t>
            </a:r>
          </a:p>
        </p:txBody>
      </p:sp>
      <p:sp>
        <p:nvSpPr>
          <p:cNvPr id="12" name="TextBox 11"/>
          <p:cNvSpPr txBox="1"/>
          <p:nvPr/>
        </p:nvSpPr>
        <p:spPr>
          <a:xfrm>
            <a:off x="2836100" y="3372578"/>
            <a:ext cx="914400" cy="320632"/>
          </a:xfrm>
          <a:prstGeom prst="rect">
            <a:avLst/>
          </a:prstGeom>
          <a:noFill/>
        </p:spPr>
        <p:txBody>
          <a:bodyPr wrap="none" lIns="182880" tIns="146304" rIns="182880" bIns="146304" rtlCol="0" anchor="ctr">
            <a:noAutofit/>
          </a:bodyPr>
          <a:lstStyle/>
          <a:p>
            <a:pPr algn="ctr">
              <a:lnSpc>
                <a:spcPct val="90000"/>
              </a:lnSpc>
              <a:spcAft>
                <a:spcPts val="600"/>
              </a:spcAft>
            </a:pPr>
            <a:r>
              <a:rPr lang="en-US" sz="1400" dirty="0" smtClean="0">
                <a:solidFill>
                  <a:schemeClr val="tx1">
                    <a:lumMod val="75000"/>
                    <a:lumOff val="25000"/>
                  </a:schemeClr>
                </a:solidFill>
              </a:rPr>
              <a:t>Worker Node</a:t>
            </a:r>
          </a:p>
        </p:txBody>
      </p:sp>
      <p:sp>
        <p:nvSpPr>
          <p:cNvPr id="13" name="TextBox 12"/>
          <p:cNvSpPr txBox="1"/>
          <p:nvPr/>
        </p:nvSpPr>
        <p:spPr>
          <a:xfrm>
            <a:off x="4950032" y="3372578"/>
            <a:ext cx="914400" cy="320632"/>
          </a:xfrm>
          <a:prstGeom prst="rect">
            <a:avLst/>
          </a:prstGeom>
          <a:noFill/>
        </p:spPr>
        <p:txBody>
          <a:bodyPr wrap="none" lIns="182880" tIns="146304" rIns="182880" bIns="146304" rtlCol="0" anchor="ctr">
            <a:noAutofit/>
          </a:bodyPr>
          <a:lstStyle/>
          <a:p>
            <a:pPr algn="ctr">
              <a:lnSpc>
                <a:spcPct val="90000"/>
              </a:lnSpc>
              <a:spcAft>
                <a:spcPts val="600"/>
              </a:spcAft>
            </a:pPr>
            <a:r>
              <a:rPr lang="en-US" sz="1400" dirty="0" smtClean="0">
                <a:solidFill>
                  <a:schemeClr val="tx1">
                    <a:lumMod val="75000"/>
                    <a:lumOff val="25000"/>
                  </a:schemeClr>
                </a:solidFill>
              </a:rPr>
              <a:t>Worker Node</a:t>
            </a:r>
          </a:p>
        </p:txBody>
      </p:sp>
      <p:sp>
        <p:nvSpPr>
          <p:cNvPr id="14" name="TextBox 13"/>
          <p:cNvSpPr txBox="1"/>
          <p:nvPr/>
        </p:nvSpPr>
        <p:spPr>
          <a:xfrm>
            <a:off x="3044040" y="5933270"/>
            <a:ext cx="914400" cy="427511"/>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smtClean="0">
                <a:solidFill>
                  <a:schemeClr val="bg1"/>
                </a:solidFill>
              </a:rPr>
              <a:t>HDFS</a:t>
            </a:r>
          </a:p>
        </p:txBody>
      </p:sp>
      <p:sp>
        <p:nvSpPr>
          <p:cNvPr id="15" name="Rectangle 14"/>
          <p:cNvSpPr/>
          <p:nvPr/>
        </p:nvSpPr>
        <p:spPr bwMode="auto">
          <a:xfrm>
            <a:off x="883598" y="5576481"/>
            <a:ext cx="809748" cy="33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6" name="Rectangle 15"/>
          <p:cNvSpPr/>
          <p:nvPr/>
        </p:nvSpPr>
        <p:spPr bwMode="auto">
          <a:xfrm>
            <a:off x="1960912" y="5764505"/>
            <a:ext cx="722910" cy="33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7" name="Rectangle 16"/>
          <p:cNvSpPr/>
          <p:nvPr/>
        </p:nvSpPr>
        <p:spPr bwMode="auto">
          <a:xfrm>
            <a:off x="5149932" y="5576481"/>
            <a:ext cx="763980" cy="33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8" name="Rectangle 17"/>
          <p:cNvSpPr/>
          <p:nvPr/>
        </p:nvSpPr>
        <p:spPr bwMode="auto">
          <a:xfrm>
            <a:off x="2996540" y="5576481"/>
            <a:ext cx="704601" cy="33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9" name="Rectangle 18"/>
          <p:cNvSpPr/>
          <p:nvPr/>
        </p:nvSpPr>
        <p:spPr bwMode="auto">
          <a:xfrm>
            <a:off x="4166258" y="5735879"/>
            <a:ext cx="704601" cy="33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cxnSp>
        <p:nvCxnSpPr>
          <p:cNvPr id="21" name="Straight Arrow Connector 20"/>
          <p:cNvCxnSpPr/>
          <p:nvPr/>
        </p:nvCxnSpPr>
        <p:spPr>
          <a:xfrm flipV="1">
            <a:off x="1288472" y="4813039"/>
            <a:ext cx="1" cy="644692"/>
          </a:xfrm>
          <a:prstGeom prst="straightConnector1">
            <a:avLst/>
          </a:prstGeom>
          <a:ln w="38100">
            <a:solidFill>
              <a:schemeClr val="tx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363066" y="4822938"/>
            <a:ext cx="1" cy="644692"/>
          </a:xfrm>
          <a:prstGeom prst="straightConnector1">
            <a:avLst/>
          </a:prstGeom>
          <a:ln w="38100">
            <a:solidFill>
              <a:schemeClr val="tx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531922" y="4820962"/>
            <a:ext cx="1" cy="644692"/>
          </a:xfrm>
          <a:prstGeom prst="straightConnector1">
            <a:avLst/>
          </a:prstGeom>
          <a:ln w="38100">
            <a:solidFill>
              <a:schemeClr val="tx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bwMode="auto">
          <a:xfrm>
            <a:off x="883598" y="4406841"/>
            <a:ext cx="809748" cy="33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6" name="Rectangle 25"/>
          <p:cNvSpPr/>
          <p:nvPr/>
        </p:nvSpPr>
        <p:spPr bwMode="auto">
          <a:xfrm>
            <a:off x="2943966" y="4406840"/>
            <a:ext cx="809748" cy="33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7" name="Rectangle 26"/>
          <p:cNvSpPr/>
          <p:nvPr/>
        </p:nvSpPr>
        <p:spPr bwMode="auto">
          <a:xfrm>
            <a:off x="5127048" y="4384081"/>
            <a:ext cx="809748" cy="33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8" name="Rectangle 27"/>
          <p:cNvSpPr/>
          <p:nvPr/>
        </p:nvSpPr>
        <p:spPr bwMode="auto">
          <a:xfrm>
            <a:off x="893497" y="3953600"/>
            <a:ext cx="799849" cy="3375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9" name="Rectangle 28"/>
          <p:cNvSpPr/>
          <p:nvPr/>
        </p:nvSpPr>
        <p:spPr bwMode="auto">
          <a:xfrm>
            <a:off x="2940752" y="3948120"/>
            <a:ext cx="809748" cy="3375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0" name="Rectangle 29"/>
          <p:cNvSpPr/>
          <p:nvPr/>
        </p:nvSpPr>
        <p:spPr bwMode="auto">
          <a:xfrm>
            <a:off x="5127048" y="3911575"/>
            <a:ext cx="809748" cy="3375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1" name="TextBox 30"/>
          <p:cNvSpPr txBox="1"/>
          <p:nvPr/>
        </p:nvSpPr>
        <p:spPr>
          <a:xfrm>
            <a:off x="964746" y="4010004"/>
            <a:ext cx="677137" cy="239100"/>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Cache </a:t>
            </a:r>
          </a:p>
        </p:txBody>
      </p:sp>
      <p:sp>
        <p:nvSpPr>
          <p:cNvPr id="33" name="TextBox 32"/>
          <p:cNvSpPr txBox="1"/>
          <p:nvPr/>
        </p:nvSpPr>
        <p:spPr>
          <a:xfrm>
            <a:off x="2960915" y="3963032"/>
            <a:ext cx="753960" cy="294903"/>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Cache </a:t>
            </a:r>
          </a:p>
        </p:txBody>
      </p:sp>
      <p:sp>
        <p:nvSpPr>
          <p:cNvPr id="34" name="TextBox 33"/>
          <p:cNvSpPr txBox="1"/>
          <p:nvPr/>
        </p:nvSpPr>
        <p:spPr>
          <a:xfrm>
            <a:off x="5149932" y="3998059"/>
            <a:ext cx="786864" cy="155301"/>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Cache</a:t>
            </a:r>
          </a:p>
        </p:txBody>
      </p:sp>
      <p:sp>
        <p:nvSpPr>
          <p:cNvPr id="35" name="TextBox 34"/>
          <p:cNvSpPr txBox="1"/>
          <p:nvPr/>
        </p:nvSpPr>
        <p:spPr>
          <a:xfrm>
            <a:off x="5226261" y="4482965"/>
            <a:ext cx="647194" cy="203545"/>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Task</a:t>
            </a:r>
          </a:p>
        </p:txBody>
      </p:sp>
      <p:sp>
        <p:nvSpPr>
          <p:cNvPr id="36" name="TextBox 35"/>
          <p:cNvSpPr txBox="1"/>
          <p:nvPr/>
        </p:nvSpPr>
        <p:spPr>
          <a:xfrm>
            <a:off x="2940259" y="4492863"/>
            <a:ext cx="784632" cy="171271"/>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Task</a:t>
            </a:r>
          </a:p>
        </p:txBody>
      </p:sp>
      <p:sp>
        <p:nvSpPr>
          <p:cNvPr id="37" name="TextBox 36"/>
          <p:cNvSpPr txBox="1"/>
          <p:nvPr/>
        </p:nvSpPr>
        <p:spPr>
          <a:xfrm>
            <a:off x="939015" y="4447411"/>
            <a:ext cx="677137" cy="239100"/>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Task</a:t>
            </a:r>
          </a:p>
        </p:txBody>
      </p:sp>
      <p:sp>
        <p:nvSpPr>
          <p:cNvPr id="38" name="TextBox 37"/>
          <p:cNvSpPr txBox="1"/>
          <p:nvPr/>
        </p:nvSpPr>
        <p:spPr>
          <a:xfrm>
            <a:off x="948912" y="5015835"/>
            <a:ext cx="677137" cy="239100"/>
          </a:xfrm>
          <a:prstGeom prst="rect">
            <a:avLst/>
          </a:prstGeom>
          <a:solidFill>
            <a:schemeClr val="bg1"/>
          </a:solid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Read</a:t>
            </a:r>
          </a:p>
        </p:txBody>
      </p:sp>
      <p:sp>
        <p:nvSpPr>
          <p:cNvPr id="39" name="TextBox 38"/>
          <p:cNvSpPr txBox="1"/>
          <p:nvPr/>
        </p:nvSpPr>
        <p:spPr>
          <a:xfrm>
            <a:off x="2989489" y="5013857"/>
            <a:ext cx="677137" cy="239100"/>
          </a:xfrm>
          <a:prstGeom prst="rect">
            <a:avLst/>
          </a:prstGeom>
          <a:solidFill>
            <a:schemeClr val="bg1"/>
          </a:solid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Read</a:t>
            </a:r>
          </a:p>
        </p:txBody>
      </p:sp>
      <p:sp>
        <p:nvSpPr>
          <p:cNvPr id="40" name="TextBox 39"/>
          <p:cNvSpPr txBox="1"/>
          <p:nvPr/>
        </p:nvSpPr>
        <p:spPr>
          <a:xfrm>
            <a:off x="5196318" y="5023754"/>
            <a:ext cx="677137" cy="239100"/>
          </a:xfrm>
          <a:prstGeom prst="rect">
            <a:avLst/>
          </a:prstGeom>
          <a:solidFill>
            <a:schemeClr val="bg1"/>
          </a:solid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Read</a:t>
            </a:r>
          </a:p>
        </p:txBody>
      </p:sp>
      <p:cxnSp>
        <p:nvCxnSpPr>
          <p:cNvPr id="42" name="Straight Arrow Connector 41"/>
          <p:cNvCxnSpPr>
            <a:stCxn id="5" idx="2"/>
          </p:cNvCxnSpPr>
          <p:nvPr/>
        </p:nvCxnSpPr>
        <p:spPr>
          <a:xfrm flipH="1">
            <a:off x="1945572" y="3084676"/>
            <a:ext cx="1417494" cy="670957"/>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5" idx="2"/>
            <a:endCxn id="7" idx="0"/>
          </p:cNvCxnSpPr>
          <p:nvPr/>
        </p:nvCxnSpPr>
        <p:spPr>
          <a:xfrm>
            <a:off x="3363066" y="3084676"/>
            <a:ext cx="1" cy="683335"/>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5" idx="2"/>
            <a:endCxn id="6" idx="0"/>
          </p:cNvCxnSpPr>
          <p:nvPr/>
        </p:nvCxnSpPr>
        <p:spPr>
          <a:xfrm>
            <a:off x="3363066" y="3084676"/>
            <a:ext cx="2168857" cy="683335"/>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731081" y="1578196"/>
            <a:ext cx="5156980" cy="3905685"/>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58686" lvl="1" indent="-448193">
              <a:lnSpc>
                <a:spcPct val="90000"/>
              </a:lnSpc>
              <a:spcAft>
                <a:spcPts val="600"/>
              </a:spcAft>
              <a:buBlip>
                <a:blip r:embed="rId2"/>
              </a:buBlip>
            </a:pPr>
            <a:r>
              <a:rPr lang="en-US" sz="2200" dirty="0" smtClean="0"/>
              <a:t>‘Driver’ runs </a:t>
            </a:r>
            <a:r>
              <a:rPr lang="en-US" sz="2200" dirty="0"/>
              <a:t>the </a:t>
            </a:r>
            <a:r>
              <a:rPr lang="en-US" sz="2200" dirty="0" smtClean="0"/>
              <a:t>user’s </a:t>
            </a:r>
            <a:r>
              <a:rPr lang="en-US" sz="2200" dirty="0"/>
              <a:t>‘main’ function and executes the various parallel operations on the worker nodes.  </a:t>
            </a:r>
          </a:p>
          <a:p>
            <a:pPr marL="558686" lvl="1" indent="-448193">
              <a:lnSpc>
                <a:spcPct val="90000"/>
              </a:lnSpc>
              <a:spcAft>
                <a:spcPts val="600"/>
              </a:spcAft>
              <a:buBlip>
                <a:blip r:embed="rId2"/>
              </a:buBlip>
            </a:pPr>
            <a:r>
              <a:rPr lang="en-US" sz="2200" dirty="0"/>
              <a:t>The results of the operations are collected by the driver</a:t>
            </a:r>
          </a:p>
          <a:p>
            <a:pPr marL="558686" lvl="1" indent="-448193">
              <a:lnSpc>
                <a:spcPct val="90000"/>
              </a:lnSpc>
              <a:spcAft>
                <a:spcPts val="600"/>
              </a:spcAft>
              <a:buBlip>
                <a:blip r:embed="rId2"/>
              </a:buBlip>
            </a:pPr>
            <a:r>
              <a:rPr lang="en-US" sz="2200" dirty="0"/>
              <a:t>The worker nodes read and write data </a:t>
            </a:r>
            <a:r>
              <a:rPr lang="en-US" sz="2200" dirty="0" smtClean="0"/>
              <a:t>from/to </a:t>
            </a:r>
            <a:r>
              <a:rPr lang="en-US" sz="2200" dirty="0"/>
              <a:t>HDFS.</a:t>
            </a:r>
          </a:p>
          <a:p>
            <a:pPr marL="558686" lvl="1" indent="-448193">
              <a:lnSpc>
                <a:spcPct val="90000"/>
              </a:lnSpc>
              <a:spcAft>
                <a:spcPts val="600"/>
              </a:spcAft>
              <a:buBlip>
                <a:blip r:embed="rId2"/>
              </a:buBlip>
            </a:pPr>
            <a:r>
              <a:rPr lang="en-US" sz="2200" dirty="0"/>
              <a:t>Worker node </a:t>
            </a:r>
            <a:r>
              <a:rPr lang="en-US" sz="2200" dirty="0" smtClean="0"/>
              <a:t>also cache transformed data </a:t>
            </a:r>
            <a:r>
              <a:rPr lang="en-US" sz="2200" dirty="0"/>
              <a:t>in memory as RDDs</a:t>
            </a:r>
          </a:p>
        </p:txBody>
      </p:sp>
      <p:sp>
        <p:nvSpPr>
          <p:cNvPr id="72" name="Rectangle 71"/>
          <p:cNvSpPr/>
          <p:nvPr/>
        </p:nvSpPr>
        <p:spPr bwMode="auto">
          <a:xfrm>
            <a:off x="2086469" y="1306921"/>
            <a:ext cx="2553194" cy="71787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ea typeface="Segoe UI" pitchFamily="34" charset="0"/>
              <a:cs typeface="Segoe UI" pitchFamily="34" charset="0"/>
            </a:endParaRPr>
          </a:p>
        </p:txBody>
      </p:sp>
      <p:cxnSp>
        <p:nvCxnSpPr>
          <p:cNvPr id="79" name="Straight Arrow Connector 78"/>
          <p:cNvCxnSpPr>
            <a:stCxn id="72" idx="2"/>
            <a:endCxn id="5" idx="0"/>
          </p:cNvCxnSpPr>
          <p:nvPr/>
        </p:nvCxnSpPr>
        <p:spPr>
          <a:xfrm>
            <a:off x="3363066" y="2024798"/>
            <a:ext cx="0" cy="4319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315189" y="1432073"/>
            <a:ext cx="2161309" cy="427511"/>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smtClean="0">
                <a:solidFill>
                  <a:schemeClr val="bg1"/>
                </a:solidFill>
              </a:rPr>
              <a:t>Driver Program</a:t>
            </a:r>
            <a:br>
              <a:rPr lang="en-US" sz="2400" dirty="0" smtClean="0">
                <a:solidFill>
                  <a:schemeClr val="bg1"/>
                </a:solidFill>
              </a:rPr>
            </a:br>
            <a:r>
              <a:rPr lang="en-US" sz="2000" dirty="0" smtClean="0">
                <a:solidFill>
                  <a:schemeClr val="bg1"/>
                </a:solidFill>
              </a:rPr>
              <a:t>SparkContext</a:t>
            </a:r>
          </a:p>
        </p:txBody>
      </p:sp>
    </p:spTree>
    <p:extLst>
      <p:ext uri="{BB962C8B-B14F-4D97-AF65-F5344CB8AC3E}">
        <p14:creationId xmlns:p14="http://schemas.microsoft.com/office/powerpoint/2010/main" val="2885724431"/>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Cluster Architecture - Driver</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14</a:t>
            </a:fld>
            <a:endParaRPr lang="en-US" dirty="0"/>
          </a:p>
        </p:txBody>
      </p:sp>
      <p:sp>
        <p:nvSpPr>
          <p:cNvPr id="5" name="Rectangle 4"/>
          <p:cNvSpPr/>
          <p:nvPr/>
        </p:nvSpPr>
        <p:spPr bwMode="auto">
          <a:xfrm>
            <a:off x="2057768" y="2772909"/>
            <a:ext cx="2586844" cy="6279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 name="Rectangle 5"/>
          <p:cNvSpPr/>
          <p:nvPr/>
        </p:nvSpPr>
        <p:spPr bwMode="auto">
          <a:xfrm>
            <a:off x="4855028" y="4084186"/>
            <a:ext cx="1330037" cy="14428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 name="Rectangle 6"/>
          <p:cNvSpPr/>
          <p:nvPr/>
        </p:nvSpPr>
        <p:spPr bwMode="auto">
          <a:xfrm>
            <a:off x="2686172" y="4084186"/>
            <a:ext cx="1330037" cy="14428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8" name="Rectangle 7"/>
          <p:cNvSpPr/>
          <p:nvPr/>
        </p:nvSpPr>
        <p:spPr bwMode="auto">
          <a:xfrm>
            <a:off x="611578" y="4084186"/>
            <a:ext cx="1330037" cy="14428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0" name="TextBox 9"/>
          <p:cNvSpPr txBox="1"/>
          <p:nvPr/>
        </p:nvSpPr>
        <p:spPr>
          <a:xfrm>
            <a:off x="2270536" y="2889796"/>
            <a:ext cx="2161309" cy="427511"/>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smtClean="0">
                <a:solidFill>
                  <a:schemeClr val="bg1"/>
                </a:solidFill>
              </a:rPr>
              <a:t>Cluster Manager</a:t>
            </a:r>
          </a:p>
        </p:txBody>
      </p:sp>
      <p:sp>
        <p:nvSpPr>
          <p:cNvPr id="11" name="TextBox 10"/>
          <p:cNvSpPr txBox="1"/>
          <p:nvPr/>
        </p:nvSpPr>
        <p:spPr>
          <a:xfrm>
            <a:off x="819396" y="3688753"/>
            <a:ext cx="914400" cy="320632"/>
          </a:xfrm>
          <a:prstGeom prst="rect">
            <a:avLst/>
          </a:prstGeom>
          <a:noFill/>
        </p:spPr>
        <p:txBody>
          <a:bodyPr wrap="none" lIns="182880" tIns="146304" rIns="182880" bIns="146304" rtlCol="0" anchor="ctr">
            <a:noAutofit/>
          </a:bodyPr>
          <a:lstStyle/>
          <a:p>
            <a:pPr algn="ctr">
              <a:lnSpc>
                <a:spcPct val="90000"/>
              </a:lnSpc>
              <a:spcAft>
                <a:spcPts val="600"/>
              </a:spcAft>
            </a:pPr>
            <a:r>
              <a:rPr lang="en-US" sz="1400" dirty="0" smtClean="0">
                <a:solidFill>
                  <a:schemeClr val="tx1">
                    <a:lumMod val="75000"/>
                    <a:lumOff val="25000"/>
                  </a:schemeClr>
                </a:solidFill>
              </a:rPr>
              <a:t>Worker Node</a:t>
            </a:r>
          </a:p>
        </p:txBody>
      </p:sp>
      <p:sp>
        <p:nvSpPr>
          <p:cNvPr id="12" name="TextBox 11"/>
          <p:cNvSpPr txBox="1"/>
          <p:nvPr/>
        </p:nvSpPr>
        <p:spPr>
          <a:xfrm>
            <a:off x="2824224" y="3688753"/>
            <a:ext cx="914400" cy="320632"/>
          </a:xfrm>
          <a:prstGeom prst="rect">
            <a:avLst/>
          </a:prstGeom>
          <a:noFill/>
        </p:spPr>
        <p:txBody>
          <a:bodyPr wrap="none" lIns="182880" tIns="146304" rIns="182880" bIns="146304" rtlCol="0" anchor="ctr">
            <a:noAutofit/>
          </a:bodyPr>
          <a:lstStyle/>
          <a:p>
            <a:pPr algn="ctr">
              <a:lnSpc>
                <a:spcPct val="90000"/>
              </a:lnSpc>
              <a:spcAft>
                <a:spcPts val="600"/>
              </a:spcAft>
            </a:pPr>
            <a:r>
              <a:rPr lang="en-US" sz="1400" dirty="0" smtClean="0">
                <a:solidFill>
                  <a:schemeClr val="tx1">
                    <a:lumMod val="75000"/>
                    <a:lumOff val="25000"/>
                  </a:schemeClr>
                </a:solidFill>
              </a:rPr>
              <a:t>Worker Node</a:t>
            </a:r>
          </a:p>
        </p:txBody>
      </p:sp>
      <p:sp>
        <p:nvSpPr>
          <p:cNvPr id="13" name="TextBox 12"/>
          <p:cNvSpPr txBox="1"/>
          <p:nvPr/>
        </p:nvSpPr>
        <p:spPr>
          <a:xfrm>
            <a:off x="4938156" y="3688753"/>
            <a:ext cx="914400" cy="320632"/>
          </a:xfrm>
          <a:prstGeom prst="rect">
            <a:avLst/>
          </a:prstGeom>
          <a:noFill/>
        </p:spPr>
        <p:txBody>
          <a:bodyPr wrap="none" lIns="182880" tIns="146304" rIns="182880" bIns="146304" rtlCol="0" anchor="ctr">
            <a:noAutofit/>
          </a:bodyPr>
          <a:lstStyle/>
          <a:p>
            <a:pPr algn="ctr">
              <a:lnSpc>
                <a:spcPct val="90000"/>
              </a:lnSpc>
              <a:spcAft>
                <a:spcPts val="600"/>
              </a:spcAft>
            </a:pPr>
            <a:r>
              <a:rPr lang="en-US" sz="1400" dirty="0" smtClean="0">
                <a:solidFill>
                  <a:schemeClr val="tx1">
                    <a:lumMod val="75000"/>
                    <a:lumOff val="25000"/>
                  </a:schemeClr>
                </a:solidFill>
              </a:rPr>
              <a:t>Worker Node</a:t>
            </a:r>
          </a:p>
        </p:txBody>
      </p:sp>
      <p:sp>
        <p:nvSpPr>
          <p:cNvPr id="24" name="Rectangle 23"/>
          <p:cNvSpPr/>
          <p:nvPr/>
        </p:nvSpPr>
        <p:spPr bwMode="auto">
          <a:xfrm>
            <a:off x="871722" y="4723016"/>
            <a:ext cx="809748" cy="33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6" name="Rectangle 25"/>
          <p:cNvSpPr/>
          <p:nvPr/>
        </p:nvSpPr>
        <p:spPr bwMode="auto">
          <a:xfrm>
            <a:off x="2932090" y="4723015"/>
            <a:ext cx="809748" cy="33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7" name="Rectangle 26"/>
          <p:cNvSpPr/>
          <p:nvPr/>
        </p:nvSpPr>
        <p:spPr bwMode="auto">
          <a:xfrm>
            <a:off x="5115172" y="4700256"/>
            <a:ext cx="809748" cy="3375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8" name="Rectangle 27"/>
          <p:cNvSpPr/>
          <p:nvPr/>
        </p:nvSpPr>
        <p:spPr bwMode="auto">
          <a:xfrm>
            <a:off x="881621" y="4269775"/>
            <a:ext cx="799849" cy="3375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9" name="Rectangle 28"/>
          <p:cNvSpPr/>
          <p:nvPr/>
        </p:nvSpPr>
        <p:spPr bwMode="auto">
          <a:xfrm>
            <a:off x="2928876" y="4264295"/>
            <a:ext cx="809748" cy="3375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0" name="Rectangle 29"/>
          <p:cNvSpPr/>
          <p:nvPr/>
        </p:nvSpPr>
        <p:spPr bwMode="auto">
          <a:xfrm>
            <a:off x="5115172" y="4227750"/>
            <a:ext cx="809748" cy="33752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1" name="TextBox 30"/>
          <p:cNvSpPr txBox="1"/>
          <p:nvPr/>
        </p:nvSpPr>
        <p:spPr>
          <a:xfrm>
            <a:off x="952870" y="4326179"/>
            <a:ext cx="677137" cy="239100"/>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Cache </a:t>
            </a:r>
          </a:p>
        </p:txBody>
      </p:sp>
      <p:sp>
        <p:nvSpPr>
          <p:cNvPr id="33" name="TextBox 32"/>
          <p:cNvSpPr txBox="1"/>
          <p:nvPr/>
        </p:nvSpPr>
        <p:spPr>
          <a:xfrm>
            <a:off x="2949039" y="4279207"/>
            <a:ext cx="753960" cy="294903"/>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Cache </a:t>
            </a:r>
          </a:p>
        </p:txBody>
      </p:sp>
      <p:sp>
        <p:nvSpPr>
          <p:cNvPr id="34" name="TextBox 33"/>
          <p:cNvSpPr txBox="1"/>
          <p:nvPr/>
        </p:nvSpPr>
        <p:spPr>
          <a:xfrm>
            <a:off x="5138056" y="4314234"/>
            <a:ext cx="786864" cy="155301"/>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Cache</a:t>
            </a:r>
          </a:p>
        </p:txBody>
      </p:sp>
      <p:sp>
        <p:nvSpPr>
          <p:cNvPr id="35" name="TextBox 34"/>
          <p:cNvSpPr txBox="1"/>
          <p:nvPr/>
        </p:nvSpPr>
        <p:spPr>
          <a:xfrm>
            <a:off x="5214385" y="4799140"/>
            <a:ext cx="647194" cy="203545"/>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Task</a:t>
            </a:r>
          </a:p>
        </p:txBody>
      </p:sp>
      <p:sp>
        <p:nvSpPr>
          <p:cNvPr id="36" name="TextBox 35"/>
          <p:cNvSpPr txBox="1"/>
          <p:nvPr/>
        </p:nvSpPr>
        <p:spPr>
          <a:xfrm>
            <a:off x="2928383" y="4809038"/>
            <a:ext cx="784632" cy="171271"/>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Task</a:t>
            </a:r>
          </a:p>
        </p:txBody>
      </p:sp>
      <p:sp>
        <p:nvSpPr>
          <p:cNvPr id="37" name="TextBox 36"/>
          <p:cNvSpPr txBox="1"/>
          <p:nvPr/>
        </p:nvSpPr>
        <p:spPr>
          <a:xfrm>
            <a:off x="927139" y="4763586"/>
            <a:ext cx="677137" cy="239100"/>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Task</a:t>
            </a:r>
          </a:p>
        </p:txBody>
      </p:sp>
      <p:cxnSp>
        <p:nvCxnSpPr>
          <p:cNvPr id="42" name="Straight Arrow Connector 41"/>
          <p:cNvCxnSpPr>
            <a:stCxn id="5" idx="2"/>
          </p:cNvCxnSpPr>
          <p:nvPr/>
        </p:nvCxnSpPr>
        <p:spPr>
          <a:xfrm flipH="1">
            <a:off x="1933696" y="3400851"/>
            <a:ext cx="1417494" cy="670957"/>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5" idx="2"/>
            <a:endCxn id="7" idx="0"/>
          </p:cNvCxnSpPr>
          <p:nvPr/>
        </p:nvCxnSpPr>
        <p:spPr>
          <a:xfrm>
            <a:off x="3351190" y="3400851"/>
            <a:ext cx="1" cy="683335"/>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5" idx="2"/>
            <a:endCxn id="6" idx="0"/>
          </p:cNvCxnSpPr>
          <p:nvPr/>
        </p:nvCxnSpPr>
        <p:spPr>
          <a:xfrm>
            <a:off x="3351190" y="3400851"/>
            <a:ext cx="2168857" cy="683335"/>
          </a:xfrm>
          <a:prstGeom prst="straightConnector1">
            <a:avLst/>
          </a:prstGeom>
          <a:ln w="28575">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731080" y="1578196"/>
            <a:ext cx="5096743" cy="3801041"/>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7581">
              <a:lnSpc>
                <a:spcPct val="90000"/>
              </a:lnSpc>
              <a:spcAft>
                <a:spcPts val="600"/>
              </a:spcAft>
            </a:pPr>
            <a:r>
              <a:rPr lang="en-US" sz="2400" dirty="0" smtClean="0">
                <a:solidFill>
                  <a:schemeClr val="tx1">
                    <a:lumMod val="65000"/>
                    <a:lumOff val="35000"/>
                  </a:schemeClr>
                </a:solidFill>
              </a:rPr>
              <a:t>The </a:t>
            </a:r>
            <a:r>
              <a:rPr lang="en-US" sz="2400" dirty="0">
                <a:solidFill>
                  <a:schemeClr val="tx1">
                    <a:lumMod val="65000"/>
                    <a:lumOff val="35000"/>
                  </a:schemeClr>
                </a:solidFill>
              </a:rPr>
              <a:t>driver performs the following:</a:t>
            </a:r>
          </a:p>
          <a:p>
            <a:pPr marL="505774" indent="-448193">
              <a:lnSpc>
                <a:spcPct val="90000"/>
              </a:lnSpc>
              <a:spcAft>
                <a:spcPts val="600"/>
              </a:spcAft>
              <a:buBlip>
                <a:blip r:embed="rId2"/>
              </a:buBlip>
            </a:pPr>
            <a:r>
              <a:rPr lang="en-US" sz="2400" dirty="0" smtClean="0">
                <a:solidFill>
                  <a:schemeClr val="tx1">
                    <a:lumMod val="65000"/>
                    <a:lumOff val="35000"/>
                  </a:schemeClr>
                </a:solidFill>
              </a:rPr>
              <a:t>connects </a:t>
            </a:r>
            <a:r>
              <a:rPr lang="en-US" sz="2400" dirty="0">
                <a:solidFill>
                  <a:schemeClr val="tx1">
                    <a:lumMod val="65000"/>
                    <a:lumOff val="35000"/>
                  </a:schemeClr>
                </a:solidFill>
              </a:rPr>
              <a:t>to a cluster manager to </a:t>
            </a:r>
            <a:r>
              <a:rPr lang="en-US" sz="2400" dirty="0" smtClean="0">
                <a:solidFill>
                  <a:schemeClr val="tx1">
                    <a:lumMod val="65000"/>
                    <a:lumOff val="35000"/>
                  </a:schemeClr>
                </a:solidFill>
              </a:rPr>
              <a:t>allocate resources </a:t>
            </a:r>
            <a:r>
              <a:rPr lang="en-US" sz="2400" dirty="0">
                <a:solidFill>
                  <a:schemeClr val="tx1">
                    <a:lumMod val="65000"/>
                    <a:lumOff val="35000"/>
                  </a:schemeClr>
                </a:solidFill>
              </a:rPr>
              <a:t>across applications</a:t>
            </a:r>
          </a:p>
          <a:p>
            <a:pPr marL="505774" indent="-448193">
              <a:lnSpc>
                <a:spcPct val="90000"/>
              </a:lnSpc>
              <a:spcAft>
                <a:spcPts val="600"/>
              </a:spcAft>
              <a:buBlip>
                <a:blip r:embed="rId2"/>
              </a:buBlip>
            </a:pPr>
            <a:r>
              <a:rPr lang="en-US" sz="2400" dirty="0" smtClean="0">
                <a:solidFill>
                  <a:schemeClr val="tx1">
                    <a:lumMod val="65000"/>
                    <a:lumOff val="35000"/>
                  </a:schemeClr>
                </a:solidFill>
              </a:rPr>
              <a:t>acquires </a:t>
            </a:r>
            <a:r>
              <a:rPr lang="en-US" sz="2400" dirty="0">
                <a:solidFill>
                  <a:schemeClr val="tx1">
                    <a:lumMod val="65000"/>
                    <a:lumOff val="35000"/>
                  </a:schemeClr>
                </a:solidFill>
              </a:rPr>
              <a:t>executors on cluster nodes </a:t>
            </a:r>
            <a:r>
              <a:rPr lang="en-US" sz="2400" dirty="0" smtClean="0">
                <a:solidFill>
                  <a:schemeClr val="tx1">
                    <a:lumMod val="65000"/>
                    <a:lumOff val="35000"/>
                  </a:schemeClr>
                </a:solidFill>
              </a:rPr>
              <a:t>– processes </a:t>
            </a:r>
            <a:r>
              <a:rPr lang="en-US" sz="2400" dirty="0">
                <a:solidFill>
                  <a:schemeClr val="tx1">
                    <a:lumMod val="65000"/>
                    <a:lumOff val="35000"/>
                  </a:schemeClr>
                </a:solidFill>
              </a:rPr>
              <a:t>run compute tasks, cache data</a:t>
            </a:r>
          </a:p>
          <a:p>
            <a:pPr marL="505774" indent="-448193">
              <a:lnSpc>
                <a:spcPct val="90000"/>
              </a:lnSpc>
              <a:spcAft>
                <a:spcPts val="600"/>
              </a:spcAft>
              <a:buBlip>
                <a:blip r:embed="rId2"/>
              </a:buBlip>
            </a:pPr>
            <a:r>
              <a:rPr lang="en-US" sz="2400" dirty="0" smtClean="0">
                <a:solidFill>
                  <a:schemeClr val="tx1">
                    <a:lumMod val="65000"/>
                    <a:lumOff val="35000"/>
                  </a:schemeClr>
                </a:solidFill>
              </a:rPr>
              <a:t>sends </a:t>
            </a:r>
            <a:r>
              <a:rPr lang="en-US" sz="2400" dirty="0">
                <a:solidFill>
                  <a:schemeClr val="tx1">
                    <a:lumMod val="65000"/>
                    <a:lumOff val="35000"/>
                  </a:schemeClr>
                </a:solidFill>
              </a:rPr>
              <a:t>app code to the executors</a:t>
            </a:r>
          </a:p>
          <a:p>
            <a:pPr marL="505774" indent="-448193">
              <a:lnSpc>
                <a:spcPct val="90000"/>
              </a:lnSpc>
              <a:spcAft>
                <a:spcPts val="600"/>
              </a:spcAft>
              <a:buBlip>
                <a:blip r:embed="rId2"/>
              </a:buBlip>
            </a:pPr>
            <a:r>
              <a:rPr lang="en-US" sz="2400" dirty="0" smtClean="0">
                <a:solidFill>
                  <a:schemeClr val="tx1">
                    <a:lumMod val="65000"/>
                    <a:lumOff val="35000"/>
                  </a:schemeClr>
                </a:solidFill>
              </a:rPr>
              <a:t>sends </a:t>
            </a:r>
            <a:r>
              <a:rPr lang="en-US" sz="2400" dirty="0">
                <a:solidFill>
                  <a:schemeClr val="tx1">
                    <a:lumMod val="65000"/>
                    <a:lumOff val="35000"/>
                  </a:schemeClr>
                </a:solidFill>
              </a:rPr>
              <a:t>tasks for the executors to run</a:t>
            </a:r>
          </a:p>
        </p:txBody>
      </p:sp>
      <p:sp>
        <p:nvSpPr>
          <p:cNvPr id="72" name="Rectangle 71"/>
          <p:cNvSpPr/>
          <p:nvPr/>
        </p:nvSpPr>
        <p:spPr bwMode="auto">
          <a:xfrm>
            <a:off x="2074593" y="1623096"/>
            <a:ext cx="2553194" cy="71787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cxnSp>
        <p:nvCxnSpPr>
          <p:cNvPr id="79" name="Straight Arrow Connector 78"/>
          <p:cNvCxnSpPr>
            <a:stCxn id="72" idx="2"/>
            <a:endCxn id="5" idx="0"/>
          </p:cNvCxnSpPr>
          <p:nvPr/>
        </p:nvCxnSpPr>
        <p:spPr>
          <a:xfrm>
            <a:off x="3351190" y="2340973"/>
            <a:ext cx="0" cy="4319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303313" y="1748248"/>
            <a:ext cx="2161309" cy="427511"/>
          </a:xfrm>
          <a:prstGeom prst="rect">
            <a:avLst/>
          </a:prstGeom>
          <a:noFill/>
        </p:spPr>
        <p:txBody>
          <a:bodyPr wrap="none" lIns="182880" tIns="146304" rIns="182880" bIns="146304" rtlCol="0" anchor="ctr">
            <a:noAutofit/>
          </a:bodyPr>
          <a:lstStyle/>
          <a:p>
            <a:pPr algn="ctr">
              <a:lnSpc>
                <a:spcPct val="90000"/>
              </a:lnSpc>
              <a:spcAft>
                <a:spcPts val="600"/>
              </a:spcAft>
            </a:pPr>
            <a:r>
              <a:rPr lang="en-US" sz="2400" dirty="0" smtClean="0">
                <a:solidFill>
                  <a:schemeClr val="bg1"/>
                </a:solidFill>
              </a:rPr>
              <a:t>Driver Program</a:t>
            </a:r>
            <a:br>
              <a:rPr lang="en-US" sz="2400" dirty="0" smtClean="0">
                <a:solidFill>
                  <a:schemeClr val="bg1"/>
                </a:solidFill>
              </a:rPr>
            </a:br>
            <a:r>
              <a:rPr lang="en-US" sz="2000" dirty="0" smtClean="0">
                <a:solidFill>
                  <a:schemeClr val="bg1"/>
                </a:solidFill>
              </a:rPr>
              <a:t>SparkContext</a:t>
            </a:r>
          </a:p>
        </p:txBody>
      </p:sp>
      <p:sp>
        <p:nvSpPr>
          <p:cNvPr id="46" name="Rectangle 45"/>
          <p:cNvSpPr/>
          <p:nvPr/>
        </p:nvSpPr>
        <p:spPr bwMode="auto">
          <a:xfrm>
            <a:off x="881620" y="5136673"/>
            <a:ext cx="809748" cy="337529"/>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7" name="TextBox 46"/>
          <p:cNvSpPr txBox="1"/>
          <p:nvPr/>
        </p:nvSpPr>
        <p:spPr>
          <a:xfrm>
            <a:off x="937037" y="5177243"/>
            <a:ext cx="677137" cy="239100"/>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Executor</a:t>
            </a:r>
          </a:p>
        </p:txBody>
      </p:sp>
      <p:sp>
        <p:nvSpPr>
          <p:cNvPr id="48" name="Rectangle 47"/>
          <p:cNvSpPr/>
          <p:nvPr/>
        </p:nvSpPr>
        <p:spPr bwMode="auto">
          <a:xfrm>
            <a:off x="2957823" y="5134694"/>
            <a:ext cx="809748" cy="337529"/>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49" name="TextBox 48"/>
          <p:cNvSpPr txBox="1"/>
          <p:nvPr/>
        </p:nvSpPr>
        <p:spPr>
          <a:xfrm>
            <a:off x="3013240" y="5175264"/>
            <a:ext cx="677137" cy="239100"/>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Executor</a:t>
            </a:r>
          </a:p>
        </p:txBody>
      </p:sp>
      <p:sp>
        <p:nvSpPr>
          <p:cNvPr id="52" name="Rectangle 51"/>
          <p:cNvSpPr/>
          <p:nvPr/>
        </p:nvSpPr>
        <p:spPr bwMode="auto">
          <a:xfrm>
            <a:off x="5140905" y="5120844"/>
            <a:ext cx="809748" cy="337529"/>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53" name="TextBox 52"/>
          <p:cNvSpPr txBox="1"/>
          <p:nvPr/>
        </p:nvSpPr>
        <p:spPr>
          <a:xfrm>
            <a:off x="5196322" y="5161414"/>
            <a:ext cx="677137" cy="239100"/>
          </a:xfrm>
          <a:prstGeom prst="rect">
            <a:avLst/>
          </a:prstGeom>
          <a:noFill/>
        </p:spPr>
        <p:txBody>
          <a:bodyPr wrap="none" lIns="182880" tIns="146304" rIns="182880" bIns="146304" rtlCol="0" anchor="ctr">
            <a:noAutofit/>
          </a:bodyPr>
          <a:lstStyle/>
          <a:p>
            <a:pPr algn="ctr">
              <a:lnSpc>
                <a:spcPct val="90000"/>
              </a:lnSpc>
              <a:spcAft>
                <a:spcPts val="600"/>
              </a:spcAft>
            </a:pPr>
            <a:r>
              <a:rPr lang="en-US" sz="1200" dirty="0" smtClean="0">
                <a:gradFill>
                  <a:gsLst>
                    <a:gs pos="2917">
                      <a:schemeClr val="tx1"/>
                    </a:gs>
                    <a:gs pos="30000">
                      <a:schemeClr val="tx1"/>
                    </a:gs>
                  </a:gsLst>
                  <a:lin ang="5400000" scaled="0"/>
                </a:gradFill>
              </a:rPr>
              <a:t>Executor</a:t>
            </a:r>
          </a:p>
        </p:txBody>
      </p:sp>
    </p:spTree>
    <p:extLst>
      <p:ext uri="{BB962C8B-B14F-4D97-AF65-F5344CB8AC3E}">
        <p14:creationId xmlns:p14="http://schemas.microsoft.com/office/powerpoint/2010/main" val="932371010"/>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Abstraction: Resilient Data Sets (RDDs)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15</a:t>
            </a:fld>
            <a:endParaRPr lang="en-US" dirty="0"/>
          </a:p>
        </p:txBody>
      </p:sp>
      <p:sp>
        <p:nvSpPr>
          <p:cNvPr id="4" name="TextBox 3"/>
          <p:cNvSpPr txBox="1"/>
          <p:nvPr/>
        </p:nvSpPr>
        <p:spPr>
          <a:xfrm>
            <a:off x="417300" y="1450906"/>
            <a:ext cx="11227663" cy="4481227"/>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1800" dirty="0" smtClean="0"/>
              <a:t>The primary abstraction in Spark. A fault-tolerant collection of elements stored in memory or on disk that can be </a:t>
            </a:r>
            <a:r>
              <a:rPr lang="en-US" sz="1800" i="1" dirty="0" smtClean="0"/>
              <a:t>operated on in parallel</a:t>
            </a:r>
          </a:p>
          <a:p>
            <a:pPr lvl="1"/>
            <a:r>
              <a:rPr lang="en-US" sz="1800" dirty="0" smtClean="0"/>
              <a:t>Two types:</a:t>
            </a:r>
          </a:p>
          <a:p>
            <a:pPr marL="1200150" lvl="2" indent="-285750">
              <a:spcAft>
                <a:spcPts val="600"/>
              </a:spcAft>
              <a:buFont typeface="Arial" panose="020B0604020202020204" pitchFamily="34" charset="0"/>
              <a:buChar char="•"/>
            </a:pPr>
            <a:r>
              <a:rPr lang="en-US" sz="16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Parallelized collection: Apply </a:t>
            </a: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 </a:t>
            </a:r>
            <a:r>
              <a:rPr lang="en-US" sz="1600" i="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parallel</a:t>
            </a: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a:t>
            </a:r>
            <a:r>
              <a:rPr lang="en-US" sz="1600" i="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transformation</a:t>
            </a: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to an </a:t>
            </a:r>
            <a:r>
              <a:rPr lang="en-US" sz="16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existing Scala collection. Have to specify the number of partitions.</a:t>
            </a:r>
            <a:endPar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1200150" lvl="2" indent="-285750">
              <a:spcAft>
                <a:spcPts val="600"/>
              </a:spcAft>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Hadoop dataset: run functions on each record of a file in Hadoop distributed file system or any other storage system supported by Hadoop</a:t>
            </a:r>
          </a:p>
          <a:p>
            <a:pPr lvl="1"/>
            <a:r>
              <a:rPr lang="en-US" sz="1800" dirty="0" smtClean="0"/>
              <a:t>Can be </a:t>
            </a:r>
            <a:r>
              <a:rPr lang="en-US" sz="1800" i="1" dirty="0" smtClean="0"/>
              <a:t>persisted in memory </a:t>
            </a:r>
            <a:r>
              <a:rPr lang="en-US" sz="1800" dirty="0" smtClean="0"/>
              <a:t>across operations. When an RDD is persisted each node stores any partitions of it that it compute in memory and then reuses them in other actions on the dataset. </a:t>
            </a:r>
          </a:p>
          <a:p>
            <a:pPr marL="1200150" lvl="2" indent="-285750">
              <a:spcAft>
                <a:spcPts val="600"/>
              </a:spcAft>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Can mark a RDD as persistent just by calling the persist() or cache() method.</a:t>
            </a:r>
          </a:p>
          <a:p>
            <a:pPr marL="1200150" lvl="2" indent="-285750">
              <a:spcAft>
                <a:spcPts val="600"/>
              </a:spcAft>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Can specify the storage level: on disk, in-memory, as serialized Java object etc.</a:t>
            </a:r>
          </a:p>
          <a:p>
            <a:pPr lvl="1"/>
            <a:r>
              <a:rPr lang="en-US" sz="1800" dirty="0" smtClean="0"/>
              <a:t>Cached or persistent RDDs</a:t>
            </a:r>
            <a:r>
              <a:rPr lang="en-US" sz="1800" i="1" dirty="0" smtClean="0"/>
              <a:t> are fault </a:t>
            </a:r>
            <a:r>
              <a:rPr lang="en-US" sz="1800" i="1" dirty="0"/>
              <a:t>tolerant without </a:t>
            </a:r>
            <a:r>
              <a:rPr lang="en-US" sz="1800" i="1" dirty="0" smtClean="0"/>
              <a:t>replication</a:t>
            </a:r>
          </a:p>
          <a:p>
            <a:pPr marL="1200150" lvl="2" indent="-285750">
              <a:spcAft>
                <a:spcPts val="600"/>
              </a:spcAft>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Each RDD maintains its lineage i.e. the sequence of transformations that resulted in the RDD.</a:t>
            </a:r>
          </a:p>
          <a:p>
            <a:pPr marL="1200150" lvl="2" indent="-285750">
              <a:spcAft>
                <a:spcPts val="600"/>
              </a:spcAft>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If an RDD is lost because a node crashed, it can be reconstructed by replaying the sequence of operations.</a:t>
            </a:r>
          </a:p>
        </p:txBody>
      </p:sp>
    </p:spTree>
    <p:extLst>
      <p:ext uri="{BB962C8B-B14F-4D97-AF65-F5344CB8AC3E}">
        <p14:creationId xmlns:p14="http://schemas.microsoft.com/office/powerpoint/2010/main" val="1356884783"/>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RDDs: Transformations and Actions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16</a:t>
            </a:fld>
            <a:endParaRPr lang="en-US" dirty="0"/>
          </a:p>
        </p:txBody>
      </p:sp>
      <p:sp>
        <p:nvSpPr>
          <p:cNvPr id="4" name="TextBox 3"/>
          <p:cNvSpPr txBox="1"/>
          <p:nvPr/>
        </p:nvSpPr>
        <p:spPr>
          <a:xfrm>
            <a:off x="268927" y="1287780"/>
            <a:ext cx="11227663" cy="2699200"/>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1800" dirty="0" smtClean="0"/>
              <a:t>RDDs support two types of operations: Transformation and Actions</a:t>
            </a:r>
            <a:endParaRPr lang="en-US" sz="1800" i="1" dirty="0" smtClean="0"/>
          </a:p>
          <a:p>
            <a:pPr lvl="1"/>
            <a:r>
              <a:rPr lang="en-US" sz="1800" dirty="0" smtClean="0"/>
              <a:t>Transformations create an new dataset from an existing dataset</a:t>
            </a:r>
          </a:p>
          <a:p>
            <a:pPr marL="1200150" lvl="2" indent="-285750">
              <a:spcAft>
                <a:spcPts val="600"/>
              </a:spcAft>
              <a:buFont typeface="Arial" panose="020B0604020202020204" pitchFamily="34" charset="0"/>
              <a:buChar char="•"/>
            </a:pPr>
            <a:r>
              <a:rPr lang="en-US" sz="1600" dirty="0">
                <a:ln>
                  <a:solidFill>
                    <a:srgbClr val="FFFFFF">
                      <a:alpha val="0"/>
                    </a:srgbClr>
                  </a:solidFill>
                </a:ln>
                <a:solidFill>
                  <a:schemeClr val="tx1">
                    <a:lumMod val="65000"/>
                    <a:lumOff val="35000"/>
                  </a:schemeClr>
                </a:solidFill>
                <a:ea typeface="Segoe UI" pitchFamily="34" charset="0"/>
                <a:cs typeface="Segoe UI" pitchFamily="34" charset="0"/>
              </a:rPr>
              <a:t>Al</a:t>
            </a: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l transformations are lazy: they do not compute their results right away. The transformations are only computed when an action requires a result to be returned to the driver program.</a:t>
            </a:r>
            <a:r>
              <a:rPr lang="en-US" sz="1600" dirty="0">
                <a:solidFill>
                  <a:schemeClr val="tx1">
                    <a:lumMod val="65000"/>
                    <a:lumOff val="35000"/>
                  </a:schemeClr>
                </a:solidFill>
              </a:rPr>
              <a:t> Obviously </a:t>
            </a:r>
            <a:r>
              <a:rPr lang="en-US" sz="1600" i="1" dirty="0" smtClean="0">
                <a:solidFill>
                  <a:schemeClr val="tx1">
                    <a:lumMod val="65000"/>
                    <a:lumOff val="35000"/>
                  </a:schemeClr>
                </a:solidFill>
              </a:rPr>
              <a:t>does </a:t>
            </a:r>
            <a:r>
              <a:rPr lang="en-US" sz="1600" i="1" dirty="0">
                <a:solidFill>
                  <a:schemeClr val="tx1">
                    <a:lumMod val="65000"/>
                    <a:lumOff val="35000"/>
                  </a:schemeClr>
                </a:solidFill>
              </a:rPr>
              <a:t>not apply to persistent RDDs.</a:t>
            </a:r>
          </a:p>
          <a:p>
            <a:pPr marL="1200150" lvl="2" indent="-285750">
              <a:spcAft>
                <a:spcPts val="600"/>
              </a:spcAft>
              <a:buFont typeface="Arial" panose="020B0604020202020204" pitchFamily="34" charset="0"/>
              <a:buChar char="•"/>
            </a:pPr>
            <a:r>
              <a:rPr lang="en-US" sz="16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map, filter, sample, union, … [See appendix for full list]  </a:t>
            </a:r>
          </a:p>
          <a:p>
            <a:pPr lvl="1"/>
            <a:r>
              <a:rPr lang="en-US" sz="1800" dirty="0" smtClean="0"/>
              <a:t>Actions return </a:t>
            </a:r>
            <a:r>
              <a:rPr lang="en-US" sz="1800" dirty="0"/>
              <a:t>a value to the driver program after running a computation on the dataset</a:t>
            </a:r>
            <a:r>
              <a:rPr lang="en-US" sz="1800" dirty="0" smtClean="0"/>
              <a:t>.</a:t>
            </a:r>
          </a:p>
          <a:p>
            <a:pPr marL="1200150" lvl="2" indent="-285750">
              <a:spcAft>
                <a:spcPts val="600"/>
              </a:spcAft>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Example: reduce, collect, count, first, </a:t>
            </a:r>
            <a:r>
              <a:rPr lang="en-US" sz="16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foreach, etc. </a:t>
            </a: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[See appendix for full list]</a:t>
            </a:r>
          </a:p>
        </p:txBody>
      </p:sp>
      <p:grpSp>
        <p:nvGrpSpPr>
          <p:cNvPr id="5" name="Group 4"/>
          <p:cNvGrpSpPr/>
          <p:nvPr/>
        </p:nvGrpSpPr>
        <p:grpSpPr>
          <a:xfrm>
            <a:off x="1254445" y="4300357"/>
            <a:ext cx="9131701" cy="2326168"/>
            <a:chOff x="1254445" y="4300357"/>
            <a:chExt cx="9131701" cy="2326168"/>
          </a:xfrm>
        </p:grpSpPr>
        <p:grpSp>
          <p:nvGrpSpPr>
            <p:cNvPr id="18" name="Group 17"/>
            <p:cNvGrpSpPr/>
            <p:nvPr/>
          </p:nvGrpSpPr>
          <p:grpSpPr>
            <a:xfrm>
              <a:off x="3574464" y="4885317"/>
              <a:ext cx="2022764" cy="1155865"/>
              <a:chOff x="4488864" y="4595750"/>
              <a:chExt cx="2022764" cy="1155865"/>
            </a:xfrm>
          </p:grpSpPr>
          <p:sp>
            <p:nvSpPr>
              <p:cNvPr id="7" name="Rounded Rectangle 6"/>
              <p:cNvSpPr/>
              <p:nvPr/>
            </p:nvSpPr>
            <p:spPr bwMode="auto">
              <a:xfrm>
                <a:off x="4488864" y="4595750"/>
                <a:ext cx="1413164" cy="546265"/>
              </a:xfrm>
              <a:prstGeom prst="roundRect">
                <a:avLst/>
              </a:prstGeom>
              <a:solidFill>
                <a:schemeClr val="accent4"/>
              </a:solidFill>
              <a:ln>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smtClean="0">
                    <a:solidFill>
                      <a:schemeClr val="bg1"/>
                    </a:solidFill>
                    <a:latin typeface="+mj-lt"/>
                    <a:ea typeface="Segoe UI" pitchFamily="34" charset="0"/>
                    <a:cs typeface="Segoe UI" pitchFamily="34" charset="0"/>
                  </a:rPr>
                  <a:t>RDD</a:t>
                </a:r>
              </a:p>
            </p:txBody>
          </p:sp>
          <p:sp>
            <p:nvSpPr>
              <p:cNvPr id="8" name="Rounded Rectangle 7"/>
              <p:cNvSpPr/>
              <p:nvPr/>
            </p:nvSpPr>
            <p:spPr bwMode="auto">
              <a:xfrm>
                <a:off x="4641264" y="4748150"/>
                <a:ext cx="1413164" cy="546265"/>
              </a:xfrm>
              <a:prstGeom prst="roundRect">
                <a:avLst/>
              </a:prstGeom>
              <a:solidFill>
                <a:schemeClr val="accent4"/>
              </a:solidFill>
              <a:ln>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smtClean="0">
                    <a:solidFill>
                      <a:schemeClr val="bg1"/>
                    </a:solidFill>
                    <a:latin typeface="+mj-lt"/>
                    <a:ea typeface="Segoe UI" pitchFamily="34" charset="0"/>
                    <a:cs typeface="Segoe UI" pitchFamily="34" charset="0"/>
                  </a:rPr>
                  <a:t>RDD</a:t>
                </a:r>
              </a:p>
            </p:txBody>
          </p:sp>
          <p:sp>
            <p:nvSpPr>
              <p:cNvPr id="9" name="Rounded Rectangle 8"/>
              <p:cNvSpPr/>
              <p:nvPr/>
            </p:nvSpPr>
            <p:spPr bwMode="auto">
              <a:xfrm>
                <a:off x="4793664" y="4900550"/>
                <a:ext cx="1413164" cy="546265"/>
              </a:xfrm>
              <a:prstGeom prst="roundRect">
                <a:avLst/>
              </a:prstGeom>
              <a:solidFill>
                <a:schemeClr val="accent4"/>
              </a:solidFill>
              <a:ln>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smtClean="0">
                    <a:solidFill>
                      <a:schemeClr val="bg1"/>
                    </a:solidFill>
                    <a:latin typeface="+mj-lt"/>
                    <a:ea typeface="Segoe UI" pitchFamily="34" charset="0"/>
                    <a:cs typeface="Segoe UI" pitchFamily="34" charset="0"/>
                  </a:rPr>
                  <a:t>RDD</a:t>
                </a:r>
              </a:p>
            </p:txBody>
          </p:sp>
          <p:sp>
            <p:nvSpPr>
              <p:cNvPr id="10" name="Rounded Rectangle 9"/>
              <p:cNvSpPr/>
              <p:nvPr/>
            </p:nvSpPr>
            <p:spPr bwMode="auto">
              <a:xfrm>
                <a:off x="4946064" y="5052950"/>
                <a:ext cx="1413164" cy="546265"/>
              </a:xfrm>
              <a:prstGeom prst="roundRect">
                <a:avLst/>
              </a:prstGeom>
              <a:solidFill>
                <a:schemeClr val="accent4"/>
              </a:solidFill>
              <a:ln>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smtClean="0">
                    <a:solidFill>
                      <a:schemeClr val="bg1"/>
                    </a:solidFill>
                    <a:latin typeface="+mj-lt"/>
                    <a:ea typeface="Segoe UI" pitchFamily="34" charset="0"/>
                    <a:cs typeface="Segoe UI" pitchFamily="34" charset="0"/>
                  </a:rPr>
                  <a:t>RDD</a:t>
                </a:r>
              </a:p>
            </p:txBody>
          </p:sp>
          <p:sp>
            <p:nvSpPr>
              <p:cNvPr id="11" name="Rounded Rectangle 10"/>
              <p:cNvSpPr/>
              <p:nvPr/>
            </p:nvSpPr>
            <p:spPr bwMode="auto">
              <a:xfrm>
                <a:off x="5098464" y="5205350"/>
                <a:ext cx="1413164" cy="546265"/>
              </a:xfrm>
              <a:prstGeom prst="roundRect">
                <a:avLst/>
              </a:prstGeom>
              <a:solidFill>
                <a:schemeClr val="accent4"/>
              </a:solidFill>
              <a:ln>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RDD</a:t>
                </a:r>
              </a:p>
            </p:txBody>
          </p:sp>
        </p:grpSp>
        <p:sp>
          <p:nvSpPr>
            <p:cNvPr id="12" name="Rectangle 11"/>
            <p:cNvSpPr/>
            <p:nvPr/>
          </p:nvSpPr>
          <p:spPr bwMode="auto">
            <a:xfrm rot="2818703">
              <a:off x="1499700" y="4873196"/>
              <a:ext cx="1197338" cy="1168233"/>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3" name="TextBox 12"/>
            <p:cNvSpPr txBox="1"/>
            <p:nvPr/>
          </p:nvSpPr>
          <p:spPr>
            <a:xfrm>
              <a:off x="1254445" y="5310849"/>
              <a:ext cx="1650671" cy="304800"/>
            </a:xfrm>
            <a:prstGeom prst="rect">
              <a:avLst/>
            </a:prstGeom>
            <a:noFill/>
          </p:spPr>
          <p:txBody>
            <a:bodyPr wrap="none" lIns="182880" tIns="146304" rIns="182880" bIns="146304" rtlCol="0" anchor="ctr">
              <a:noAutofit/>
            </a:bodyPr>
            <a:lstStyle/>
            <a:p>
              <a:pPr>
                <a:lnSpc>
                  <a:spcPct val="90000"/>
                </a:lnSpc>
                <a:spcAft>
                  <a:spcPts val="600"/>
                </a:spcAft>
              </a:pPr>
              <a:r>
                <a:rPr lang="en-US" sz="1600" dirty="0" smtClean="0">
                  <a:solidFill>
                    <a:schemeClr val="bg1"/>
                  </a:solidFill>
                </a:rPr>
                <a:t>transformations</a:t>
              </a:r>
            </a:p>
          </p:txBody>
        </p:sp>
        <p:cxnSp>
          <p:nvCxnSpPr>
            <p:cNvPr id="15" name="Straight Connector 14"/>
            <p:cNvCxnSpPr/>
            <p:nvPr/>
          </p:nvCxnSpPr>
          <p:spPr>
            <a:xfrm flipV="1">
              <a:off x="2096031" y="4300357"/>
              <a:ext cx="2185015" cy="11876"/>
            </a:xfrm>
            <a:prstGeom prst="line">
              <a:avLst/>
            </a:prstGeom>
            <a:ln w="28575">
              <a:solidFill>
                <a:schemeClr val="bg2">
                  <a:lumMod val="50000"/>
                </a:schemeClr>
              </a:solidFill>
              <a:headEnd type="none"/>
              <a:tailEnd type="none"/>
            </a:ln>
          </p:spPr>
          <p:style>
            <a:lnRef idx="1">
              <a:schemeClr val="dk1"/>
            </a:lnRef>
            <a:fillRef idx="0">
              <a:schemeClr val="dk1"/>
            </a:fillRef>
            <a:effectRef idx="0">
              <a:schemeClr val="dk1"/>
            </a:effectRef>
            <a:fontRef idx="minor">
              <a:schemeClr val="tx1"/>
            </a:fontRef>
          </p:style>
        </p:cxnSp>
        <p:cxnSp>
          <p:nvCxnSpPr>
            <p:cNvPr id="17" name="Straight Arrow Connector 16"/>
            <p:cNvCxnSpPr>
              <a:endCxn id="7" idx="0"/>
            </p:cNvCxnSpPr>
            <p:nvPr/>
          </p:nvCxnSpPr>
          <p:spPr>
            <a:xfrm>
              <a:off x="4281046" y="4300358"/>
              <a:ext cx="0" cy="584959"/>
            </a:xfrm>
            <a:prstGeom prst="straightConnector1">
              <a:avLst/>
            </a:prstGeom>
            <a:ln w="28575">
              <a:solidFill>
                <a:schemeClr val="bg2">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886270" y="6041182"/>
              <a:ext cx="4376" cy="573083"/>
            </a:xfrm>
            <a:prstGeom prst="straightConnector1">
              <a:avLst/>
            </a:prstGeom>
            <a:ln w="28575">
              <a:solidFill>
                <a:schemeClr val="bg2">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079780" y="6626140"/>
              <a:ext cx="2806490" cy="385"/>
            </a:xfrm>
            <a:prstGeom prst="line">
              <a:avLst/>
            </a:prstGeom>
            <a:ln w="28575">
              <a:solidFill>
                <a:schemeClr val="bg2">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flipV="1">
              <a:off x="2097629" y="4316247"/>
              <a:ext cx="0" cy="308866"/>
            </a:xfrm>
            <a:prstGeom prst="line">
              <a:avLst/>
            </a:prstGeom>
            <a:ln w="28575">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2079780" y="6288417"/>
              <a:ext cx="4377" cy="325849"/>
            </a:xfrm>
            <a:prstGeom prst="straightConnector1">
              <a:avLst/>
            </a:prstGeom>
            <a:ln w="28575">
              <a:solidFill>
                <a:schemeClr val="bg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593284" y="5310849"/>
              <a:ext cx="819396" cy="0"/>
            </a:xfrm>
            <a:prstGeom prst="straightConnector1">
              <a:avLst/>
            </a:prstGeom>
            <a:ln w="381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bwMode="auto">
            <a:xfrm>
              <a:off x="8972982" y="5083839"/>
              <a:ext cx="1413164" cy="546265"/>
            </a:xfrm>
            <a:prstGeom prst="roundRect">
              <a:avLst/>
            </a:prstGeom>
            <a:solidFill>
              <a:schemeClr val="accent5">
                <a:lumMod val="75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Value</a:t>
              </a:r>
            </a:p>
          </p:txBody>
        </p:sp>
        <p:sp>
          <p:nvSpPr>
            <p:cNvPr id="37" name="Rectangle 36"/>
            <p:cNvSpPr/>
            <p:nvPr/>
          </p:nvSpPr>
          <p:spPr bwMode="auto">
            <a:xfrm rot="2818703">
              <a:off x="6648419" y="4758401"/>
              <a:ext cx="1197338" cy="116823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8" name="TextBox 37"/>
            <p:cNvSpPr txBox="1"/>
            <p:nvPr/>
          </p:nvSpPr>
          <p:spPr>
            <a:xfrm>
              <a:off x="6794825" y="5174882"/>
              <a:ext cx="904525" cy="304800"/>
            </a:xfrm>
            <a:prstGeom prst="rect">
              <a:avLst/>
            </a:prstGeom>
            <a:noFill/>
          </p:spPr>
          <p:txBody>
            <a:bodyPr wrap="none" lIns="182880" tIns="146304" rIns="182880" bIns="146304" rtlCol="0" anchor="ctr">
              <a:noAutofit/>
            </a:bodyPr>
            <a:lstStyle/>
            <a:p>
              <a:pPr>
                <a:lnSpc>
                  <a:spcPct val="90000"/>
                </a:lnSpc>
                <a:spcAft>
                  <a:spcPts val="600"/>
                </a:spcAft>
              </a:pPr>
              <a:r>
                <a:rPr lang="en-US" sz="1600" dirty="0" smtClean="0">
                  <a:solidFill>
                    <a:schemeClr val="bg1"/>
                  </a:solidFill>
                </a:rPr>
                <a:t>actions</a:t>
              </a:r>
            </a:p>
          </p:txBody>
        </p:sp>
        <p:cxnSp>
          <p:nvCxnSpPr>
            <p:cNvPr id="39" name="Straight Arrow Connector 38"/>
            <p:cNvCxnSpPr/>
            <p:nvPr/>
          </p:nvCxnSpPr>
          <p:spPr>
            <a:xfrm>
              <a:off x="8108873" y="5380124"/>
              <a:ext cx="819396" cy="0"/>
            </a:xfrm>
            <a:prstGeom prst="straightConnector1">
              <a:avLst/>
            </a:prstGeom>
            <a:ln w="381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8328377"/>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Transformations and Actions: Sample Code</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17</a:t>
            </a:fld>
            <a:endParaRPr lang="en-US" dirty="0"/>
          </a:p>
        </p:txBody>
      </p:sp>
      <p:sp>
        <p:nvSpPr>
          <p:cNvPr id="4" name="TextBox 3"/>
          <p:cNvSpPr txBox="1"/>
          <p:nvPr/>
        </p:nvSpPr>
        <p:spPr>
          <a:xfrm>
            <a:off x="799290" y="2103758"/>
            <a:ext cx="6266526" cy="4333984"/>
          </a:xfrm>
          <a:prstGeom prst="rect">
            <a:avLst/>
          </a:prstGeom>
          <a:solidFill>
            <a:schemeClr val="bg1"/>
          </a:solidFill>
          <a:ln>
            <a:solidFill>
              <a:schemeClr val="tx1">
                <a:lumMod val="75000"/>
                <a:lumOff val="25000"/>
              </a:schemeClr>
            </a:solidFill>
          </a:ln>
        </p:spPr>
        <p:txBody>
          <a:bodyPr wrap="none" lIns="182880" tIns="146304" rIns="182880" bIns="146304" rtlCol="0" anchor="ctr">
            <a:noAutofit/>
          </a:bodyPr>
          <a:lstStyle/>
          <a:p>
            <a:pPr>
              <a:lnSpc>
                <a:spcPts val="2100"/>
              </a:lnSpc>
              <a:spcBef>
                <a:spcPts val="1200"/>
              </a:spcBef>
              <a:spcAft>
                <a:spcPts val="1200"/>
              </a:spcAft>
            </a:pPr>
            <a:r>
              <a:rPr lang="en-US" sz="2000" b="1" dirty="0">
                <a:solidFill>
                  <a:schemeClr val="tx1">
                    <a:lumMod val="65000"/>
                    <a:lumOff val="35000"/>
                  </a:schemeClr>
                </a:solidFill>
              </a:rPr>
              <a:t>val</a:t>
            </a:r>
            <a:r>
              <a:rPr lang="en-US" sz="2000" dirty="0">
                <a:solidFill>
                  <a:schemeClr val="tx1">
                    <a:lumMod val="65000"/>
                    <a:lumOff val="35000"/>
                  </a:schemeClr>
                </a:solidFill>
              </a:rPr>
              <a:t> file = spark.textFile("</a:t>
            </a:r>
            <a:r>
              <a:rPr lang="en-US" sz="2000" dirty="0">
                <a:solidFill>
                  <a:schemeClr val="accent1">
                    <a:lumMod val="75000"/>
                  </a:schemeClr>
                </a:solidFill>
              </a:rPr>
              <a:t>hdfs</a:t>
            </a:r>
            <a:r>
              <a:rPr lang="en-US" sz="2000" dirty="0" smtClean="0">
                <a:solidFill>
                  <a:schemeClr val="accent1">
                    <a:lumMod val="75000"/>
                  </a:schemeClr>
                </a:solidFill>
              </a:rPr>
              <a:t>://...")</a:t>
            </a:r>
            <a:endParaRPr lang="en-US" sz="2000" dirty="0" smtClean="0">
              <a:solidFill>
                <a:schemeClr val="tx1">
                  <a:lumMod val="65000"/>
                  <a:lumOff val="35000"/>
                </a:schemeClr>
              </a:solidFill>
            </a:endParaRPr>
          </a:p>
          <a:p>
            <a:pPr>
              <a:lnSpc>
                <a:spcPts val="2100"/>
              </a:lnSpc>
              <a:spcBef>
                <a:spcPts val="600"/>
              </a:spcBef>
              <a:spcAft>
                <a:spcPts val="1200"/>
              </a:spcAft>
            </a:pPr>
            <a:r>
              <a:rPr lang="en-US" sz="2000" b="1" dirty="0" smtClean="0">
                <a:solidFill>
                  <a:schemeClr val="tx1">
                    <a:lumMod val="65000"/>
                    <a:lumOff val="35000"/>
                  </a:schemeClr>
                </a:solidFill>
              </a:rPr>
              <a:t>val</a:t>
            </a:r>
            <a:r>
              <a:rPr lang="en-US" sz="2000" dirty="0">
                <a:solidFill>
                  <a:schemeClr val="tx1">
                    <a:lumMod val="65000"/>
                    <a:lumOff val="35000"/>
                  </a:schemeClr>
                </a:solidFill>
              </a:rPr>
              <a:t> errors = file.</a:t>
            </a:r>
            <a:r>
              <a:rPr lang="en-US" sz="2000" dirty="0">
                <a:solidFill>
                  <a:schemeClr val="accent1">
                    <a:lumMod val="75000"/>
                  </a:schemeClr>
                </a:solidFill>
              </a:rPr>
              <a:t>filter</a:t>
            </a:r>
            <a:r>
              <a:rPr lang="en-US" sz="2000" dirty="0">
                <a:solidFill>
                  <a:schemeClr val="tx1">
                    <a:lumMod val="65000"/>
                    <a:lumOff val="35000"/>
                  </a:schemeClr>
                </a:solidFill>
              </a:rPr>
              <a:t>(line =&gt; line.contains("ERROR</a:t>
            </a:r>
            <a:r>
              <a:rPr lang="en-US" sz="2000" dirty="0" smtClean="0">
                <a:solidFill>
                  <a:schemeClr val="tx1">
                    <a:lumMod val="65000"/>
                    <a:lumOff val="35000"/>
                  </a:schemeClr>
                </a:solidFill>
              </a:rPr>
              <a:t>"))</a:t>
            </a:r>
          </a:p>
          <a:p>
            <a:pPr>
              <a:lnSpc>
                <a:spcPts val="2100"/>
              </a:lnSpc>
              <a:spcBef>
                <a:spcPts val="600"/>
              </a:spcBef>
            </a:pPr>
            <a:r>
              <a:rPr lang="en-US" sz="2000" i="1" dirty="0">
                <a:solidFill>
                  <a:schemeClr val="accent4">
                    <a:lumMod val="75000"/>
                  </a:schemeClr>
                </a:solidFill>
              </a:rPr>
              <a:t>//Cache errors</a:t>
            </a:r>
          </a:p>
          <a:p>
            <a:pPr>
              <a:lnSpc>
                <a:spcPts val="2100"/>
              </a:lnSpc>
              <a:spcBef>
                <a:spcPts val="600"/>
              </a:spcBef>
              <a:spcAft>
                <a:spcPts val="1200"/>
              </a:spcAft>
            </a:pPr>
            <a:r>
              <a:rPr lang="en-US" sz="2000" dirty="0" smtClean="0">
                <a:solidFill>
                  <a:schemeClr val="tx1">
                    <a:lumMod val="65000"/>
                    <a:lumOff val="35000"/>
                  </a:schemeClr>
                </a:solidFill>
              </a:rPr>
              <a:t>errors.</a:t>
            </a:r>
            <a:r>
              <a:rPr lang="en-US" sz="2000" dirty="0" smtClean="0">
                <a:solidFill>
                  <a:srgbClr val="C00000"/>
                </a:solidFill>
              </a:rPr>
              <a:t>cache</a:t>
            </a:r>
            <a:r>
              <a:rPr lang="en-US" sz="2000" dirty="0" smtClean="0">
                <a:solidFill>
                  <a:schemeClr val="tx1">
                    <a:lumMod val="65000"/>
                    <a:lumOff val="35000"/>
                  </a:schemeClr>
                </a:solidFill>
              </a:rPr>
              <a:t>() </a:t>
            </a:r>
          </a:p>
          <a:p>
            <a:pPr>
              <a:lnSpc>
                <a:spcPts val="2100"/>
              </a:lnSpc>
              <a:spcBef>
                <a:spcPts val="600"/>
              </a:spcBef>
            </a:pPr>
            <a:r>
              <a:rPr lang="en-US" sz="2000" i="1" dirty="0">
                <a:solidFill>
                  <a:schemeClr val="accent4">
                    <a:lumMod val="75000"/>
                  </a:schemeClr>
                </a:solidFill>
              </a:rPr>
              <a:t>// Count all the </a:t>
            </a:r>
            <a:r>
              <a:rPr lang="en-US" sz="2000" i="1" dirty="0" smtClean="0">
                <a:solidFill>
                  <a:schemeClr val="accent4">
                    <a:lumMod val="75000"/>
                  </a:schemeClr>
                </a:solidFill>
              </a:rPr>
              <a:t>errors</a:t>
            </a:r>
            <a:endParaRPr lang="en-US" sz="2000" i="1" dirty="0">
              <a:solidFill>
                <a:schemeClr val="tx1">
                  <a:lumMod val="65000"/>
                  <a:lumOff val="35000"/>
                </a:schemeClr>
              </a:solidFill>
            </a:endParaRPr>
          </a:p>
          <a:p>
            <a:pPr>
              <a:lnSpc>
                <a:spcPts val="2100"/>
              </a:lnSpc>
              <a:spcBef>
                <a:spcPts val="600"/>
              </a:spcBef>
              <a:spcAft>
                <a:spcPts val="1200"/>
              </a:spcAft>
            </a:pPr>
            <a:r>
              <a:rPr lang="en-US" sz="2000" dirty="0" smtClean="0">
                <a:solidFill>
                  <a:schemeClr val="tx1">
                    <a:lumMod val="65000"/>
                    <a:lumOff val="35000"/>
                  </a:schemeClr>
                </a:solidFill>
              </a:rPr>
              <a:t>errors.</a:t>
            </a:r>
            <a:r>
              <a:rPr lang="en-US" sz="2000" dirty="0" smtClean="0">
                <a:solidFill>
                  <a:schemeClr val="accent3">
                    <a:lumMod val="75000"/>
                  </a:schemeClr>
                </a:solidFill>
              </a:rPr>
              <a:t>count</a:t>
            </a:r>
            <a:r>
              <a:rPr lang="en-US" sz="2000" dirty="0" smtClean="0">
                <a:solidFill>
                  <a:schemeClr val="tx1">
                    <a:lumMod val="65000"/>
                    <a:lumOff val="35000"/>
                  </a:schemeClr>
                </a:solidFill>
              </a:rPr>
              <a:t>()</a:t>
            </a:r>
          </a:p>
          <a:p>
            <a:pPr>
              <a:lnSpc>
                <a:spcPts val="2100"/>
              </a:lnSpc>
              <a:spcBef>
                <a:spcPts val="600"/>
              </a:spcBef>
            </a:pPr>
            <a:r>
              <a:rPr lang="en-US" sz="2000" i="1" dirty="0" smtClean="0">
                <a:solidFill>
                  <a:schemeClr val="accent4">
                    <a:lumMod val="75000"/>
                  </a:schemeClr>
                </a:solidFill>
              </a:rPr>
              <a:t>// Count errors mentioning MySQL</a:t>
            </a:r>
            <a:endParaRPr lang="en-US" sz="2000" i="1" dirty="0">
              <a:solidFill>
                <a:schemeClr val="tx1">
                  <a:lumMod val="65000"/>
                  <a:lumOff val="35000"/>
                </a:schemeClr>
              </a:solidFill>
            </a:endParaRPr>
          </a:p>
          <a:p>
            <a:pPr>
              <a:lnSpc>
                <a:spcPts val="2100"/>
              </a:lnSpc>
              <a:spcBef>
                <a:spcPts val="600"/>
              </a:spcBef>
              <a:spcAft>
                <a:spcPts val="1200"/>
              </a:spcAft>
            </a:pPr>
            <a:r>
              <a:rPr lang="en-US" sz="2000" dirty="0" smtClean="0">
                <a:solidFill>
                  <a:schemeClr val="tx1">
                    <a:lumMod val="65000"/>
                    <a:lumOff val="35000"/>
                  </a:schemeClr>
                </a:solidFill>
              </a:rPr>
              <a:t>errors.</a:t>
            </a:r>
            <a:r>
              <a:rPr lang="en-US" sz="2000" dirty="0" smtClean="0">
                <a:solidFill>
                  <a:schemeClr val="accent1">
                    <a:lumMod val="75000"/>
                  </a:schemeClr>
                </a:solidFill>
              </a:rPr>
              <a:t>filter</a:t>
            </a:r>
            <a:r>
              <a:rPr lang="en-US" sz="2000" dirty="0" smtClean="0">
                <a:solidFill>
                  <a:schemeClr val="tx1">
                    <a:lumMod val="65000"/>
                    <a:lumOff val="35000"/>
                  </a:schemeClr>
                </a:solidFill>
              </a:rPr>
              <a:t>(line =&gt; line.contains(“Web")).</a:t>
            </a:r>
            <a:r>
              <a:rPr lang="en-US" sz="2000" dirty="0" smtClean="0">
                <a:solidFill>
                  <a:schemeClr val="accent3">
                    <a:lumMod val="75000"/>
                  </a:schemeClr>
                </a:solidFill>
              </a:rPr>
              <a:t>count</a:t>
            </a:r>
            <a:r>
              <a:rPr lang="en-US" sz="2000" dirty="0" smtClean="0">
                <a:solidFill>
                  <a:schemeClr val="tx1">
                    <a:lumMod val="65000"/>
                    <a:lumOff val="35000"/>
                  </a:schemeClr>
                </a:solidFill>
              </a:rPr>
              <a:t>()</a:t>
            </a:r>
          </a:p>
          <a:p>
            <a:pPr>
              <a:lnSpc>
                <a:spcPts val="2100"/>
              </a:lnSpc>
              <a:spcBef>
                <a:spcPts val="600"/>
              </a:spcBef>
            </a:pPr>
            <a:r>
              <a:rPr lang="en-US" sz="2000" i="1" dirty="0" smtClean="0">
                <a:solidFill>
                  <a:schemeClr val="accent4">
                    <a:lumMod val="75000"/>
                  </a:schemeClr>
                </a:solidFill>
              </a:rPr>
              <a:t>// </a:t>
            </a:r>
            <a:r>
              <a:rPr lang="en-US" sz="2000" i="1" dirty="0">
                <a:solidFill>
                  <a:schemeClr val="accent4">
                    <a:lumMod val="75000"/>
                  </a:schemeClr>
                </a:solidFill>
              </a:rPr>
              <a:t>Fetch the MySQL errors as an array of </a:t>
            </a:r>
            <a:r>
              <a:rPr lang="en-US" sz="2000" i="1" dirty="0" smtClean="0">
                <a:solidFill>
                  <a:schemeClr val="accent4">
                    <a:lumMod val="75000"/>
                  </a:schemeClr>
                </a:solidFill>
              </a:rPr>
              <a:t>strings</a:t>
            </a:r>
            <a:endParaRPr lang="en-US" sz="2000" i="1" dirty="0" smtClean="0">
              <a:solidFill>
                <a:schemeClr val="tx1">
                  <a:lumMod val="65000"/>
                  <a:lumOff val="35000"/>
                </a:schemeClr>
              </a:solidFill>
            </a:endParaRPr>
          </a:p>
          <a:p>
            <a:pPr>
              <a:lnSpc>
                <a:spcPts val="2100"/>
              </a:lnSpc>
              <a:spcBef>
                <a:spcPts val="600"/>
              </a:spcBef>
              <a:spcAft>
                <a:spcPts val="1200"/>
              </a:spcAft>
            </a:pPr>
            <a:r>
              <a:rPr lang="en-US" sz="2000" dirty="0" smtClean="0">
                <a:solidFill>
                  <a:schemeClr val="tx1">
                    <a:lumMod val="65000"/>
                    <a:lumOff val="35000"/>
                  </a:schemeClr>
                </a:solidFill>
              </a:rPr>
              <a:t>errors.</a:t>
            </a:r>
            <a:r>
              <a:rPr lang="en-US" sz="2000" dirty="0" smtClean="0">
                <a:solidFill>
                  <a:schemeClr val="accent1">
                    <a:lumMod val="75000"/>
                  </a:schemeClr>
                </a:solidFill>
              </a:rPr>
              <a:t>filter</a:t>
            </a:r>
            <a:r>
              <a:rPr lang="en-US" sz="2000" dirty="0" smtClean="0">
                <a:solidFill>
                  <a:schemeClr val="tx1">
                    <a:lumMod val="65000"/>
                    <a:lumOff val="35000"/>
                  </a:schemeClr>
                </a:solidFill>
              </a:rPr>
              <a:t>(line </a:t>
            </a:r>
            <a:r>
              <a:rPr lang="en-US" sz="2000" dirty="0">
                <a:solidFill>
                  <a:schemeClr val="tx1">
                    <a:lumMod val="65000"/>
                    <a:lumOff val="35000"/>
                  </a:schemeClr>
                </a:solidFill>
              </a:rPr>
              <a:t>=&gt; line.contains</a:t>
            </a:r>
            <a:r>
              <a:rPr lang="en-US" sz="2000" dirty="0" smtClean="0">
                <a:solidFill>
                  <a:schemeClr val="tx1">
                    <a:lumMod val="65000"/>
                    <a:lumOff val="35000"/>
                  </a:schemeClr>
                </a:solidFill>
              </a:rPr>
              <a:t>(“Error")).</a:t>
            </a:r>
            <a:r>
              <a:rPr lang="en-US" sz="2000" dirty="0">
                <a:solidFill>
                  <a:schemeClr val="accent3">
                    <a:lumMod val="75000"/>
                  </a:schemeClr>
                </a:solidFill>
              </a:rPr>
              <a:t>collec</a:t>
            </a:r>
            <a:r>
              <a:rPr lang="en-US" sz="2000" dirty="0">
                <a:solidFill>
                  <a:schemeClr val="tx1">
                    <a:lumMod val="65000"/>
                    <a:lumOff val="35000"/>
                  </a:schemeClr>
                </a:solidFill>
              </a:rPr>
              <a:t>t()</a:t>
            </a:r>
            <a:endParaRPr lang="en-US" sz="2000" dirty="0" smtClean="0">
              <a:solidFill>
                <a:schemeClr val="tx1">
                  <a:lumMod val="65000"/>
                  <a:lumOff val="35000"/>
                </a:schemeClr>
              </a:solidFill>
            </a:endParaRPr>
          </a:p>
        </p:txBody>
      </p:sp>
      <p:sp>
        <p:nvSpPr>
          <p:cNvPr id="5" name="TextBox 4"/>
          <p:cNvSpPr txBox="1"/>
          <p:nvPr/>
        </p:nvSpPr>
        <p:spPr>
          <a:xfrm>
            <a:off x="799291" y="1395872"/>
            <a:ext cx="6278403" cy="707886"/>
          </a:xfrm>
          <a:prstGeom prst="rect">
            <a:avLst/>
          </a:prstGeom>
          <a:solidFill>
            <a:schemeClr val="bg2">
              <a:lumMod val="50000"/>
            </a:schemeClr>
          </a:solidFill>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00150" lvl="2" indent="-285750">
              <a:spcAft>
                <a:spcPts val="600"/>
              </a:spcAft>
              <a:buFont typeface="Arial" panose="020B0604020202020204" pitchFamily="34" charset="0"/>
              <a:buChar char="•"/>
              <a:defRPr>
                <a:ln>
                  <a:solidFill>
                    <a:srgbClr val="FFFFFF">
                      <a:alpha val="0"/>
                    </a:srgbClr>
                  </a:solidFill>
                </a:ln>
                <a:solidFill>
                  <a:schemeClr val="tx1">
                    <a:lumMod val="65000"/>
                    <a:lumOff val="35000"/>
                  </a:schemeClr>
                </a:solidFill>
                <a:ea typeface="Segoe UI" pitchFamily="34" charset="0"/>
                <a:cs typeface="Segoe UI" pitchFamily="34" charset="0"/>
              </a:defRPr>
            </a:lvl3pPr>
          </a:lstStyle>
          <a:p>
            <a:pPr algn="ctr"/>
            <a:r>
              <a:rPr lang="en-US" sz="2000" dirty="0">
                <a:ln>
                  <a:solidFill>
                    <a:srgbClr val="FFFFFF">
                      <a:alpha val="0"/>
                    </a:srgbClr>
                  </a:solidFill>
                </a:ln>
                <a:solidFill>
                  <a:schemeClr val="bg1"/>
                </a:solidFill>
                <a:ea typeface="Segoe UI" pitchFamily="34" charset="0"/>
                <a:cs typeface="Segoe UI" pitchFamily="34" charset="0"/>
              </a:rPr>
              <a:t>Sample code to </a:t>
            </a:r>
            <a:r>
              <a:rPr lang="en-US" sz="2000" dirty="0" smtClean="0">
                <a:ln>
                  <a:solidFill>
                    <a:srgbClr val="FFFFFF">
                      <a:alpha val="0"/>
                    </a:srgbClr>
                  </a:solidFill>
                </a:ln>
                <a:solidFill>
                  <a:schemeClr val="bg1"/>
                </a:solidFill>
                <a:ea typeface="Segoe UI" pitchFamily="34" charset="0"/>
                <a:cs typeface="Segoe UI" pitchFamily="34" charset="0"/>
              </a:rPr>
              <a:t>search through error messages in a log file (stored in HDFS)</a:t>
            </a:r>
            <a:endParaRPr lang="en-US" sz="2000" dirty="0">
              <a:ln>
                <a:solidFill>
                  <a:srgbClr val="FFFFFF">
                    <a:alpha val="0"/>
                  </a:srgbClr>
                </a:solidFill>
              </a:ln>
              <a:solidFill>
                <a:schemeClr val="bg1"/>
              </a:solidFill>
              <a:ea typeface="Segoe UI" pitchFamily="34" charset="0"/>
              <a:cs typeface="Segoe UI" pitchFamily="34" charset="0"/>
            </a:endParaRPr>
          </a:p>
        </p:txBody>
      </p:sp>
      <p:sp>
        <p:nvSpPr>
          <p:cNvPr id="6" name="TextBox 5"/>
          <p:cNvSpPr txBox="1"/>
          <p:nvPr/>
        </p:nvSpPr>
        <p:spPr>
          <a:xfrm>
            <a:off x="7897090" y="3232265"/>
            <a:ext cx="3883232" cy="1187532"/>
          </a:xfrm>
          <a:prstGeom prst="rect">
            <a:avLst/>
          </a:prstGeom>
          <a:noFill/>
          <a:ln>
            <a:solidFill>
              <a:schemeClr val="accent1"/>
            </a:solidFill>
          </a:ln>
        </p:spPr>
        <p:txBody>
          <a:bodyPr wrap="none" lIns="182880" tIns="146304" rIns="182880" bIns="146304" rtlCol="0">
            <a:noAutofit/>
          </a:bodyPr>
          <a:lstStyle/>
          <a:p>
            <a:pPr>
              <a:lnSpc>
                <a:spcPct val="90000"/>
              </a:lnSpc>
              <a:spcAft>
                <a:spcPts val="600"/>
              </a:spcAft>
            </a:pPr>
            <a:r>
              <a:rPr lang="en-US" sz="2000" dirty="0">
                <a:ln>
                  <a:solidFill>
                    <a:srgbClr val="FFFFFF">
                      <a:alpha val="0"/>
                    </a:srgbClr>
                  </a:solidFill>
                </a:ln>
                <a:solidFill>
                  <a:schemeClr val="tx1">
                    <a:lumMod val="75000"/>
                    <a:lumOff val="25000"/>
                  </a:schemeClr>
                </a:solidFill>
                <a:latin typeface="Segoe UI Semibold" panose="020B0702040204020203" pitchFamily="34" charset="0"/>
                <a:ea typeface="Segoe UI" pitchFamily="34" charset="0"/>
                <a:cs typeface="Segoe UI" pitchFamily="34" charset="0"/>
              </a:rPr>
              <a:t>Transformation: </a:t>
            </a:r>
            <a:r>
              <a:rPr lang="en-US" sz="2000" dirty="0" smtClean="0">
                <a:ln>
                  <a:solidFill>
                    <a:srgbClr val="FFFFFF">
                      <a:alpha val="0"/>
                    </a:srgbClr>
                  </a:solidFill>
                </a:ln>
                <a:solidFill>
                  <a:schemeClr val="tx1">
                    <a:lumMod val="75000"/>
                    <a:lumOff val="25000"/>
                  </a:schemeClr>
                </a:solidFill>
                <a:ea typeface="Segoe UI" pitchFamily="34" charset="0"/>
                <a:cs typeface="Segoe UI" pitchFamily="34" charset="0"/>
              </a:rPr>
              <a:t>hdfs(), filter()</a:t>
            </a:r>
            <a:endParaRPr lang="en-US" sz="2000" dirty="0">
              <a:ln>
                <a:solidFill>
                  <a:srgbClr val="FFFFFF">
                    <a:alpha val="0"/>
                  </a:srgbClr>
                </a:solidFill>
              </a:ln>
              <a:solidFill>
                <a:schemeClr val="tx1">
                  <a:lumMod val="75000"/>
                  <a:lumOff val="25000"/>
                </a:schemeClr>
              </a:solidFill>
              <a:ea typeface="Segoe UI" pitchFamily="34" charset="0"/>
              <a:cs typeface="Segoe UI" pitchFamily="34" charset="0"/>
            </a:endParaRPr>
          </a:p>
          <a:p>
            <a:pPr>
              <a:lnSpc>
                <a:spcPct val="90000"/>
              </a:lnSpc>
              <a:spcAft>
                <a:spcPts val="600"/>
              </a:spcAft>
            </a:pPr>
            <a:r>
              <a:rPr lang="en-US" sz="2000" dirty="0">
                <a:ln>
                  <a:solidFill>
                    <a:srgbClr val="FFFFFF">
                      <a:alpha val="0"/>
                    </a:srgbClr>
                  </a:solidFill>
                </a:ln>
                <a:solidFill>
                  <a:schemeClr val="tx1">
                    <a:lumMod val="75000"/>
                    <a:lumOff val="25000"/>
                  </a:schemeClr>
                </a:solidFill>
                <a:latin typeface="Segoe UI Semibold" panose="020B0702040204020203" pitchFamily="34" charset="0"/>
                <a:ea typeface="Segoe UI" pitchFamily="34" charset="0"/>
                <a:cs typeface="Segoe UI" pitchFamily="34" charset="0"/>
              </a:rPr>
              <a:t>Action: </a:t>
            </a:r>
            <a:r>
              <a:rPr lang="en-US" sz="2000" dirty="0" smtClean="0">
                <a:ln>
                  <a:solidFill>
                    <a:srgbClr val="FFFFFF">
                      <a:alpha val="0"/>
                    </a:srgbClr>
                  </a:solidFill>
                </a:ln>
                <a:solidFill>
                  <a:schemeClr val="tx1">
                    <a:lumMod val="75000"/>
                    <a:lumOff val="25000"/>
                  </a:schemeClr>
                </a:solidFill>
                <a:ea typeface="Segoe UI" pitchFamily="34" charset="0"/>
                <a:cs typeface="Segoe UI" pitchFamily="34" charset="0"/>
              </a:rPr>
              <a:t>count(), collect()</a:t>
            </a:r>
            <a:endParaRPr lang="en-US" sz="2000" dirty="0">
              <a:ln>
                <a:solidFill>
                  <a:srgbClr val="FFFFFF">
                    <a:alpha val="0"/>
                  </a:srgbClr>
                </a:solidFill>
              </a:ln>
              <a:solidFill>
                <a:schemeClr val="tx1">
                  <a:lumMod val="75000"/>
                  <a:lumOff val="25000"/>
                </a:schemeClr>
              </a:solidFill>
              <a:ea typeface="Segoe UI" pitchFamily="34" charset="0"/>
              <a:cs typeface="Segoe UI" pitchFamily="34" charset="0"/>
            </a:endParaRPr>
          </a:p>
          <a:p>
            <a:pPr>
              <a:lnSpc>
                <a:spcPct val="90000"/>
              </a:lnSpc>
              <a:spcAft>
                <a:spcPts val="600"/>
              </a:spcAft>
            </a:pPr>
            <a:r>
              <a:rPr lang="en-US" sz="2000" dirty="0" smtClean="0">
                <a:ln>
                  <a:solidFill>
                    <a:srgbClr val="FFFFFF">
                      <a:alpha val="0"/>
                    </a:srgbClr>
                  </a:solidFill>
                </a:ln>
                <a:solidFill>
                  <a:schemeClr val="tx1">
                    <a:lumMod val="75000"/>
                    <a:lumOff val="25000"/>
                  </a:schemeClr>
                </a:solidFill>
                <a:latin typeface="Segoe UI Semibold" panose="020B0702040204020203" pitchFamily="34" charset="0"/>
                <a:ea typeface="Segoe UI" pitchFamily="34" charset="0"/>
                <a:cs typeface="Segoe UI" pitchFamily="34" charset="0"/>
              </a:rPr>
              <a:t>Cache()</a:t>
            </a:r>
            <a:r>
              <a:rPr lang="en-US" sz="2000" dirty="0" smtClean="0">
                <a:ln>
                  <a:solidFill>
                    <a:srgbClr val="FFFFFF">
                      <a:alpha val="0"/>
                    </a:srgbClr>
                  </a:solidFill>
                </a:ln>
                <a:solidFill>
                  <a:schemeClr val="tx1">
                    <a:lumMod val="75000"/>
                    <a:lumOff val="25000"/>
                  </a:schemeClr>
                </a:solidFill>
                <a:ea typeface="Segoe UI" pitchFamily="34" charset="0"/>
                <a:cs typeface="Segoe UI" pitchFamily="34" charset="0"/>
              </a:rPr>
              <a:t> </a:t>
            </a:r>
            <a:r>
              <a:rPr lang="en-US" sz="2000" dirty="0">
                <a:ln>
                  <a:solidFill>
                    <a:srgbClr val="FFFFFF">
                      <a:alpha val="0"/>
                    </a:srgbClr>
                  </a:solidFill>
                </a:ln>
                <a:solidFill>
                  <a:schemeClr val="tx1">
                    <a:lumMod val="75000"/>
                    <a:lumOff val="25000"/>
                  </a:schemeClr>
                </a:solidFill>
                <a:ea typeface="Segoe UI" pitchFamily="34" charset="0"/>
                <a:cs typeface="Segoe UI" pitchFamily="34" charset="0"/>
              </a:rPr>
              <a:t>is a method</a:t>
            </a:r>
          </a:p>
        </p:txBody>
      </p:sp>
    </p:spTree>
    <p:extLst>
      <p:ext uri="{BB962C8B-B14F-4D97-AF65-F5344CB8AC3E}">
        <p14:creationId xmlns:p14="http://schemas.microsoft.com/office/powerpoint/2010/main" val="265821935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RDD Transformations (1)</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87443309"/>
              </p:ext>
            </p:extLst>
          </p:nvPr>
        </p:nvGraphicFramePr>
        <p:xfrm>
          <a:off x="914400" y="1385936"/>
          <a:ext cx="10162572" cy="4829668"/>
        </p:xfrm>
        <a:graphic>
          <a:graphicData uri="http://schemas.openxmlformats.org/drawingml/2006/table">
            <a:tbl>
              <a:tblPr firstRow="1" bandRow="1">
                <a:tableStyleId>{5C22544A-7EE6-4342-B048-85BDC9FD1C3A}</a:tableStyleId>
              </a:tblPr>
              <a:tblGrid>
                <a:gridCol w="2789499"/>
                <a:gridCol w="7373073"/>
              </a:tblGrid>
              <a:tr h="425290">
                <a:tc>
                  <a:txBody>
                    <a:bodyPr/>
                    <a:lstStyle/>
                    <a:p>
                      <a:pPr algn="ctr"/>
                      <a:r>
                        <a:rPr lang="en-US" dirty="0" smtClean="0"/>
                        <a:t>Transformation</a:t>
                      </a:r>
                      <a:endParaRPr lang="en-US" dirty="0"/>
                    </a:p>
                  </a:txBody>
                  <a:tcPr/>
                </a:tc>
                <a:tc>
                  <a:txBody>
                    <a:bodyPr/>
                    <a:lstStyle/>
                    <a:p>
                      <a:pPr algn="ctr"/>
                      <a:r>
                        <a:rPr lang="en-US" dirty="0" smtClean="0"/>
                        <a:t>Description</a:t>
                      </a:r>
                      <a:endParaRPr lang="en-US" dirty="0"/>
                    </a:p>
                  </a:txBody>
                  <a:tcPr/>
                </a:tc>
              </a:tr>
              <a:tr h="734063">
                <a:tc>
                  <a:txBody>
                    <a:bodyPr/>
                    <a:lstStyle/>
                    <a:p>
                      <a:r>
                        <a:rPr lang="en-US" sz="1600" dirty="0" smtClean="0">
                          <a:solidFill>
                            <a:schemeClr val="tx1">
                              <a:lumMod val="65000"/>
                              <a:lumOff val="35000"/>
                            </a:schemeClr>
                          </a:solidFill>
                          <a:latin typeface="+mn-lt"/>
                        </a:rPr>
                        <a:t>map(</a:t>
                      </a:r>
                      <a:r>
                        <a:rPr lang="en-US" sz="1600" i="1" dirty="0" smtClean="0">
                          <a:solidFill>
                            <a:schemeClr val="tx1">
                              <a:lumMod val="65000"/>
                              <a:lumOff val="35000"/>
                            </a:schemeClr>
                          </a:solidFill>
                          <a:latin typeface="+mn-lt"/>
                        </a:rPr>
                        <a:t>func</a:t>
                      </a:r>
                      <a:r>
                        <a:rPr lang="en-US" sz="1600" dirty="0" smtClean="0">
                          <a:solidFill>
                            <a:schemeClr val="tx1">
                              <a:lumMod val="65000"/>
                              <a:lumOff val="35000"/>
                            </a:schemeClr>
                          </a:solidFill>
                          <a:latin typeface="+mn-lt"/>
                        </a:rPr>
                        <a:t>)</a:t>
                      </a:r>
                      <a:endParaRPr lang="en-US" sz="1600" dirty="0">
                        <a:solidFill>
                          <a:schemeClr val="tx1">
                            <a:lumMod val="65000"/>
                            <a:lumOff val="35000"/>
                          </a:schemeClr>
                        </a:solidFill>
                        <a:latin typeface="+mn-lt"/>
                      </a:endParaRPr>
                    </a:p>
                  </a:txBody>
                  <a:tcPr anchor="ctr"/>
                </a:tc>
                <a:tc>
                  <a:txBody>
                    <a:bodyPr/>
                    <a:lstStyle/>
                    <a:p>
                      <a:r>
                        <a:rPr lang="en-US" sz="1600" dirty="0" smtClean="0">
                          <a:solidFill>
                            <a:schemeClr val="tx1">
                              <a:lumMod val="65000"/>
                              <a:lumOff val="35000"/>
                            </a:schemeClr>
                          </a:solidFill>
                          <a:latin typeface="+mn-lt"/>
                        </a:rPr>
                        <a:t>return a new distributed dataset formed by passing</a:t>
                      </a:r>
                      <a:r>
                        <a:rPr lang="en-US" sz="1600" baseline="0" dirty="0" smtClean="0">
                          <a:solidFill>
                            <a:schemeClr val="tx1">
                              <a:lumMod val="65000"/>
                              <a:lumOff val="35000"/>
                            </a:schemeClr>
                          </a:solidFill>
                          <a:latin typeface="+mn-lt"/>
                        </a:rPr>
                        <a:t> </a:t>
                      </a:r>
                      <a:r>
                        <a:rPr lang="en-US" sz="1600" dirty="0" smtClean="0">
                          <a:solidFill>
                            <a:schemeClr val="tx1">
                              <a:lumMod val="65000"/>
                              <a:lumOff val="35000"/>
                            </a:schemeClr>
                          </a:solidFill>
                          <a:latin typeface="+mn-lt"/>
                        </a:rPr>
                        <a:t>each element of the source through a function </a:t>
                      </a:r>
                      <a:r>
                        <a:rPr lang="en-US" sz="1600" i="1" dirty="0" smtClean="0">
                          <a:solidFill>
                            <a:schemeClr val="tx1">
                              <a:lumMod val="65000"/>
                              <a:lumOff val="35000"/>
                            </a:schemeClr>
                          </a:solidFill>
                          <a:latin typeface="+mn-lt"/>
                        </a:rPr>
                        <a:t>func</a:t>
                      </a:r>
                    </a:p>
                  </a:txBody>
                  <a:tcPr anchor="ctr"/>
                </a:tc>
              </a:tr>
              <a:tr h="734063">
                <a:tc>
                  <a:txBody>
                    <a:bodyPr/>
                    <a:lstStyle/>
                    <a:p>
                      <a:r>
                        <a:rPr lang="en-US" sz="1600" dirty="0" smtClean="0">
                          <a:solidFill>
                            <a:schemeClr val="tx1">
                              <a:lumMod val="65000"/>
                              <a:lumOff val="35000"/>
                            </a:schemeClr>
                          </a:solidFill>
                          <a:latin typeface="+mn-lt"/>
                        </a:rPr>
                        <a:t>filter(</a:t>
                      </a:r>
                      <a:r>
                        <a:rPr lang="en-US" sz="1600" i="1" dirty="0" smtClean="0">
                          <a:solidFill>
                            <a:schemeClr val="tx1">
                              <a:lumMod val="65000"/>
                              <a:lumOff val="35000"/>
                            </a:schemeClr>
                          </a:solidFill>
                          <a:latin typeface="+mn-lt"/>
                        </a:rPr>
                        <a:t>func</a:t>
                      </a:r>
                      <a:r>
                        <a:rPr lang="en-US" sz="1600" dirty="0" smtClean="0">
                          <a:solidFill>
                            <a:schemeClr val="tx1">
                              <a:lumMod val="65000"/>
                              <a:lumOff val="35000"/>
                            </a:schemeClr>
                          </a:solidFill>
                          <a:latin typeface="+mn-lt"/>
                        </a:rPr>
                        <a:t>)</a:t>
                      </a:r>
                      <a:endParaRPr lang="en-US" sz="1600" dirty="0">
                        <a:solidFill>
                          <a:schemeClr val="tx1">
                            <a:lumMod val="65000"/>
                            <a:lumOff val="35000"/>
                          </a:schemeClr>
                        </a:solidFill>
                        <a:latin typeface="+mn-lt"/>
                      </a:endParaRPr>
                    </a:p>
                  </a:txBody>
                  <a:tcPr anchor="ctr"/>
                </a:tc>
                <a:tc>
                  <a:txBody>
                    <a:bodyPr/>
                    <a:lstStyle/>
                    <a:p>
                      <a:r>
                        <a:rPr lang="en-US" sz="1600" dirty="0" smtClean="0">
                          <a:solidFill>
                            <a:schemeClr val="tx1">
                              <a:lumMod val="65000"/>
                              <a:lumOff val="35000"/>
                            </a:schemeClr>
                          </a:solidFill>
                          <a:latin typeface="+mn-lt"/>
                        </a:rPr>
                        <a:t>return a new dataset formed by selecting those</a:t>
                      </a:r>
                      <a:r>
                        <a:rPr lang="en-US" sz="1600" baseline="0" dirty="0" smtClean="0">
                          <a:solidFill>
                            <a:schemeClr val="tx1">
                              <a:lumMod val="65000"/>
                              <a:lumOff val="35000"/>
                            </a:schemeClr>
                          </a:solidFill>
                          <a:latin typeface="+mn-lt"/>
                        </a:rPr>
                        <a:t> </a:t>
                      </a:r>
                      <a:r>
                        <a:rPr lang="en-US" sz="1600" dirty="0" smtClean="0">
                          <a:solidFill>
                            <a:schemeClr val="tx1">
                              <a:lumMod val="65000"/>
                              <a:lumOff val="35000"/>
                            </a:schemeClr>
                          </a:solidFill>
                          <a:latin typeface="+mn-lt"/>
                        </a:rPr>
                        <a:t>elements of the source on which </a:t>
                      </a:r>
                      <a:r>
                        <a:rPr lang="en-US" sz="1600" i="1" dirty="0" smtClean="0">
                          <a:solidFill>
                            <a:schemeClr val="tx1">
                              <a:lumMod val="65000"/>
                              <a:lumOff val="35000"/>
                            </a:schemeClr>
                          </a:solidFill>
                          <a:latin typeface="+mn-lt"/>
                        </a:rPr>
                        <a:t>func </a:t>
                      </a:r>
                      <a:r>
                        <a:rPr lang="en-US" sz="1600" dirty="0" smtClean="0">
                          <a:solidFill>
                            <a:schemeClr val="tx1">
                              <a:lumMod val="65000"/>
                              <a:lumOff val="35000"/>
                            </a:schemeClr>
                          </a:solidFill>
                          <a:latin typeface="+mn-lt"/>
                        </a:rPr>
                        <a:t>returns true</a:t>
                      </a:r>
                    </a:p>
                  </a:txBody>
                  <a:tcPr anchor="ctr"/>
                </a:tc>
              </a:tr>
              <a:tr h="734063">
                <a:tc>
                  <a:txBody>
                    <a:bodyPr/>
                    <a:lstStyle/>
                    <a:p>
                      <a:r>
                        <a:rPr lang="en-US" sz="1600" dirty="0" smtClean="0">
                          <a:solidFill>
                            <a:schemeClr val="tx1">
                              <a:lumMod val="65000"/>
                              <a:lumOff val="35000"/>
                            </a:schemeClr>
                          </a:solidFill>
                          <a:latin typeface="+mn-lt"/>
                        </a:rPr>
                        <a:t>flatmap(</a:t>
                      </a:r>
                      <a:r>
                        <a:rPr lang="en-US" sz="1600" i="1" dirty="0" smtClean="0">
                          <a:solidFill>
                            <a:schemeClr val="tx1">
                              <a:lumMod val="65000"/>
                              <a:lumOff val="35000"/>
                            </a:schemeClr>
                          </a:solidFill>
                          <a:latin typeface="+mn-lt"/>
                        </a:rPr>
                        <a:t>func</a:t>
                      </a:r>
                      <a:r>
                        <a:rPr lang="en-US" sz="1600" dirty="0" smtClean="0">
                          <a:solidFill>
                            <a:schemeClr val="tx1">
                              <a:lumMod val="65000"/>
                              <a:lumOff val="35000"/>
                            </a:schemeClr>
                          </a:solidFill>
                          <a:latin typeface="+mn-lt"/>
                        </a:rPr>
                        <a:t>)</a:t>
                      </a:r>
                      <a:endParaRPr lang="en-US" sz="1600" dirty="0">
                        <a:solidFill>
                          <a:schemeClr val="tx1">
                            <a:lumMod val="65000"/>
                            <a:lumOff val="35000"/>
                          </a:schemeClr>
                        </a:solidFill>
                        <a:latin typeface="+mn-lt"/>
                      </a:endParaRPr>
                    </a:p>
                  </a:txBody>
                  <a:tcPr anchor="ctr"/>
                </a:tc>
                <a:tc>
                  <a:txBody>
                    <a:bodyPr/>
                    <a:lstStyle/>
                    <a:p>
                      <a:r>
                        <a:rPr lang="en-US" sz="1600" dirty="0" smtClean="0">
                          <a:solidFill>
                            <a:schemeClr val="tx1">
                              <a:lumMod val="65000"/>
                              <a:lumOff val="35000"/>
                            </a:schemeClr>
                          </a:solidFill>
                          <a:latin typeface="+mn-lt"/>
                        </a:rPr>
                        <a:t>similar to map, but each input item can be mapped</a:t>
                      </a:r>
                      <a:r>
                        <a:rPr lang="en-US" sz="1600" baseline="0" dirty="0" smtClean="0">
                          <a:solidFill>
                            <a:schemeClr val="tx1">
                              <a:lumMod val="65000"/>
                              <a:lumOff val="35000"/>
                            </a:schemeClr>
                          </a:solidFill>
                          <a:latin typeface="+mn-lt"/>
                        </a:rPr>
                        <a:t> </a:t>
                      </a:r>
                      <a:r>
                        <a:rPr lang="en-US" sz="1600" dirty="0" smtClean="0">
                          <a:solidFill>
                            <a:schemeClr val="tx1">
                              <a:lumMod val="65000"/>
                              <a:lumOff val="35000"/>
                            </a:schemeClr>
                          </a:solidFill>
                          <a:latin typeface="+mn-lt"/>
                        </a:rPr>
                        <a:t>to 0 or more output items (so </a:t>
                      </a:r>
                      <a:r>
                        <a:rPr lang="en-US" sz="1600" i="1" dirty="0" smtClean="0">
                          <a:solidFill>
                            <a:schemeClr val="tx1">
                              <a:lumMod val="65000"/>
                              <a:lumOff val="35000"/>
                            </a:schemeClr>
                          </a:solidFill>
                          <a:latin typeface="+mn-lt"/>
                        </a:rPr>
                        <a:t>func </a:t>
                      </a:r>
                      <a:r>
                        <a:rPr lang="en-US" sz="1600" dirty="0" smtClean="0">
                          <a:solidFill>
                            <a:schemeClr val="tx1">
                              <a:lumMod val="65000"/>
                              <a:lumOff val="35000"/>
                            </a:schemeClr>
                          </a:solidFill>
                          <a:latin typeface="+mn-lt"/>
                        </a:rPr>
                        <a:t>should return a</a:t>
                      </a:r>
                      <a:r>
                        <a:rPr lang="en-US" sz="1600" baseline="0" dirty="0" smtClean="0">
                          <a:solidFill>
                            <a:schemeClr val="tx1">
                              <a:lumMod val="65000"/>
                              <a:lumOff val="35000"/>
                            </a:schemeClr>
                          </a:solidFill>
                          <a:latin typeface="+mn-lt"/>
                        </a:rPr>
                        <a:t> </a:t>
                      </a:r>
                      <a:r>
                        <a:rPr lang="en-US" sz="1600" dirty="0" smtClean="0">
                          <a:solidFill>
                            <a:schemeClr val="tx1">
                              <a:lumMod val="65000"/>
                              <a:lumOff val="35000"/>
                            </a:schemeClr>
                          </a:solidFill>
                          <a:latin typeface="+mn-lt"/>
                        </a:rPr>
                        <a:t>Seq rather than a single item)</a:t>
                      </a:r>
                    </a:p>
                  </a:txBody>
                  <a:tcPr anchor="ctr"/>
                </a:tc>
              </a:tr>
              <a:tr h="734063">
                <a:tc>
                  <a:txBody>
                    <a:bodyPr/>
                    <a:lstStyle/>
                    <a:p>
                      <a:r>
                        <a:rPr lang="en-US" sz="1600" b="0" dirty="0" smtClean="0">
                          <a:solidFill>
                            <a:schemeClr val="tx1">
                              <a:lumMod val="65000"/>
                              <a:lumOff val="35000"/>
                            </a:schemeClr>
                          </a:solidFill>
                          <a:latin typeface="+mn-lt"/>
                        </a:rPr>
                        <a:t>sample(</a:t>
                      </a:r>
                      <a:r>
                        <a:rPr lang="en-US" sz="1600" b="0" i="1" dirty="0" smtClean="0">
                          <a:solidFill>
                            <a:schemeClr val="tx1">
                              <a:lumMod val="65000"/>
                              <a:lumOff val="35000"/>
                            </a:schemeClr>
                          </a:solidFill>
                          <a:latin typeface="+mn-lt"/>
                        </a:rPr>
                        <a:t>withReplacement</a:t>
                      </a:r>
                      <a:r>
                        <a:rPr lang="en-US" sz="1600" b="0" dirty="0" smtClean="0">
                          <a:solidFill>
                            <a:schemeClr val="tx1">
                              <a:lumMod val="65000"/>
                              <a:lumOff val="35000"/>
                            </a:schemeClr>
                          </a:solidFill>
                          <a:latin typeface="+mn-lt"/>
                        </a:rPr>
                        <a:t>,</a:t>
                      </a:r>
                    </a:p>
                    <a:p>
                      <a:r>
                        <a:rPr lang="en-US" sz="1600" b="0" i="1" dirty="0" smtClean="0">
                          <a:solidFill>
                            <a:schemeClr val="tx1">
                              <a:lumMod val="65000"/>
                              <a:lumOff val="35000"/>
                            </a:schemeClr>
                          </a:solidFill>
                          <a:latin typeface="+mn-lt"/>
                        </a:rPr>
                        <a:t>fraction</a:t>
                      </a:r>
                      <a:r>
                        <a:rPr lang="en-US" sz="1600" b="0" dirty="0" smtClean="0">
                          <a:solidFill>
                            <a:schemeClr val="tx1">
                              <a:lumMod val="65000"/>
                              <a:lumOff val="35000"/>
                            </a:schemeClr>
                          </a:solidFill>
                          <a:latin typeface="+mn-lt"/>
                        </a:rPr>
                        <a:t>, </a:t>
                      </a:r>
                      <a:r>
                        <a:rPr lang="en-US" sz="1600" b="0" i="1" dirty="0" smtClean="0">
                          <a:solidFill>
                            <a:schemeClr val="tx1">
                              <a:lumMod val="65000"/>
                              <a:lumOff val="35000"/>
                            </a:schemeClr>
                          </a:solidFill>
                          <a:latin typeface="+mn-lt"/>
                        </a:rPr>
                        <a:t>seed</a:t>
                      </a:r>
                      <a:r>
                        <a:rPr lang="en-US" sz="1600" b="0" dirty="0" smtClean="0">
                          <a:solidFill>
                            <a:schemeClr val="tx1">
                              <a:lumMod val="65000"/>
                              <a:lumOff val="35000"/>
                            </a:schemeClr>
                          </a:solidFill>
                          <a:latin typeface="+mn-lt"/>
                        </a:rPr>
                        <a:t>)</a:t>
                      </a:r>
                    </a:p>
                  </a:txBody>
                  <a:tcPr anchor="ctr"/>
                </a:tc>
                <a:tc>
                  <a:txBody>
                    <a:bodyPr/>
                    <a:lstStyle/>
                    <a:p>
                      <a:r>
                        <a:rPr lang="en-US" sz="1600" dirty="0" smtClean="0">
                          <a:solidFill>
                            <a:schemeClr val="tx1">
                              <a:lumMod val="65000"/>
                              <a:lumOff val="35000"/>
                            </a:schemeClr>
                          </a:solidFill>
                          <a:latin typeface="+mn-lt"/>
                        </a:rPr>
                        <a:t>sample a fraction of the data, with or without</a:t>
                      </a:r>
                      <a:r>
                        <a:rPr lang="en-US" sz="1600" baseline="0" dirty="0" smtClean="0">
                          <a:solidFill>
                            <a:schemeClr val="tx1">
                              <a:lumMod val="65000"/>
                              <a:lumOff val="35000"/>
                            </a:schemeClr>
                          </a:solidFill>
                          <a:latin typeface="+mn-lt"/>
                        </a:rPr>
                        <a:t> </a:t>
                      </a:r>
                      <a:r>
                        <a:rPr lang="en-US" sz="1600" dirty="0" smtClean="0">
                          <a:solidFill>
                            <a:schemeClr val="tx1">
                              <a:lumMod val="65000"/>
                              <a:lumOff val="35000"/>
                            </a:schemeClr>
                          </a:solidFill>
                          <a:latin typeface="+mn-lt"/>
                        </a:rPr>
                        <a:t>replacement, using a given random number generator</a:t>
                      </a:r>
                      <a:r>
                        <a:rPr lang="en-US" sz="1600" baseline="0" dirty="0" smtClean="0">
                          <a:solidFill>
                            <a:schemeClr val="tx1">
                              <a:lumMod val="65000"/>
                              <a:lumOff val="35000"/>
                            </a:schemeClr>
                          </a:solidFill>
                          <a:latin typeface="+mn-lt"/>
                        </a:rPr>
                        <a:t> </a:t>
                      </a:r>
                      <a:r>
                        <a:rPr lang="en-US" sz="1600" i="1" dirty="0" smtClean="0">
                          <a:solidFill>
                            <a:schemeClr val="tx1">
                              <a:lumMod val="65000"/>
                              <a:lumOff val="35000"/>
                            </a:schemeClr>
                          </a:solidFill>
                          <a:latin typeface="+mn-lt"/>
                        </a:rPr>
                        <a:t>seed</a:t>
                      </a:r>
                    </a:p>
                  </a:txBody>
                  <a:tcPr anchor="ctr"/>
                </a:tc>
              </a:tr>
              <a:tr h="734063">
                <a:tc>
                  <a:txBody>
                    <a:bodyPr/>
                    <a:lstStyle/>
                    <a:p>
                      <a:r>
                        <a:rPr lang="en-US" sz="1600" dirty="0" smtClean="0">
                          <a:solidFill>
                            <a:schemeClr val="tx1">
                              <a:lumMod val="65000"/>
                              <a:lumOff val="35000"/>
                            </a:schemeClr>
                          </a:solidFill>
                          <a:latin typeface="+mn-lt"/>
                        </a:rPr>
                        <a:t>union(</a:t>
                      </a:r>
                      <a:r>
                        <a:rPr lang="en-US" sz="1600" i="1" dirty="0" smtClean="0">
                          <a:solidFill>
                            <a:schemeClr val="tx1">
                              <a:lumMod val="65000"/>
                              <a:lumOff val="35000"/>
                            </a:schemeClr>
                          </a:solidFill>
                          <a:latin typeface="+mn-lt"/>
                        </a:rPr>
                        <a:t>otherDataset</a:t>
                      </a:r>
                      <a:r>
                        <a:rPr lang="en-US" sz="1600" dirty="0" smtClean="0">
                          <a:solidFill>
                            <a:schemeClr val="tx1">
                              <a:lumMod val="65000"/>
                              <a:lumOff val="35000"/>
                            </a:schemeClr>
                          </a:solidFill>
                          <a:latin typeface="+mn-lt"/>
                        </a:rPr>
                        <a:t>)</a:t>
                      </a:r>
                      <a:endParaRPr lang="en-US" sz="1600" dirty="0">
                        <a:solidFill>
                          <a:schemeClr val="tx1">
                            <a:lumMod val="65000"/>
                            <a:lumOff val="35000"/>
                          </a:schemeClr>
                        </a:solidFill>
                        <a:latin typeface="+mn-lt"/>
                      </a:endParaRPr>
                    </a:p>
                  </a:txBody>
                  <a:tcPr anchor="ctr"/>
                </a:tc>
                <a:tc>
                  <a:txBody>
                    <a:bodyPr/>
                    <a:lstStyle/>
                    <a:p>
                      <a:r>
                        <a:rPr lang="en-US" sz="1600" dirty="0" smtClean="0">
                          <a:solidFill>
                            <a:schemeClr val="tx1">
                              <a:lumMod val="65000"/>
                              <a:lumOff val="35000"/>
                            </a:schemeClr>
                          </a:solidFill>
                          <a:latin typeface="+mn-lt"/>
                        </a:rPr>
                        <a:t>return a new dataset that contains the union of the</a:t>
                      </a:r>
                    </a:p>
                    <a:p>
                      <a:r>
                        <a:rPr lang="en-US" sz="1600" dirty="0" smtClean="0">
                          <a:solidFill>
                            <a:schemeClr val="tx1">
                              <a:lumMod val="65000"/>
                              <a:lumOff val="35000"/>
                            </a:schemeClr>
                          </a:solidFill>
                          <a:latin typeface="+mn-lt"/>
                        </a:rPr>
                        <a:t>elements in the source dataset and the argument</a:t>
                      </a:r>
                    </a:p>
                  </a:txBody>
                  <a:tcPr anchor="ctr"/>
                </a:tc>
              </a:tr>
              <a:tr h="734063">
                <a:tc>
                  <a:txBody>
                    <a:bodyPr/>
                    <a:lstStyle/>
                    <a:p>
                      <a:r>
                        <a:rPr lang="en-US" sz="1600" dirty="0" smtClean="0">
                          <a:solidFill>
                            <a:schemeClr val="tx1">
                              <a:lumMod val="65000"/>
                              <a:lumOff val="35000"/>
                            </a:schemeClr>
                          </a:solidFill>
                          <a:latin typeface="+mn-lt"/>
                        </a:rPr>
                        <a:t>distinct(([</a:t>
                      </a:r>
                      <a:r>
                        <a:rPr lang="en-US" sz="1600" i="1" dirty="0" smtClean="0">
                          <a:solidFill>
                            <a:schemeClr val="tx1">
                              <a:lumMod val="65000"/>
                              <a:lumOff val="35000"/>
                            </a:schemeClr>
                          </a:solidFill>
                          <a:latin typeface="+mn-lt"/>
                        </a:rPr>
                        <a:t>numTasks</a:t>
                      </a:r>
                      <a:r>
                        <a:rPr lang="en-US" sz="1600" dirty="0" smtClean="0">
                          <a:solidFill>
                            <a:schemeClr val="tx1">
                              <a:lumMod val="65000"/>
                              <a:lumOff val="35000"/>
                            </a:schemeClr>
                          </a:solidFill>
                          <a:latin typeface="+mn-lt"/>
                        </a:rPr>
                        <a:t>]))</a:t>
                      </a:r>
                      <a:endParaRPr lang="en-US" sz="1600" dirty="0">
                        <a:solidFill>
                          <a:schemeClr val="tx1">
                            <a:lumMod val="65000"/>
                            <a:lumOff val="35000"/>
                          </a:schemeClr>
                        </a:solidFill>
                        <a:latin typeface="+mn-lt"/>
                      </a:endParaRPr>
                    </a:p>
                  </a:txBody>
                  <a:tcPr anchor="ctr"/>
                </a:tc>
                <a:tc>
                  <a:txBody>
                    <a:bodyPr/>
                    <a:lstStyle/>
                    <a:p>
                      <a:r>
                        <a:rPr lang="en-US" sz="1600" dirty="0" smtClean="0">
                          <a:solidFill>
                            <a:schemeClr val="tx1">
                              <a:lumMod val="65000"/>
                              <a:lumOff val="35000"/>
                            </a:schemeClr>
                          </a:solidFill>
                          <a:latin typeface="+mn-lt"/>
                        </a:rPr>
                        <a:t>return a new dataset that contains the distinct elements</a:t>
                      </a:r>
                      <a:r>
                        <a:rPr lang="en-US" sz="1600" baseline="0" dirty="0" smtClean="0">
                          <a:solidFill>
                            <a:schemeClr val="tx1">
                              <a:lumMod val="65000"/>
                              <a:lumOff val="35000"/>
                            </a:schemeClr>
                          </a:solidFill>
                          <a:latin typeface="+mn-lt"/>
                        </a:rPr>
                        <a:t> </a:t>
                      </a:r>
                      <a:r>
                        <a:rPr lang="en-US" sz="1600" dirty="0" smtClean="0">
                          <a:solidFill>
                            <a:schemeClr val="tx1">
                              <a:lumMod val="65000"/>
                              <a:lumOff val="35000"/>
                            </a:schemeClr>
                          </a:solidFill>
                          <a:latin typeface="+mn-lt"/>
                        </a:rPr>
                        <a:t>of the source dataset</a:t>
                      </a:r>
                    </a:p>
                  </a:txBody>
                  <a:tcPr anchor="ctr"/>
                </a:tc>
              </a:tr>
            </a:tbl>
          </a:graphicData>
        </a:graphic>
      </p:graphicFrame>
    </p:spTree>
    <p:extLst>
      <p:ext uri="{BB962C8B-B14F-4D97-AF65-F5344CB8AC3E}">
        <p14:creationId xmlns:p14="http://schemas.microsoft.com/office/powerpoint/2010/main" val="2323379199"/>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RDD Transformations (2)</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19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68048281"/>
              </p:ext>
            </p:extLst>
          </p:nvPr>
        </p:nvGraphicFramePr>
        <p:xfrm>
          <a:off x="585162" y="1367848"/>
          <a:ext cx="11059800" cy="4577080"/>
        </p:xfrm>
        <a:graphic>
          <a:graphicData uri="http://schemas.openxmlformats.org/drawingml/2006/table">
            <a:tbl>
              <a:tblPr firstRow="1" bandRow="1">
                <a:tableStyleId>{5C22544A-7EE6-4342-B048-85BDC9FD1C3A}</a:tableStyleId>
              </a:tblPr>
              <a:tblGrid>
                <a:gridCol w="3269208"/>
                <a:gridCol w="7790592"/>
              </a:tblGrid>
              <a:tr h="370840">
                <a:tc>
                  <a:txBody>
                    <a:bodyPr/>
                    <a:lstStyle/>
                    <a:p>
                      <a:pPr algn="ctr"/>
                      <a:r>
                        <a:rPr lang="en-US" sz="1800" dirty="0" smtClean="0"/>
                        <a:t>Transformation</a:t>
                      </a:r>
                      <a:endParaRPr lang="en-US" sz="1800" dirty="0"/>
                    </a:p>
                  </a:txBody>
                  <a:tcPr anchor="ctr"/>
                </a:tc>
                <a:tc>
                  <a:txBody>
                    <a:bodyPr/>
                    <a:lstStyle/>
                    <a:p>
                      <a:pPr algn="ctr"/>
                      <a:r>
                        <a:rPr lang="en-US" sz="1800" dirty="0" smtClean="0"/>
                        <a:t>Description</a:t>
                      </a:r>
                      <a:endParaRPr lang="en-US" sz="1800" dirty="0"/>
                    </a:p>
                  </a:txBody>
                  <a:tcPr anchor="ctr"/>
                </a:tc>
              </a:tr>
              <a:tr h="370840">
                <a:tc>
                  <a:txBody>
                    <a:bodyPr/>
                    <a:lstStyle/>
                    <a:p>
                      <a:r>
                        <a:rPr lang="en-US" sz="1600" b="0" dirty="0" smtClean="0">
                          <a:solidFill>
                            <a:schemeClr val="tx1">
                              <a:lumMod val="65000"/>
                              <a:lumOff val="35000"/>
                            </a:schemeClr>
                          </a:solidFill>
                          <a:latin typeface="+mn-lt"/>
                        </a:rPr>
                        <a:t>groupBykey(</a:t>
                      </a:r>
                      <a:r>
                        <a:rPr lang="en-US" sz="1600" b="0" i="1" dirty="0" smtClean="0">
                          <a:solidFill>
                            <a:schemeClr val="tx1">
                              <a:lumMod val="65000"/>
                              <a:lumOff val="35000"/>
                            </a:schemeClr>
                          </a:solidFill>
                          <a:latin typeface="+mn-lt"/>
                        </a:rPr>
                        <a:t>[numTasks])</a:t>
                      </a:r>
                      <a:endParaRPr lang="en-US" sz="1600" b="0" i="1" dirty="0">
                        <a:solidFill>
                          <a:schemeClr val="tx1">
                            <a:lumMod val="65000"/>
                            <a:lumOff val="35000"/>
                          </a:schemeClr>
                        </a:solidFill>
                        <a:latin typeface="+mn-lt"/>
                      </a:endParaRPr>
                    </a:p>
                  </a:txBody>
                  <a:tcPr anchor="ctr"/>
                </a:tc>
                <a:tc>
                  <a:txBody>
                    <a:bodyPr/>
                    <a:lstStyle/>
                    <a:p>
                      <a:r>
                        <a:rPr lang="en-US" sz="1600" b="0" dirty="0" smtClean="0">
                          <a:solidFill>
                            <a:schemeClr val="tx1">
                              <a:lumMod val="65000"/>
                              <a:lumOff val="35000"/>
                            </a:schemeClr>
                          </a:solidFill>
                          <a:latin typeface="+mn-lt"/>
                        </a:rPr>
                        <a:t>when called on a dataset of (K, V) pairs, returns a</a:t>
                      </a:r>
                    </a:p>
                    <a:p>
                      <a:r>
                        <a:rPr lang="en-US" sz="1600" b="0" dirty="0" smtClean="0">
                          <a:solidFill>
                            <a:schemeClr val="tx1">
                              <a:lumMod val="65000"/>
                              <a:lumOff val="35000"/>
                            </a:schemeClr>
                          </a:solidFill>
                          <a:latin typeface="+mn-lt"/>
                        </a:rPr>
                        <a:t>dataset of (K, Seq[V]) pairs</a:t>
                      </a:r>
                    </a:p>
                  </a:txBody>
                  <a:tcPr anchor="ctr"/>
                </a:tc>
              </a:tr>
              <a:tr h="370840">
                <a:tc>
                  <a:txBody>
                    <a:bodyPr/>
                    <a:lstStyle/>
                    <a:p>
                      <a:r>
                        <a:rPr lang="en-US" sz="1600" b="0" dirty="0" smtClean="0">
                          <a:solidFill>
                            <a:schemeClr val="tx1">
                              <a:lumMod val="65000"/>
                              <a:lumOff val="35000"/>
                            </a:schemeClr>
                          </a:solidFill>
                          <a:latin typeface="+mn-lt"/>
                        </a:rPr>
                        <a:t>reduceByKey(</a:t>
                      </a:r>
                      <a:r>
                        <a:rPr lang="en-US" sz="1600" b="0" i="1" dirty="0" smtClean="0">
                          <a:solidFill>
                            <a:schemeClr val="tx1">
                              <a:lumMod val="65000"/>
                              <a:lumOff val="35000"/>
                            </a:schemeClr>
                          </a:solidFill>
                          <a:latin typeface="+mn-lt"/>
                        </a:rPr>
                        <a:t>func,</a:t>
                      </a:r>
                      <a:r>
                        <a:rPr lang="en-US" sz="1600" b="0" i="1" baseline="0" dirty="0" smtClean="0">
                          <a:solidFill>
                            <a:schemeClr val="tx1">
                              <a:lumMod val="65000"/>
                              <a:lumOff val="35000"/>
                            </a:schemeClr>
                          </a:solidFill>
                          <a:latin typeface="+mn-lt"/>
                        </a:rPr>
                        <a:t> </a:t>
                      </a:r>
                      <a:r>
                        <a:rPr lang="en-US" sz="1600" b="0" i="1" dirty="0" smtClean="0">
                          <a:solidFill>
                            <a:schemeClr val="tx1">
                              <a:lumMod val="65000"/>
                              <a:lumOff val="35000"/>
                            </a:schemeClr>
                          </a:solidFill>
                          <a:latin typeface="+mn-lt"/>
                        </a:rPr>
                        <a:t>[numTasks])</a:t>
                      </a:r>
                    </a:p>
                  </a:txBody>
                  <a:tcPr anchor="ctr"/>
                </a:tc>
                <a:tc>
                  <a:txBody>
                    <a:bodyPr/>
                    <a:lstStyle/>
                    <a:p>
                      <a:r>
                        <a:rPr lang="en-US" sz="1600" b="0" dirty="0" smtClean="0">
                          <a:solidFill>
                            <a:schemeClr val="tx1">
                              <a:lumMod val="65000"/>
                              <a:lumOff val="35000"/>
                            </a:schemeClr>
                          </a:solidFill>
                          <a:latin typeface="+mn-lt"/>
                        </a:rPr>
                        <a:t>when called on a dataset of (K, V) pairs, returns</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a dataset of (K, V) pairs where the values for eac</a:t>
                      </a:r>
                      <a:r>
                        <a:rPr lang="en-US" sz="1600" b="0" baseline="0" dirty="0" smtClean="0">
                          <a:solidFill>
                            <a:schemeClr val="tx1">
                              <a:lumMod val="65000"/>
                              <a:lumOff val="35000"/>
                            </a:schemeClr>
                          </a:solidFill>
                          <a:latin typeface="+mn-lt"/>
                        </a:rPr>
                        <a:t>h </a:t>
                      </a:r>
                      <a:r>
                        <a:rPr lang="en-US" sz="1600" b="0" dirty="0" smtClean="0">
                          <a:solidFill>
                            <a:schemeClr val="tx1">
                              <a:lumMod val="65000"/>
                              <a:lumOff val="35000"/>
                            </a:schemeClr>
                          </a:solidFill>
                          <a:latin typeface="+mn-lt"/>
                        </a:rPr>
                        <a:t>key are aggregated using the given reduce function</a:t>
                      </a:r>
                    </a:p>
                  </a:txBody>
                  <a:tcPr anchor="ctr"/>
                </a:tc>
              </a:tr>
              <a:tr h="370840">
                <a:tc>
                  <a:txBody>
                    <a:bodyPr/>
                    <a:lstStyle/>
                    <a:p>
                      <a:r>
                        <a:rPr lang="en-US" sz="1600" b="0" dirty="0" smtClean="0">
                          <a:solidFill>
                            <a:schemeClr val="tx1">
                              <a:lumMod val="65000"/>
                              <a:lumOff val="35000"/>
                            </a:schemeClr>
                          </a:solidFill>
                          <a:latin typeface="+mn-lt"/>
                        </a:rPr>
                        <a:t>sortByKey([</a:t>
                      </a:r>
                      <a:r>
                        <a:rPr lang="en-US" sz="1600" b="0" i="1" dirty="0" smtClean="0">
                          <a:solidFill>
                            <a:schemeClr val="tx1">
                              <a:lumMod val="65000"/>
                              <a:lumOff val="35000"/>
                            </a:schemeClr>
                          </a:solidFill>
                          <a:latin typeface="+mn-lt"/>
                        </a:rPr>
                        <a:t>ascending</a:t>
                      </a:r>
                      <a:r>
                        <a:rPr lang="en-US" sz="1600" b="0" dirty="0" smtClean="0">
                          <a:solidFill>
                            <a:schemeClr val="tx1">
                              <a:lumMod val="65000"/>
                              <a:lumOff val="35000"/>
                            </a:schemeClr>
                          </a:solidFill>
                          <a:latin typeface="+mn-lt"/>
                        </a:rPr>
                        <a:t>],</a:t>
                      </a:r>
                    </a:p>
                    <a:p>
                      <a:r>
                        <a:rPr lang="en-US" sz="1600" b="0" dirty="0" smtClean="0">
                          <a:solidFill>
                            <a:schemeClr val="tx1">
                              <a:lumMod val="65000"/>
                              <a:lumOff val="35000"/>
                            </a:schemeClr>
                          </a:solidFill>
                          <a:latin typeface="+mn-lt"/>
                        </a:rPr>
                        <a:t>[</a:t>
                      </a:r>
                      <a:r>
                        <a:rPr lang="en-US" sz="1600" b="0" i="1" dirty="0" smtClean="0">
                          <a:solidFill>
                            <a:schemeClr val="tx1">
                              <a:lumMod val="65000"/>
                              <a:lumOff val="35000"/>
                            </a:schemeClr>
                          </a:solidFill>
                          <a:latin typeface="+mn-lt"/>
                        </a:rPr>
                        <a:t>numTasks</a:t>
                      </a:r>
                      <a:r>
                        <a:rPr lang="en-US" sz="1600" b="0" dirty="0" smtClean="0">
                          <a:solidFill>
                            <a:schemeClr val="tx1">
                              <a:lumMod val="65000"/>
                              <a:lumOff val="35000"/>
                            </a:schemeClr>
                          </a:solidFill>
                          <a:latin typeface="+mn-lt"/>
                        </a:rPr>
                        <a:t>])</a:t>
                      </a:r>
                    </a:p>
                    <a:p>
                      <a:endParaRPr lang="en-US" sz="1600" b="0" dirty="0">
                        <a:solidFill>
                          <a:schemeClr val="tx1">
                            <a:lumMod val="65000"/>
                            <a:lumOff val="35000"/>
                          </a:schemeClr>
                        </a:solidFill>
                        <a:latin typeface="+mn-lt"/>
                      </a:endParaRPr>
                    </a:p>
                  </a:txBody>
                  <a:tcPr anchor="ctr"/>
                </a:tc>
                <a:tc>
                  <a:txBody>
                    <a:bodyPr/>
                    <a:lstStyle/>
                    <a:p>
                      <a:r>
                        <a:rPr lang="en-US" sz="1600" b="0" dirty="0" smtClean="0">
                          <a:solidFill>
                            <a:schemeClr val="tx1">
                              <a:lumMod val="65000"/>
                              <a:lumOff val="35000"/>
                            </a:schemeClr>
                          </a:solidFill>
                          <a:latin typeface="+mn-lt"/>
                        </a:rPr>
                        <a:t>when called on a dataset of (K, V) pairs where K</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implements Ordered, returns a dataset of (K, V)</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pairs sorted by keys in ascending or descending order,</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as specified in the boolean ascending argument</a:t>
                      </a:r>
                    </a:p>
                  </a:txBody>
                  <a:tcPr anchor="ctr"/>
                </a:tc>
              </a:tr>
              <a:tr h="653799">
                <a:tc>
                  <a:txBody>
                    <a:bodyPr/>
                    <a:lstStyle/>
                    <a:p>
                      <a:r>
                        <a:rPr lang="en-US" sz="1600" b="0" dirty="0" smtClean="0">
                          <a:solidFill>
                            <a:schemeClr val="tx1">
                              <a:lumMod val="65000"/>
                              <a:lumOff val="35000"/>
                            </a:schemeClr>
                          </a:solidFill>
                          <a:latin typeface="+mn-lt"/>
                        </a:rPr>
                        <a:t>join(</a:t>
                      </a:r>
                      <a:r>
                        <a:rPr lang="en-US" sz="1600" b="0" i="1" dirty="0" smtClean="0">
                          <a:solidFill>
                            <a:schemeClr val="tx1">
                              <a:lumMod val="65000"/>
                              <a:lumOff val="35000"/>
                            </a:schemeClr>
                          </a:solidFill>
                          <a:latin typeface="+mn-lt"/>
                        </a:rPr>
                        <a:t>otherDataset</a:t>
                      </a:r>
                      <a:r>
                        <a:rPr lang="en-US" sz="1600" b="0" dirty="0" smtClean="0">
                          <a:solidFill>
                            <a:schemeClr val="tx1">
                              <a:lumMod val="65000"/>
                              <a:lumOff val="35000"/>
                            </a:schemeClr>
                          </a:solidFill>
                          <a:latin typeface="+mn-lt"/>
                        </a:rPr>
                        <a:t>,</a:t>
                      </a:r>
                    </a:p>
                    <a:p>
                      <a:r>
                        <a:rPr lang="en-US" sz="1600" b="0" dirty="0" smtClean="0">
                          <a:solidFill>
                            <a:schemeClr val="tx1">
                              <a:lumMod val="65000"/>
                              <a:lumOff val="35000"/>
                            </a:schemeClr>
                          </a:solidFill>
                          <a:latin typeface="+mn-lt"/>
                        </a:rPr>
                        <a:t>[</a:t>
                      </a:r>
                      <a:r>
                        <a:rPr lang="en-US" sz="1600" b="0" i="1" dirty="0" smtClean="0">
                          <a:solidFill>
                            <a:schemeClr val="tx1">
                              <a:lumMod val="65000"/>
                              <a:lumOff val="35000"/>
                            </a:schemeClr>
                          </a:solidFill>
                          <a:latin typeface="+mn-lt"/>
                        </a:rPr>
                        <a:t>numTasks</a:t>
                      </a:r>
                      <a:r>
                        <a:rPr lang="en-US" sz="1600" b="0" dirty="0" smtClean="0">
                          <a:solidFill>
                            <a:schemeClr val="tx1">
                              <a:lumMod val="65000"/>
                              <a:lumOff val="35000"/>
                            </a:schemeClr>
                          </a:solidFill>
                          <a:latin typeface="+mn-lt"/>
                        </a:rPr>
                        <a:t>])</a:t>
                      </a:r>
                    </a:p>
                    <a:p>
                      <a:endParaRPr lang="en-US" sz="1600" b="0" dirty="0">
                        <a:solidFill>
                          <a:schemeClr val="tx1">
                            <a:lumMod val="65000"/>
                            <a:lumOff val="35000"/>
                          </a:schemeClr>
                        </a:solidFill>
                        <a:latin typeface="+mn-lt"/>
                      </a:endParaRPr>
                    </a:p>
                  </a:txBody>
                  <a:tcPr anchor="ctr"/>
                </a:tc>
                <a:tc>
                  <a:txBody>
                    <a:bodyPr/>
                    <a:lstStyle/>
                    <a:p>
                      <a:r>
                        <a:rPr lang="en-US" sz="1600" b="0" dirty="0" smtClean="0">
                          <a:solidFill>
                            <a:schemeClr val="tx1">
                              <a:lumMod val="65000"/>
                              <a:lumOff val="35000"/>
                            </a:schemeClr>
                          </a:solidFill>
                          <a:latin typeface="+mn-lt"/>
                        </a:rPr>
                        <a:t>when called on datasets of type (K, V) and (K, W),</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returns a dataset of (K, (V, W)) pairs with all pairs</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of elements for each key</a:t>
                      </a:r>
                    </a:p>
                  </a:txBody>
                  <a:tcPr anchor="ctr"/>
                </a:tc>
              </a:tr>
              <a:tr h="370840">
                <a:tc>
                  <a:txBody>
                    <a:bodyPr/>
                    <a:lstStyle/>
                    <a:p>
                      <a:r>
                        <a:rPr lang="en-US" sz="1600" b="0" dirty="0" smtClean="0">
                          <a:solidFill>
                            <a:schemeClr val="tx1">
                              <a:lumMod val="65000"/>
                              <a:lumOff val="35000"/>
                            </a:schemeClr>
                          </a:solidFill>
                          <a:latin typeface="+mn-lt"/>
                        </a:rPr>
                        <a:t>cogroup(</a:t>
                      </a:r>
                      <a:r>
                        <a:rPr lang="en-US" sz="1600" b="0" i="1" dirty="0" smtClean="0">
                          <a:solidFill>
                            <a:schemeClr val="tx1">
                              <a:lumMod val="65000"/>
                              <a:lumOff val="35000"/>
                            </a:schemeClr>
                          </a:solidFill>
                          <a:latin typeface="+mn-lt"/>
                        </a:rPr>
                        <a:t>otherDataset</a:t>
                      </a:r>
                      <a:r>
                        <a:rPr lang="en-US" sz="1600" b="0" dirty="0" smtClean="0">
                          <a:solidFill>
                            <a:schemeClr val="tx1">
                              <a:lumMod val="65000"/>
                              <a:lumOff val="35000"/>
                            </a:schemeClr>
                          </a:solidFill>
                          <a:latin typeface="+mn-lt"/>
                        </a:rPr>
                        <a:t>,</a:t>
                      </a:r>
                    </a:p>
                    <a:p>
                      <a:r>
                        <a:rPr lang="en-US" sz="1600" b="0" dirty="0" smtClean="0">
                          <a:solidFill>
                            <a:schemeClr val="tx1">
                              <a:lumMod val="65000"/>
                              <a:lumOff val="35000"/>
                            </a:schemeClr>
                          </a:solidFill>
                          <a:latin typeface="+mn-lt"/>
                        </a:rPr>
                        <a:t>[</a:t>
                      </a:r>
                      <a:r>
                        <a:rPr lang="en-US" sz="1600" b="0" i="1" dirty="0" smtClean="0">
                          <a:solidFill>
                            <a:schemeClr val="tx1">
                              <a:lumMod val="65000"/>
                              <a:lumOff val="35000"/>
                            </a:schemeClr>
                          </a:solidFill>
                          <a:latin typeface="+mn-lt"/>
                        </a:rPr>
                        <a:t>numTasks</a:t>
                      </a:r>
                      <a:r>
                        <a:rPr lang="en-US" sz="1600" b="0" dirty="0" smtClean="0">
                          <a:solidFill>
                            <a:schemeClr val="tx1">
                              <a:lumMod val="65000"/>
                              <a:lumOff val="35000"/>
                            </a:schemeClr>
                          </a:solidFill>
                          <a:latin typeface="+mn-lt"/>
                        </a:rPr>
                        <a:t>])</a:t>
                      </a:r>
                    </a:p>
                    <a:p>
                      <a:endParaRPr lang="en-US" sz="1600" b="0" dirty="0">
                        <a:solidFill>
                          <a:schemeClr val="tx1">
                            <a:lumMod val="65000"/>
                            <a:lumOff val="35000"/>
                          </a:schemeClr>
                        </a:solidFill>
                        <a:latin typeface="+mn-lt"/>
                      </a:endParaRPr>
                    </a:p>
                  </a:txBody>
                  <a:tcPr anchor="ctr"/>
                </a:tc>
                <a:tc>
                  <a:txBody>
                    <a:bodyPr/>
                    <a:lstStyle/>
                    <a:p>
                      <a:r>
                        <a:rPr lang="en-US" sz="1600" b="0" dirty="0" smtClean="0">
                          <a:solidFill>
                            <a:schemeClr val="tx1">
                              <a:lumMod val="65000"/>
                              <a:lumOff val="35000"/>
                            </a:schemeClr>
                          </a:solidFill>
                          <a:latin typeface="+mn-lt"/>
                        </a:rPr>
                        <a:t>when called on datasets of type (K, V) and (K, W),</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returns a dataset of (K, Seq[V], Seq[W]) tuples –</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also called groupWith</a:t>
                      </a:r>
                    </a:p>
                  </a:txBody>
                  <a:tcPr anchor="ctr"/>
                </a:tc>
              </a:tr>
              <a:tr h="37084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65000"/>
                              <a:lumOff val="35000"/>
                            </a:schemeClr>
                          </a:solidFill>
                          <a:latin typeface="+mn-lt"/>
                        </a:rPr>
                        <a:t>cartesian(</a:t>
                      </a:r>
                      <a:r>
                        <a:rPr lang="en-US" sz="1600" b="0" i="1" dirty="0" smtClean="0">
                          <a:solidFill>
                            <a:schemeClr val="tx1">
                              <a:lumMod val="65000"/>
                              <a:lumOff val="35000"/>
                            </a:schemeClr>
                          </a:solidFill>
                          <a:latin typeface="+mn-lt"/>
                        </a:rPr>
                        <a:t>otherDataset</a:t>
                      </a:r>
                      <a:r>
                        <a:rPr lang="en-US" sz="1600" b="0" dirty="0" smtClean="0">
                          <a:solidFill>
                            <a:schemeClr val="tx1">
                              <a:lumMod val="65000"/>
                              <a:lumOff val="35000"/>
                            </a:schemeClr>
                          </a:solidFill>
                          <a:latin typeface="+mn-lt"/>
                        </a:rPr>
                        <a:t>)</a:t>
                      </a:r>
                    </a:p>
                    <a:p>
                      <a:endParaRPr lang="en-US" sz="1600" b="0" dirty="0">
                        <a:solidFill>
                          <a:schemeClr val="tx1">
                            <a:lumMod val="65000"/>
                            <a:lumOff val="35000"/>
                          </a:schemeClr>
                        </a:solidFill>
                        <a:latin typeface="+mn-lt"/>
                      </a:endParaRPr>
                    </a:p>
                  </a:txBody>
                  <a:tcPr anchor="ctr"/>
                </a:tc>
                <a:tc>
                  <a:txBody>
                    <a:bodyPr/>
                    <a:lstStyle/>
                    <a:p>
                      <a:r>
                        <a:rPr lang="en-US" sz="1600" b="0" dirty="0" smtClean="0">
                          <a:solidFill>
                            <a:schemeClr val="tx1">
                              <a:lumMod val="65000"/>
                              <a:lumOff val="35000"/>
                            </a:schemeClr>
                          </a:solidFill>
                          <a:latin typeface="+mn-lt"/>
                        </a:rPr>
                        <a:t>when called on datasets of types T and U, returns a</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dataset of (T, U) pairs (all pairs of elements)</a:t>
                      </a:r>
                    </a:p>
                  </a:txBody>
                  <a:tcPr anchor="ctr"/>
                </a:tc>
              </a:tr>
            </a:tbl>
          </a:graphicData>
        </a:graphic>
      </p:graphicFrame>
    </p:spTree>
    <p:extLst>
      <p:ext uri="{BB962C8B-B14F-4D97-AF65-F5344CB8AC3E}">
        <p14:creationId xmlns:p14="http://schemas.microsoft.com/office/powerpoint/2010/main" val="4224503387"/>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IN" sz="1765" dirty="0">
              <a:solidFill>
                <a:srgbClr val="000000"/>
              </a:solidFill>
            </a:endParaRPr>
          </a:p>
        </p:txBody>
      </p:sp>
      <p:sp>
        <p:nvSpPr>
          <p:cNvPr id="7" name="Rectangle 6"/>
          <p:cNvSpPr/>
          <p:nvPr/>
        </p:nvSpPr>
        <p:spPr>
          <a:xfrm>
            <a:off x="8929" y="1213304"/>
            <a:ext cx="5220355" cy="1558760"/>
          </a:xfrm>
          <a:prstGeom prst="rect">
            <a:avLst/>
          </a:prstGeom>
        </p:spPr>
        <p:txBody>
          <a:bodyPr wrap="square" lIns="268927">
            <a:spAutoFit/>
          </a:bodyPr>
          <a:lstStyle/>
          <a:p>
            <a:pPr defTabSz="914102" fontAlgn="base">
              <a:lnSpc>
                <a:spcPct val="90000"/>
              </a:lnSpc>
              <a:spcBef>
                <a:spcPct val="0"/>
              </a:spcBef>
              <a:spcAft>
                <a:spcPct val="0"/>
              </a:spcAft>
            </a:pPr>
            <a:r>
              <a:rPr lang="en-US" sz="5294" dirty="0" smtClean="0">
                <a:solidFill>
                  <a:srgbClr val="FFFFFF"/>
                </a:solidFill>
                <a:latin typeface="Segoe UI Light"/>
                <a:ea typeface="Segoe UI" pitchFamily="34" charset="0"/>
                <a:cs typeface="Segoe UI" pitchFamily="34" charset="0"/>
              </a:rPr>
              <a:t>Spark on HDInsight</a:t>
            </a:r>
            <a:endParaRPr lang="en-US" sz="5294" dirty="0">
              <a:solidFill>
                <a:srgbClr val="FFFFFF"/>
              </a:solidFill>
              <a:latin typeface="Segoe UI Light"/>
              <a:ea typeface="Segoe UI" pitchFamily="34" charset="0"/>
              <a:cs typeface="Segoe UI" pitchFamily="34" charset="0"/>
            </a:endParaRP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2</a:t>
            </a:fld>
            <a:endParaRPr lang="en-IN" dirty="0"/>
          </a:p>
        </p:txBody>
      </p:sp>
      <p:sp>
        <p:nvSpPr>
          <p:cNvPr id="8" name="TextBox 7"/>
          <p:cNvSpPr txBox="1"/>
          <p:nvPr/>
        </p:nvSpPr>
        <p:spPr>
          <a:xfrm>
            <a:off x="5220356" y="1283299"/>
            <a:ext cx="6553002" cy="3072391"/>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137" dirty="0" smtClean="0">
                <a:ln>
                  <a:solidFill>
                    <a:srgbClr val="FFFFFF">
                      <a:alpha val="0"/>
                    </a:srgbClr>
                  </a:solidFill>
                </a:ln>
                <a:solidFill>
                  <a:srgbClr val="68217A"/>
                </a:solidFill>
                <a:latin typeface="Segoe UI Light"/>
                <a:ea typeface="Segoe UI" pitchFamily="34" charset="0"/>
                <a:cs typeface="Segoe UI" pitchFamily="34" charset="0"/>
              </a:rPr>
              <a:t>Agenda</a:t>
            </a:r>
            <a:endParaRPr lang="en-US" sz="3137" dirty="0">
              <a:ln>
                <a:solidFill>
                  <a:srgbClr val="FFFFFF">
                    <a:alpha val="0"/>
                  </a:srgbClr>
                </a:solidFill>
              </a:ln>
              <a:solidFill>
                <a:srgbClr val="68217A"/>
              </a:solidFill>
              <a:latin typeface="Segoe UI Light"/>
              <a:ea typeface="Segoe UI" pitchFamily="34" charset="0"/>
              <a:cs typeface="Segoe UI" pitchFamily="34" charset="0"/>
            </a:endParaRP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Apache Spark Overview</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Apache Technical Overview</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Spark SQL</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Spark Streaming</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Spark ML</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Azure HDInsight Spark</a:t>
            </a:r>
          </a:p>
        </p:txBody>
      </p:sp>
    </p:spTree>
    <p:extLst>
      <p:ext uri="{BB962C8B-B14F-4D97-AF65-F5344CB8AC3E}">
        <p14:creationId xmlns:p14="http://schemas.microsoft.com/office/powerpoint/2010/main" val="1874291417"/>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RDD Actions (1)</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20</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468975975"/>
              </p:ext>
            </p:extLst>
          </p:nvPr>
        </p:nvGraphicFramePr>
        <p:xfrm>
          <a:off x="880501" y="1664812"/>
          <a:ext cx="10278319" cy="4502905"/>
        </p:xfrm>
        <a:graphic>
          <a:graphicData uri="http://schemas.openxmlformats.org/drawingml/2006/table">
            <a:tbl>
              <a:tblPr firstRow="1" bandRow="1">
                <a:tableStyleId>{5C22544A-7EE6-4342-B048-85BDC9FD1C3A}</a:tableStyleId>
              </a:tblPr>
              <a:tblGrid>
                <a:gridCol w="2047894"/>
                <a:gridCol w="8230425"/>
              </a:tblGrid>
              <a:tr h="420455">
                <a:tc>
                  <a:txBody>
                    <a:bodyPr/>
                    <a:lstStyle/>
                    <a:p>
                      <a:pPr algn="ctr"/>
                      <a:r>
                        <a:rPr lang="en-US" dirty="0" smtClean="0"/>
                        <a:t>Action</a:t>
                      </a:r>
                      <a:endParaRPr lang="en-US" dirty="0"/>
                    </a:p>
                  </a:txBody>
                  <a:tcPr/>
                </a:tc>
                <a:tc>
                  <a:txBody>
                    <a:bodyPr/>
                    <a:lstStyle/>
                    <a:p>
                      <a:pPr algn="ctr"/>
                      <a:r>
                        <a:rPr lang="en-US" dirty="0" smtClean="0"/>
                        <a:t>Description</a:t>
                      </a:r>
                      <a:endParaRPr lang="en-US" dirty="0"/>
                    </a:p>
                  </a:txBody>
                  <a:tcPr/>
                </a:tc>
              </a:tr>
              <a:tr h="128326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65000"/>
                              <a:lumOff val="35000"/>
                            </a:schemeClr>
                          </a:solidFill>
                          <a:latin typeface="+mn-lt"/>
                        </a:rPr>
                        <a:t>saveAsTextFile(</a:t>
                      </a:r>
                      <a:r>
                        <a:rPr lang="en-US" sz="1600" b="0" i="1" dirty="0" smtClean="0">
                          <a:solidFill>
                            <a:schemeClr val="tx1">
                              <a:lumMod val="65000"/>
                              <a:lumOff val="35000"/>
                            </a:schemeClr>
                          </a:solidFill>
                          <a:latin typeface="+mn-lt"/>
                        </a:rPr>
                        <a:t>path</a:t>
                      </a:r>
                      <a:r>
                        <a:rPr lang="en-US" sz="1600" b="0" dirty="0" smtClean="0">
                          <a:solidFill>
                            <a:schemeClr val="tx1">
                              <a:lumMod val="65000"/>
                              <a:lumOff val="35000"/>
                            </a:schemeClr>
                          </a:solidFill>
                          <a:latin typeface="+mn-lt"/>
                        </a:rPr>
                        <a:t>)</a:t>
                      </a:r>
                    </a:p>
                  </a:txBody>
                  <a:tcPr/>
                </a:tc>
                <a:tc>
                  <a:txBody>
                    <a:bodyPr/>
                    <a:lstStyle/>
                    <a:p>
                      <a:r>
                        <a:rPr lang="en-US" sz="1600" b="0" dirty="0" smtClean="0">
                          <a:solidFill>
                            <a:schemeClr val="tx1">
                              <a:lumMod val="65000"/>
                              <a:lumOff val="35000"/>
                            </a:schemeClr>
                          </a:solidFill>
                          <a:latin typeface="+mn-lt"/>
                        </a:rPr>
                        <a:t>write the elements of the dataset as a text file (or set</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of text files) in a given directory in the local filesystem,</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HDFS or any other Hadoop-supported file system.</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Spark will call toString on each element to convert</a:t>
                      </a:r>
                    </a:p>
                    <a:p>
                      <a:r>
                        <a:rPr lang="en-US" sz="1600" b="0" dirty="0" smtClean="0">
                          <a:solidFill>
                            <a:schemeClr val="tx1">
                              <a:lumMod val="65000"/>
                              <a:lumOff val="35000"/>
                            </a:schemeClr>
                          </a:solidFill>
                          <a:latin typeface="+mn-lt"/>
                        </a:rPr>
                        <a:t>it to a line of text in the file</a:t>
                      </a:r>
                    </a:p>
                  </a:txBody>
                  <a:tcPr/>
                </a:tc>
              </a:tr>
              <a:tr h="148599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65000"/>
                              <a:lumOff val="35000"/>
                            </a:schemeClr>
                          </a:solidFill>
                          <a:latin typeface="+mn-lt"/>
                        </a:rPr>
                        <a:t>saveAsSequenceFile(</a:t>
                      </a:r>
                      <a:r>
                        <a:rPr lang="en-US" sz="1600" b="0" i="1" dirty="0" smtClean="0">
                          <a:solidFill>
                            <a:schemeClr val="tx1">
                              <a:lumMod val="65000"/>
                              <a:lumOff val="35000"/>
                            </a:schemeClr>
                          </a:solidFill>
                          <a:latin typeface="+mn-lt"/>
                        </a:rPr>
                        <a:t>path</a:t>
                      </a:r>
                      <a:r>
                        <a:rPr lang="en-US" sz="1600" b="0" dirty="0" smtClean="0">
                          <a:solidFill>
                            <a:schemeClr val="tx1">
                              <a:lumMod val="65000"/>
                              <a:lumOff val="35000"/>
                            </a:schemeClr>
                          </a:solidFill>
                          <a:latin typeface="+mn-lt"/>
                        </a:rPr>
                        <a:t>)</a:t>
                      </a:r>
                    </a:p>
                    <a:p>
                      <a:endParaRPr lang="en-US" sz="1600" b="0" dirty="0">
                        <a:solidFill>
                          <a:schemeClr val="tx1">
                            <a:lumMod val="65000"/>
                            <a:lumOff val="35000"/>
                          </a:schemeClr>
                        </a:solidFill>
                        <a:latin typeface="+mn-lt"/>
                      </a:endParaRPr>
                    </a:p>
                  </a:txBody>
                  <a:tcPr/>
                </a:tc>
                <a:tc>
                  <a:txBody>
                    <a:bodyPr/>
                    <a:lstStyle/>
                    <a:p>
                      <a:r>
                        <a:rPr lang="en-US" sz="1600" b="0" dirty="0" smtClean="0">
                          <a:solidFill>
                            <a:schemeClr val="tx1">
                              <a:lumMod val="65000"/>
                              <a:lumOff val="35000"/>
                            </a:schemeClr>
                          </a:solidFill>
                          <a:latin typeface="+mn-lt"/>
                        </a:rPr>
                        <a:t>write the elements of the dataset as a Hadoop</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SequenceFile in a given path in the local filesystem,</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HDFS or any other Hadoop-supported file system.</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Only available on RDDs of key-value pairs that either</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implement Hadoop's Writable interface or are</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implicitly convertible to Writable (Spark includes</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conversions for basic types like Int, Double, String,</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etc).</a:t>
                      </a:r>
                      <a:endParaRPr lang="en-US" sz="1600" b="0" dirty="0">
                        <a:solidFill>
                          <a:schemeClr val="tx1">
                            <a:lumMod val="65000"/>
                            <a:lumOff val="35000"/>
                          </a:schemeClr>
                        </a:solidFill>
                        <a:latin typeface="+mn-lt"/>
                      </a:endParaRPr>
                    </a:p>
                  </a:txBody>
                  <a:tcPr/>
                </a:tc>
              </a:tr>
              <a:tr h="65660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65000"/>
                              <a:lumOff val="35000"/>
                            </a:schemeClr>
                          </a:solidFill>
                          <a:latin typeface="+mn-lt"/>
                        </a:rPr>
                        <a:t>countByKey()</a:t>
                      </a:r>
                    </a:p>
                    <a:p>
                      <a:endParaRPr lang="en-US" sz="1600" b="0" dirty="0">
                        <a:solidFill>
                          <a:schemeClr val="tx1">
                            <a:lumMod val="65000"/>
                            <a:lumOff val="35000"/>
                          </a:schemeClr>
                        </a:solidFill>
                        <a:latin typeface="+mn-lt"/>
                      </a:endParaRPr>
                    </a:p>
                  </a:txBody>
                  <a:tcPr/>
                </a:tc>
                <a:tc>
                  <a:txBody>
                    <a:bodyPr/>
                    <a:lstStyle/>
                    <a:p>
                      <a:r>
                        <a:rPr lang="en-US" sz="1600" b="0" dirty="0" smtClean="0">
                          <a:solidFill>
                            <a:schemeClr val="tx1">
                              <a:lumMod val="65000"/>
                              <a:lumOff val="35000"/>
                            </a:schemeClr>
                          </a:solidFill>
                          <a:latin typeface="+mn-lt"/>
                        </a:rPr>
                        <a:t>only available on RDDs of type (K, V). Returns a</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`Map` of (K, Int) pairs with the count of each key</a:t>
                      </a:r>
                    </a:p>
                  </a:txBody>
                  <a:tcPr/>
                </a:tc>
              </a:tr>
              <a:tr h="65660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65000"/>
                              <a:lumOff val="35000"/>
                            </a:schemeClr>
                          </a:solidFill>
                          <a:latin typeface="+mn-lt"/>
                        </a:rPr>
                        <a:t>foreach(</a:t>
                      </a:r>
                      <a:r>
                        <a:rPr lang="en-US" sz="1600" b="0" i="1" dirty="0" smtClean="0">
                          <a:solidFill>
                            <a:schemeClr val="tx1">
                              <a:lumMod val="65000"/>
                              <a:lumOff val="35000"/>
                            </a:schemeClr>
                          </a:solidFill>
                          <a:latin typeface="+mn-lt"/>
                        </a:rPr>
                        <a:t>func</a:t>
                      </a:r>
                      <a:r>
                        <a:rPr lang="en-US" sz="1600" b="0" dirty="0" smtClean="0">
                          <a:solidFill>
                            <a:schemeClr val="tx1">
                              <a:lumMod val="65000"/>
                              <a:lumOff val="35000"/>
                            </a:schemeClr>
                          </a:solidFill>
                          <a:latin typeface="+mn-lt"/>
                        </a:rPr>
                        <a:t>)</a:t>
                      </a:r>
                    </a:p>
                    <a:p>
                      <a:endParaRPr lang="en-US" sz="1600" b="0" dirty="0">
                        <a:solidFill>
                          <a:schemeClr val="tx1">
                            <a:lumMod val="65000"/>
                            <a:lumOff val="35000"/>
                          </a:schemeClr>
                        </a:solidFill>
                        <a:latin typeface="+mn-lt"/>
                      </a:endParaRPr>
                    </a:p>
                  </a:txBody>
                  <a:tcPr/>
                </a:tc>
                <a:tc>
                  <a:txBody>
                    <a:bodyPr/>
                    <a:lstStyle/>
                    <a:p>
                      <a:r>
                        <a:rPr lang="en-US" sz="1600" b="0" dirty="0" smtClean="0">
                          <a:solidFill>
                            <a:schemeClr val="tx1">
                              <a:lumMod val="65000"/>
                              <a:lumOff val="35000"/>
                            </a:schemeClr>
                          </a:solidFill>
                          <a:latin typeface="+mn-lt"/>
                        </a:rPr>
                        <a:t>run a function </a:t>
                      </a:r>
                      <a:r>
                        <a:rPr lang="en-US" sz="1600" b="0" i="1" dirty="0" smtClean="0">
                          <a:solidFill>
                            <a:schemeClr val="tx1">
                              <a:lumMod val="65000"/>
                              <a:lumOff val="35000"/>
                            </a:schemeClr>
                          </a:solidFill>
                          <a:latin typeface="+mn-lt"/>
                        </a:rPr>
                        <a:t>func </a:t>
                      </a:r>
                      <a:r>
                        <a:rPr lang="en-US" sz="1600" b="0" dirty="0" smtClean="0">
                          <a:solidFill>
                            <a:schemeClr val="tx1">
                              <a:lumMod val="65000"/>
                              <a:lumOff val="35000"/>
                            </a:schemeClr>
                          </a:solidFill>
                          <a:latin typeface="+mn-lt"/>
                        </a:rPr>
                        <a:t>on each element of the dataset –usually done for side</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effects such as updating an</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accumulator</a:t>
                      </a:r>
                    </a:p>
                  </a:txBody>
                  <a:tcPr/>
                </a:tc>
              </a:tr>
            </a:tbl>
          </a:graphicData>
        </a:graphic>
      </p:graphicFrame>
    </p:spTree>
    <p:extLst>
      <p:ext uri="{BB962C8B-B14F-4D97-AF65-F5344CB8AC3E}">
        <p14:creationId xmlns:p14="http://schemas.microsoft.com/office/powerpoint/2010/main" val="152236768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RDD Actions(2)</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63824739"/>
              </p:ext>
            </p:extLst>
          </p:nvPr>
        </p:nvGraphicFramePr>
        <p:xfrm>
          <a:off x="956528" y="1343747"/>
          <a:ext cx="10278319" cy="4737356"/>
        </p:xfrm>
        <a:graphic>
          <a:graphicData uri="http://schemas.openxmlformats.org/drawingml/2006/table">
            <a:tbl>
              <a:tblPr firstRow="1" bandRow="1">
                <a:tableStyleId>{5C22544A-7EE6-4342-B048-85BDC9FD1C3A}</a:tableStyleId>
              </a:tblPr>
              <a:tblGrid>
                <a:gridCol w="2395133"/>
                <a:gridCol w="7883186"/>
              </a:tblGrid>
              <a:tr h="332882">
                <a:tc>
                  <a:txBody>
                    <a:bodyPr/>
                    <a:lstStyle/>
                    <a:p>
                      <a:pPr algn="ctr"/>
                      <a:r>
                        <a:rPr lang="en-US" dirty="0" smtClean="0"/>
                        <a:t>Action</a:t>
                      </a:r>
                      <a:endParaRPr lang="en-US" dirty="0"/>
                    </a:p>
                  </a:txBody>
                  <a:tcPr/>
                </a:tc>
                <a:tc>
                  <a:txBody>
                    <a:bodyPr/>
                    <a:lstStyle/>
                    <a:p>
                      <a:pPr algn="ctr"/>
                      <a:r>
                        <a:rPr lang="en-US" dirty="0" smtClean="0"/>
                        <a:t>Description</a:t>
                      </a:r>
                      <a:endParaRPr lang="en-US" dirty="0"/>
                    </a:p>
                  </a:txBody>
                  <a:tcPr/>
                </a:tc>
              </a:tr>
              <a:tr h="829743">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65000"/>
                              <a:lumOff val="35000"/>
                            </a:schemeClr>
                          </a:solidFill>
                          <a:latin typeface="+mn-lt"/>
                        </a:rPr>
                        <a:t>reduce(</a:t>
                      </a:r>
                      <a:r>
                        <a:rPr lang="en-US" sz="1600" b="0" i="1" dirty="0" smtClean="0">
                          <a:solidFill>
                            <a:schemeClr val="tx1">
                              <a:lumMod val="65000"/>
                              <a:lumOff val="35000"/>
                            </a:schemeClr>
                          </a:solidFill>
                          <a:latin typeface="+mn-lt"/>
                        </a:rPr>
                        <a:t>func</a:t>
                      </a:r>
                      <a:r>
                        <a:rPr lang="en-US" sz="1600" b="0" dirty="0" smtClean="0">
                          <a:solidFill>
                            <a:schemeClr val="tx1">
                              <a:lumMod val="65000"/>
                              <a:lumOff val="35000"/>
                            </a:schemeClr>
                          </a:solidFill>
                          <a:latin typeface="+mn-lt"/>
                        </a:rPr>
                        <a:t>)</a:t>
                      </a:r>
                    </a:p>
                    <a:p>
                      <a:endParaRPr lang="en-US" sz="1600" b="0" dirty="0">
                        <a:solidFill>
                          <a:schemeClr val="tx1">
                            <a:lumMod val="65000"/>
                            <a:lumOff val="35000"/>
                          </a:schemeClr>
                        </a:solidFill>
                        <a:latin typeface="+mn-lt"/>
                      </a:endParaRPr>
                    </a:p>
                  </a:txBody>
                  <a:tcPr anchor="ctr"/>
                </a:tc>
                <a:tc>
                  <a:txBody>
                    <a:bodyPr/>
                    <a:lstStyle/>
                    <a:p>
                      <a:r>
                        <a:rPr lang="en-US" sz="1600" b="0" dirty="0" smtClean="0">
                          <a:solidFill>
                            <a:schemeClr val="tx1">
                              <a:lumMod val="65000"/>
                              <a:lumOff val="35000"/>
                            </a:schemeClr>
                          </a:solidFill>
                          <a:latin typeface="+mn-lt"/>
                        </a:rPr>
                        <a:t>aggregate the elements of the dataset using a function</a:t>
                      </a:r>
                      <a:r>
                        <a:rPr lang="en-US" sz="1600" b="0" baseline="0" dirty="0" smtClean="0">
                          <a:solidFill>
                            <a:schemeClr val="tx1">
                              <a:lumMod val="65000"/>
                              <a:lumOff val="35000"/>
                            </a:schemeClr>
                          </a:solidFill>
                          <a:latin typeface="+mn-lt"/>
                        </a:rPr>
                        <a:t> </a:t>
                      </a:r>
                      <a:r>
                        <a:rPr lang="en-US" sz="1600" b="0" i="1" dirty="0" smtClean="0">
                          <a:solidFill>
                            <a:schemeClr val="tx1">
                              <a:lumMod val="65000"/>
                              <a:lumOff val="35000"/>
                            </a:schemeClr>
                          </a:solidFill>
                          <a:latin typeface="+mn-lt"/>
                        </a:rPr>
                        <a:t>func </a:t>
                      </a:r>
                      <a:r>
                        <a:rPr lang="en-US" sz="1600" b="0" dirty="0" smtClean="0">
                          <a:solidFill>
                            <a:schemeClr val="tx1">
                              <a:lumMod val="65000"/>
                              <a:lumOff val="35000"/>
                            </a:schemeClr>
                          </a:solidFill>
                          <a:latin typeface="+mn-lt"/>
                        </a:rPr>
                        <a:t>(which takes two arguments and returns one),</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and should also be commutative and associative so</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that it can be computed correctly in parallel</a:t>
                      </a:r>
                    </a:p>
                  </a:txBody>
                  <a:tcPr anchor="ctr"/>
                </a:tc>
              </a:tr>
              <a:tr h="829743">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65000"/>
                              <a:lumOff val="35000"/>
                            </a:schemeClr>
                          </a:solidFill>
                          <a:latin typeface="+mn-lt"/>
                        </a:rPr>
                        <a:t>collect()</a:t>
                      </a:r>
                    </a:p>
                    <a:p>
                      <a:endParaRPr lang="en-US" sz="1600" b="0" dirty="0">
                        <a:solidFill>
                          <a:schemeClr val="tx1">
                            <a:lumMod val="65000"/>
                            <a:lumOff val="35000"/>
                          </a:schemeClr>
                        </a:solidFill>
                        <a:latin typeface="+mn-lt"/>
                      </a:endParaRPr>
                    </a:p>
                  </a:txBody>
                  <a:tcPr anchor="ctr"/>
                </a:tc>
                <a:tc>
                  <a:txBody>
                    <a:bodyPr/>
                    <a:lstStyle/>
                    <a:p>
                      <a:r>
                        <a:rPr lang="en-US" sz="1600" b="0" dirty="0" smtClean="0">
                          <a:solidFill>
                            <a:schemeClr val="tx1">
                              <a:lumMod val="65000"/>
                              <a:lumOff val="35000"/>
                            </a:schemeClr>
                          </a:solidFill>
                          <a:latin typeface="+mn-lt"/>
                        </a:rPr>
                        <a:t>return all the elements of the dataset as an array at</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the driver program – usually useful after a filter or</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other operation that returns a sufficiently small subset</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of the data</a:t>
                      </a:r>
                    </a:p>
                  </a:txBody>
                  <a:tcPr anchor="ctr"/>
                </a:tc>
              </a:tr>
              <a:tr h="581313">
                <a:tc>
                  <a:txBody>
                    <a:bodyPr/>
                    <a:lstStyle/>
                    <a:p>
                      <a:r>
                        <a:rPr lang="en-US" sz="1600" b="0" dirty="0" smtClean="0">
                          <a:solidFill>
                            <a:schemeClr val="tx1">
                              <a:lumMod val="65000"/>
                              <a:lumOff val="35000"/>
                            </a:schemeClr>
                          </a:solidFill>
                          <a:latin typeface="+mn-lt"/>
                        </a:rPr>
                        <a:t>first()</a:t>
                      </a:r>
                      <a:endParaRPr lang="en-US" sz="1600" b="0" dirty="0">
                        <a:solidFill>
                          <a:schemeClr val="tx1">
                            <a:lumMod val="65000"/>
                            <a:lumOff val="35000"/>
                          </a:schemeClr>
                        </a:solidFill>
                        <a:latin typeface="+mn-lt"/>
                      </a:endParaRPr>
                    </a:p>
                  </a:txBody>
                  <a:tcPr anchor="ctr"/>
                </a:tc>
                <a:tc>
                  <a:txBody>
                    <a:bodyPr/>
                    <a:lstStyle/>
                    <a:p>
                      <a:r>
                        <a:rPr lang="en-US" sz="1600" b="0" dirty="0" smtClean="0">
                          <a:solidFill>
                            <a:schemeClr val="tx1">
                              <a:lumMod val="65000"/>
                              <a:lumOff val="35000"/>
                            </a:schemeClr>
                          </a:solidFill>
                          <a:latin typeface="+mn-lt"/>
                        </a:rPr>
                        <a:t>return the first element of the dataset – similar to</a:t>
                      </a:r>
                      <a:r>
                        <a:rPr lang="en-US" sz="1600" b="0" baseline="0" dirty="0" smtClean="0">
                          <a:solidFill>
                            <a:schemeClr val="tx1">
                              <a:lumMod val="65000"/>
                              <a:lumOff val="35000"/>
                            </a:schemeClr>
                          </a:solidFill>
                          <a:latin typeface="+mn-lt"/>
                        </a:rPr>
                        <a:t> </a:t>
                      </a:r>
                      <a:r>
                        <a:rPr lang="en-US" sz="1600" b="0" i="1" dirty="0" smtClean="0">
                          <a:solidFill>
                            <a:schemeClr val="tx1">
                              <a:lumMod val="65000"/>
                              <a:lumOff val="35000"/>
                            </a:schemeClr>
                          </a:solidFill>
                          <a:latin typeface="+mn-lt"/>
                        </a:rPr>
                        <a:t>take(1)</a:t>
                      </a:r>
                    </a:p>
                    <a:p>
                      <a:endParaRPr lang="en-US" sz="1600" b="0" dirty="0">
                        <a:solidFill>
                          <a:schemeClr val="tx1">
                            <a:lumMod val="65000"/>
                            <a:lumOff val="35000"/>
                          </a:schemeClr>
                        </a:solidFill>
                        <a:latin typeface="+mn-lt"/>
                      </a:endParaRPr>
                    </a:p>
                  </a:txBody>
                  <a:tcPr anchor="ctr"/>
                </a:tc>
              </a:tr>
              <a:tr h="378097">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65000"/>
                              <a:lumOff val="35000"/>
                            </a:schemeClr>
                          </a:solidFill>
                          <a:latin typeface="+mn-lt"/>
                        </a:rPr>
                        <a:t>count()</a:t>
                      </a:r>
                    </a:p>
                  </a:txBody>
                  <a:tcPr anchor="ctr"/>
                </a:tc>
                <a:tc>
                  <a:txBody>
                    <a:bodyPr/>
                    <a:lstStyle/>
                    <a:p>
                      <a:r>
                        <a:rPr lang="en-US" sz="1600" b="0" dirty="0" smtClean="0">
                          <a:solidFill>
                            <a:schemeClr val="tx1">
                              <a:lumMod val="65000"/>
                              <a:lumOff val="35000"/>
                            </a:schemeClr>
                          </a:solidFill>
                          <a:latin typeface="+mn-lt"/>
                        </a:rPr>
                        <a:t>return the number of elements in the dataset</a:t>
                      </a:r>
                      <a:endParaRPr lang="en-US" sz="1600" b="0" dirty="0">
                        <a:solidFill>
                          <a:schemeClr val="tx1">
                            <a:lumMod val="65000"/>
                            <a:lumOff val="35000"/>
                          </a:schemeClr>
                        </a:solidFill>
                        <a:latin typeface="+mn-lt"/>
                      </a:endParaRPr>
                    </a:p>
                  </a:txBody>
                  <a:tcPr anchor="ctr"/>
                </a:tc>
              </a:tr>
              <a:tr h="76739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b="0" dirty="0" smtClean="0">
                          <a:solidFill>
                            <a:schemeClr val="tx1">
                              <a:lumMod val="65000"/>
                              <a:lumOff val="35000"/>
                            </a:schemeClr>
                          </a:solidFill>
                          <a:latin typeface="+mn-lt"/>
                        </a:rPr>
                        <a:t>take(</a:t>
                      </a:r>
                      <a:r>
                        <a:rPr lang="en-US" sz="1600" b="0" i="1" dirty="0" smtClean="0">
                          <a:solidFill>
                            <a:schemeClr val="tx1">
                              <a:lumMod val="65000"/>
                              <a:lumOff val="35000"/>
                            </a:schemeClr>
                          </a:solidFill>
                          <a:latin typeface="+mn-lt"/>
                        </a:rPr>
                        <a:t>n</a:t>
                      </a:r>
                      <a:r>
                        <a:rPr lang="en-US" sz="1600" b="0" dirty="0" smtClean="0">
                          <a:solidFill>
                            <a:schemeClr val="tx1">
                              <a:lumMod val="65000"/>
                              <a:lumOff val="35000"/>
                            </a:schemeClr>
                          </a:solidFill>
                          <a:latin typeface="+mn-lt"/>
                        </a:rPr>
                        <a:t>)</a:t>
                      </a:r>
                    </a:p>
                    <a:p>
                      <a:endParaRPr lang="en-US" sz="1600" b="0" dirty="0">
                        <a:solidFill>
                          <a:schemeClr val="tx1">
                            <a:lumMod val="65000"/>
                            <a:lumOff val="35000"/>
                          </a:schemeClr>
                        </a:solidFill>
                        <a:latin typeface="+mn-lt"/>
                      </a:endParaRPr>
                    </a:p>
                  </a:txBody>
                  <a:tcPr anchor="ctr"/>
                </a:tc>
                <a:tc>
                  <a:txBody>
                    <a:bodyPr/>
                    <a:lstStyle/>
                    <a:p>
                      <a:r>
                        <a:rPr lang="en-US" sz="1600" b="0" dirty="0" smtClean="0">
                          <a:solidFill>
                            <a:schemeClr val="tx1">
                              <a:lumMod val="65000"/>
                              <a:lumOff val="35000"/>
                            </a:schemeClr>
                          </a:solidFill>
                          <a:latin typeface="+mn-lt"/>
                        </a:rPr>
                        <a:t>return an array with the first </a:t>
                      </a:r>
                      <a:r>
                        <a:rPr lang="en-US" sz="1600" b="0" i="1" dirty="0" smtClean="0">
                          <a:solidFill>
                            <a:schemeClr val="tx1">
                              <a:lumMod val="65000"/>
                              <a:lumOff val="35000"/>
                            </a:schemeClr>
                          </a:solidFill>
                          <a:latin typeface="+mn-lt"/>
                        </a:rPr>
                        <a:t>n </a:t>
                      </a:r>
                      <a:r>
                        <a:rPr lang="en-US" sz="1600" b="0" dirty="0" smtClean="0">
                          <a:solidFill>
                            <a:schemeClr val="tx1">
                              <a:lumMod val="65000"/>
                              <a:lumOff val="35000"/>
                            </a:schemeClr>
                          </a:solidFill>
                          <a:latin typeface="+mn-lt"/>
                        </a:rPr>
                        <a:t>elements of the dataset</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 currently not executed in parallel, instead the driver</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program computes all the elements</a:t>
                      </a:r>
                    </a:p>
                  </a:txBody>
                  <a:tcPr anchor="ctr"/>
                </a:tc>
              </a:tr>
              <a:tr h="990640">
                <a:tc>
                  <a:txBody>
                    <a:bodyPr/>
                    <a:lstStyle/>
                    <a:p>
                      <a:r>
                        <a:rPr lang="en-US" sz="1600" b="0" dirty="0" smtClean="0">
                          <a:solidFill>
                            <a:schemeClr val="tx1">
                              <a:lumMod val="65000"/>
                              <a:lumOff val="35000"/>
                            </a:schemeClr>
                          </a:solidFill>
                          <a:latin typeface="+mn-lt"/>
                        </a:rPr>
                        <a:t>takeSample</a:t>
                      </a:r>
                    </a:p>
                    <a:p>
                      <a:r>
                        <a:rPr lang="en-US" sz="1600" b="0" dirty="0" smtClean="0">
                          <a:solidFill>
                            <a:schemeClr val="tx1">
                              <a:lumMod val="65000"/>
                              <a:lumOff val="35000"/>
                            </a:schemeClr>
                          </a:solidFill>
                          <a:latin typeface="+mn-lt"/>
                        </a:rPr>
                        <a:t>(</a:t>
                      </a:r>
                      <a:r>
                        <a:rPr lang="en-US" sz="1600" b="0" i="1" dirty="0" smtClean="0">
                          <a:solidFill>
                            <a:schemeClr val="tx1">
                              <a:lumMod val="65000"/>
                              <a:lumOff val="35000"/>
                            </a:schemeClr>
                          </a:solidFill>
                          <a:latin typeface="+mn-lt"/>
                        </a:rPr>
                        <a:t>withReplacement</a:t>
                      </a:r>
                      <a:r>
                        <a:rPr lang="en-US" sz="1600" b="0" dirty="0" smtClean="0">
                          <a:solidFill>
                            <a:schemeClr val="tx1">
                              <a:lumMod val="65000"/>
                              <a:lumOff val="35000"/>
                            </a:schemeClr>
                          </a:solidFill>
                          <a:latin typeface="+mn-lt"/>
                        </a:rPr>
                        <a:t>,</a:t>
                      </a:r>
                    </a:p>
                    <a:p>
                      <a:r>
                        <a:rPr lang="en-US" sz="1600" b="0" i="1" dirty="0" smtClean="0">
                          <a:solidFill>
                            <a:schemeClr val="tx1">
                              <a:lumMod val="65000"/>
                              <a:lumOff val="35000"/>
                            </a:schemeClr>
                          </a:solidFill>
                          <a:latin typeface="+mn-lt"/>
                        </a:rPr>
                        <a:t>fraction</a:t>
                      </a:r>
                      <a:r>
                        <a:rPr lang="en-US" sz="1600" b="0" dirty="0" smtClean="0">
                          <a:solidFill>
                            <a:schemeClr val="tx1">
                              <a:lumMod val="65000"/>
                              <a:lumOff val="35000"/>
                            </a:schemeClr>
                          </a:solidFill>
                          <a:latin typeface="+mn-lt"/>
                        </a:rPr>
                        <a:t>, </a:t>
                      </a:r>
                      <a:r>
                        <a:rPr lang="en-US" sz="1600" b="0" i="1" dirty="0" smtClean="0">
                          <a:solidFill>
                            <a:schemeClr val="tx1">
                              <a:lumMod val="65000"/>
                              <a:lumOff val="35000"/>
                            </a:schemeClr>
                          </a:solidFill>
                          <a:latin typeface="+mn-lt"/>
                        </a:rPr>
                        <a:t>seed</a:t>
                      </a:r>
                      <a:r>
                        <a:rPr lang="en-US" sz="1600" b="0" dirty="0" smtClean="0">
                          <a:solidFill>
                            <a:schemeClr val="tx1">
                              <a:lumMod val="65000"/>
                              <a:lumOff val="35000"/>
                            </a:schemeClr>
                          </a:solidFill>
                          <a:latin typeface="+mn-lt"/>
                        </a:rPr>
                        <a:t>)</a:t>
                      </a:r>
                    </a:p>
                  </a:txBody>
                  <a:tcPr anchor="ctr"/>
                </a:tc>
                <a:tc>
                  <a:txBody>
                    <a:bodyPr/>
                    <a:lstStyle/>
                    <a:p>
                      <a:r>
                        <a:rPr lang="en-US" sz="1600" b="0" dirty="0" smtClean="0">
                          <a:solidFill>
                            <a:schemeClr val="tx1">
                              <a:lumMod val="65000"/>
                              <a:lumOff val="35000"/>
                            </a:schemeClr>
                          </a:solidFill>
                          <a:latin typeface="+mn-lt"/>
                        </a:rPr>
                        <a:t>return an array with a random sample of </a:t>
                      </a:r>
                      <a:r>
                        <a:rPr lang="en-US" sz="1600" b="0" i="1" dirty="0" smtClean="0">
                          <a:solidFill>
                            <a:schemeClr val="tx1">
                              <a:lumMod val="65000"/>
                              <a:lumOff val="35000"/>
                            </a:schemeClr>
                          </a:solidFill>
                          <a:latin typeface="+mn-lt"/>
                        </a:rPr>
                        <a:t>num </a:t>
                      </a:r>
                      <a:r>
                        <a:rPr lang="en-US" sz="1600" b="0" dirty="0" smtClean="0">
                          <a:solidFill>
                            <a:schemeClr val="tx1">
                              <a:lumMod val="65000"/>
                              <a:lumOff val="35000"/>
                            </a:schemeClr>
                          </a:solidFill>
                          <a:latin typeface="+mn-lt"/>
                        </a:rPr>
                        <a:t>elements</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of the dataset, with or without replacement, using the</a:t>
                      </a:r>
                      <a:r>
                        <a:rPr lang="en-US" sz="1600" b="0" baseline="0" dirty="0" smtClean="0">
                          <a:solidFill>
                            <a:schemeClr val="tx1">
                              <a:lumMod val="65000"/>
                              <a:lumOff val="35000"/>
                            </a:schemeClr>
                          </a:solidFill>
                          <a:latin typeface="+mn-lt"/>
                        </a:rPr>
                        <a:t> </a:t>
                      </a:r>
                      <a:r>
                        <a:rPr lang="en-US" sz="1600" b="0" dirty="0" smtClean="0">
                          <a:solidFill>
                            <a:schemeClr val="tx1">
                              <a:lumMod val="65000"/>
                              <a:lumOff val="35000"/>
                            </a:schemeClr>
                          </a:solidFill>
                          <a:latin typeface="+mn-lt"/>
                        </a:rPr>
                        <a:t>given random number generator seed</a:t>
                      </a:r>
                    </a:p>
                  </a:txBody>
                  <a:tcPr anchor="ctr"/>
                </a:tc>
              </a:tr>
            </a:tbl>
          </a:graphicData>
        </a:graphic>
      </p:graphicFrame>
    </p:spTree>
    <p:extLst>
      <p:ext uri="{BB962C8B-B14F-4D97-AF65-F5344CB8AC3E}">
        <p14:creationId xmlns:p14="http://schemas.microsoft.com/office/powerpoint/2010/main" val="26828011"/>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RDD Persistence Options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22</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70296858"/>
              </p:ext>
            </p:extLst>
          </p:nvPr>
        </p:nvGraphicFramePr>
        <p:xfrm>
          <a:off x="657490" y="1296705"/>
          <a:ext cx="10926500" cy="4740976"/>
        </p:xfrm>
        <a:graphic>
          <a:graphicData uri="http://schemas.openxmlformats.org/drawingml/2006/table">
            <a:tbl>
              <a:tblPr>
                <a:tableStyleId>{BC89EF96-8CEA-46FF-86C4-4CE0E7609802}</a:tableStyleId>
              </a:tblPr>
              <a:tblGrid>
                <a:gridCol w="2384383"/>
                <a:gridCol w="8542117"/>
              </a:tblGrid>
              <a:tr h="462988">
                <a:tc>
                  <a:txBody>
                    <a:bodyPr/>
                    <a:lstStyle/>
                    <a:p>
                      <a:pPr marL="0" algn="ctr" defTabSz="914367" rtl="0" eaLnBrk="1" fontAlgn="t" latinLnBrk="0" hangingPunct="1"/>
                      <a:r>
                        <a:rPr lang="en-US" sz="2400" kern="1200" dirty="0">
                          <a:solidFill>
                            <a:schemeClr val="bg1"/>
                          </a:solidFill>
                          <a:latin typeface="+mn-lt"/>
                          <a:ea typeface="+mn-ea"/>
                          <a:cs typeface="+mn-cs"/>
                        </a:rPr>
                        <a:t>Storage Level</a:t>
                      </a:r>
                    </a:p>
                  </a:txBody>
                  <a:tcPr marL="17327" marR="17327" marT="17327" marB="17327" anchor="ctr">
                    <a:lnB w="12700" cap="flat" cmpd="sng" algn="ctr">
                      <a:solidFill>
                        <a:schemeClr val="tx1"/>
                      </a:solidFill>
                      <a:prstDash val="solid"/>
                      <a:round/>
                      <a:headEnd type="none" w="med" len="med"/>
                      <a:tailEnd type="none" w="med" len="med"/>
                    </a:lnB>
                    <a:solidFill>
                      <a:schemeClr val="accent1"/>
                    </a:solidFill>
                  </a:tcPr>
                </a:tc>
                <a:tc>
                  <a:txBody>
                    <a:bodyPr/>
                    <a:lstStyle/>
                    <a:p>
                      <a:pPr marL="0" algn="ctr" defTabSz="914367" rtl="0" eaLnBrk="1" fontAlgn="t" latinLnBrk="0" hangingPunct="1"/>
                      <a:r>
                        <a:rPr lang="en-US" sz="2400" kern="1200" dirty="0">
                          <a:solidFill>
                            <a:schemeClr val="bg1"/>
                          </a:solidFill>
                          <a:latin typeface="+mn-lt"/>
                          <a:ea typeface="+mn-ea"/>
                          <a:cs typeface="+mn-cs"/>
                        </a:rPr>
                        <a:t>Meaning</a:t>
                      </a:r>
                    </a:p>
                  </a:txBody>
                  <a:tcPr marL="17327" marR="17327" marT="17327" marB="17327" anchor="ctr">
                    <a:lnB w="12700" cap="flat" cmpd="sng" algn="ctr">
                      <a:solidFill>
                        <a:schemeClr val="tx1"/>
                      </a:solidFill>
                      <a:prstDash val="solid"/>
                      <a:round/>
                      <a:headEnd type="none" w="med" len="med"/>
                      <a:tailEnd type="none" w="med" len="med"/>
                    </a:lnB>
                    <a:solidFill>
                      <a:schemeClr val="accent1"/>
                    </a:solidFill>
                  </a:tcPr>
                </a:tc>
              </a:tr>
              <a:tr h="785703">
                <a:tc>
                  <a:txBody>
                    <a:bodyPr/>
                    <a:lstStyle/>
                    <a:p>
                      <a:pPr marL="0" algn="l" defTabSz="914367" rtl="0" eaLnBrk="1" fontAlgn="t" latinLnBrk="0" hangingPunct="1"/>
                      <a:r>
                        <a:rPr lang="en-US" sz="1500" kern="1200" dirty="0">
                          <a:solidFill>
                            <a:schemeClr val="tx1">
                              <a:lumMod val="65000"/>
                              <a:lumOff val="35000"/>
                            </a:schemeClr>
                          </a:solidFill>
                          <a:latin typeface="+mn-lt"/>
                          <a:ea typeface="+mn-ea"/>
                          <a:cs typeface="+mn-cs"/>
                        </a:rPr>
                        <a:t>MEMORY_ONLY</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74320" algn="l" defTabSz="914367" rtl="0" eaLnBrk="1" fontAlgn="t" latinLnBrk="0" hangingPunct="1"/>
                      <a:r>
                        <a:rPr lang="en-US" sz="1500" kern="1200" dirty="0">
                          <a:solidFill>
                            <a:schemeClr val="tx1">
                              <a:lumMod val="65000"/>
                              <a:lumOff val="35000"/>
                            </a:schemeClr>
                          </a:solidFill>
                          <a:latin typeface="+mn-lt"/>
                          <a:ea typeface="+mn-ea"/>
                          <a:cs typeface="+mn-cs"/>
                        </a:rPr>
                        <a:t>Store RDD as deserialized Java objects in the JVM. If the RDD does not fit in memory, some partitions will not be cached and will be recomputed on the fly each time they're needed. This is the default level.</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712768">
                <a:tc>
                  <a:txBody>
                    <a:bodyPr/>
                    <a:lstStyle/>
                    <a:p>
                      <a:pPr marL="0" algn="l" defTabSz="914367" rtl="0" eaLnBrk="1" fontAlgn="t" latinLnBrk="0" hangingPunct="1"/>
                      <a:r>
                        <a:rPr lang="en-US" sz="1500" kern="1200" dirty="0">
                          <a:solidFill>
                            <a:schemeClr val="tx1">
                              <a:lumMod val="65000"/>
                              <a:lumOff val="35000"/>
                            </a:schemeClr>
                          </a:solidFill>
                          <a:latin typeface="+mn-lt"/>
                          <a:ea typeface="+mn-ea"/>
                          <a:cs typeface="+mn-cs"/>
                        </a:rPr>
                        <a:t>MEMORY_AND_DISK</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74320" algn="l" defTabSz="914367" rtl="0" eaLnBrk="1" fontAlgn="t" latinLnBrk="0" hangingPunct="1"/>
                      <a:r>
                        <a:rPr lang="en-US" sz="1500" kern="1200" dirty="0">
                          <a:solidFill>
                            <a:schemeClr val="tx1">
                              <a:lumMod val="65000"/>
                              <a:lumOff val="35000"/>
                            </a:schemeClr>
                          </a:solidFill>
                          <a:latin typeface="+mn-lt"/>
                          <a:ea typeface="+mn-ea"/>
                          <a:cs typeface="+mn-cs"/>
                        </a:rPr>
                        <a:t>Store RDD as deserialized Java objects in the JVM. If the RDD does not fit in memory, store the partitions that don't fit on disk, and read them from there when they're needed.</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885384">
                <a:tc>
                  <a:txBody>
                    <a:bodyPr/>
                    <a:lstStyle/>
                    <a:p>
                      <a:pPr marL="0" algn="l" defTabSz="914367" rtl="0" eaLnBrk="1" fontAlgn="t" latinLnBrk="0" hangingPunct="1"/>
                      <a:r>
                        <a:rPr lang="en-US" sz="1500" kern="1200" dirty="0">
                          <a:solidFill>
                            <a:schemeClr val="tx1">
                              <a:lumMod val="65000"/>
                              <a:lumOff val="35000"/>
                            </a:schemeClr>
                          </a:solidFill>
                          <a:latin typeface="+mn-lt"/>
                          <a:ea typeface="+mn-ea"/>
                          <a:cs typeface="+mn-cs"/>
                        </a:rPr>
                        <a:t>MEMORY_ONLY_SER</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74320" algn="l" defTabSz="914367" rtl="0" eaLnBrk="1" fontAlgn="t" latinLnBrk="0" hangingPunct="1"/>
                      <a:r>
                        <a:rPr lang="en-US" sz="1500" kern="1200" dirty="0">
                          <a:solidFill>
                            <a:schemeClr val="tx1">
                              <a:lumMod val="65000"/>
                              <a:lumOff val="35000"/>
                            </a:schemeClr>
                          </a:solidFill>
                          <a:latin typeface="+mn-lt"/>
                          <a:ea typeface="+mn-ea"/>
                          <a:cs typeface="+mn-cs"/>
                        </a:rPr>
                        <a:t>Store RDD as serialized Java objects (one byte array per partition). This is generally more space-efficient than deserialized objects, especially when using a </a:t>
                      </a:r>
                      <a:r>
                        <a:rPr lang="en-US" sz="1500" kern="1200" dirty="0">
                          <a:solidFill>
                            <a:schemeClr val="tx1">
                              <a:lumMod val="65000"/>
                              <a:lumOff val="35000"/>
                            </a:schemeClr>
                          </a:solidFill>
                          <a:latin typeface="+mn-lt"/>
                          <a:ea typeface="+mn-ea"/>
                          <a:cs typeface="+mn-cs"/>
                          <a:hlinkClick r:id="rId2"/>
                        </a:rPr>
                        <a:t>fast serializer</a:t>
                      </a:r>
                      <a:r>
                        <a:rPr lang="en-US" sz="1500" kern="1200" dirty="0">
                          <a:solidFill>
                            <a:schemeClr val="tx1">
                              <a:lumMod val="65000"/>
                              <a:lumOff val="35000"/>
                            </a:schemeClr>
                          </a:solidFill>
                          <a:latin typeface="+mn-lt"/>
                          <a:ea typeface="+mn-ea"/>
                          <a:cs typeface="+mn-cs"/>
                        </a:rPr>
                        <a:t>, but more CPU-intensive to read.</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46663">
                <a:tc>
                  <a:txBody>
                    <a:bodyPr/>
                    <a:lstStyle/>
                    <a:p>
                      <a:pPr marL="0" algn="l" defTabSz="914367" rtl="0" eaLnBrk="1" fontAlgn="t" latinLnBrk="0" hangingPunct="1"/>
                      <a:r>
                        <a:rPr lang="en-US" sz="1500" kern="1200" dirty="0">
                          <a:solidFill>
                            <a:schemeClr val="tx1">
                              <a:lumMod val="65000"/>
                              <a:lumOff val="35000"/>
                            </a:schemeClr>
                          </a:solidFill>
                          <a:latin typeface="+mn-lt"/>
                          <a:ea typeface="+mn-ea"/>
                          <a:cs typeface="+mn-cs"/>
                        </a:rPr>
                        <a:t>MEMORY_AND_DISK_SER</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74320" algn="l" defTabSz="914367" rtl="0" eaLnBrk="1" fontAlgn="t" latinLnBrk="0" hangingPunct="1"/>
                      <a:r>
                        <a:rPr lang="en-US" sz="1500" kern="1200" dirty="0">
                          <a:solidFill>
                            <a:schemeClr val="tx1">
                              <a:lumMod val="65000"/>
                              <a:lumOff val="35000"/>
                            </a:schemeClr>
                          </a:solidFill>
                          <a:latin typeface="+mn-lt"/>
                          <a:ea typeface="+mn-ea"/>
                          <a:cs typeface="+mn-cs"/>
                        </a:rPr>
                        <a:t>Similar to MEMORY_ONLY_SER, but spill partitions that don't fit in memory to disk instead of recomputing them on the fly each time they're needed.</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558756">
                <a:tc>
                  <a:txBody>
                    <a:bodyPr/>
                    <a:lstStyle/>
                    <a:p>
                      <a:pPr marL="0" algn="l" defTabSz="914367" rtl="0" eaLnBrk="1" fontAlgn="t" latinLnBrk="0" hangingPunct="1"/>
                      <a:r>
                        <a:rPr lang="en-US" sz="1500" kern="1200" dirty="0">
                          <a:solidFill>
                            <a:schemeClr val="tx1">
                              <a:lumMod val="65000"/>
                              <a:lumOff val="35000"/>
                            </a:schemeClr>
                          </a:solidFill>
                          <a:latin typeface="+mn-lt"/>
                          <a:ea typeface="+mn-ea"/>
                          <a:cs typeface="+mn-cs"/>
                        </a:rPr>
                        <a:t>DISK_ONLY</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74320" algn="l" defTabSz="914367" rtl="0" eaLnBrk="1" fontAlgn="t" latinLnBrk="0" hangingPunct="1"/>
                      <a:r>
                        <a:rPr lang="en-US" sz="1500" kern="1200" dirty="0">
                          <a:solidFill>
                            <a:schemeClr val="tx1">
                              <a:lumMod val="65000"/>
                              <a:lumOff val="35000"/>
                            </a:schemeClr>
                          </a:solidFill>
                          <a:latin typeface="+mn-lt"/>
                          <a:ea typeface="+mn-ea"/>
                          <a:cs typeface="+mn-cs"/>
                        </a:rPr>
                        <a:t>Store the RDD partitions only on disk.</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688714">
                <a:tc>
                  <a:txBody>
                    <a:bodyPr/>
                    <a:lstStyle/>
                    <a:p>
                      <a:pPr marL="0" algn="l" defTabSz="914367" rtl="0" eaLnBrk="1" fontAlgn="t" latinLnBrk="0" hangingPunct="1"/>
                      <a:r>
                        <a:rPr lang="en-US" sz="1500" kern="1200" dirty="0">
                          <a:solidFill>
                            <a:schemeClr val="tx1">
                              <a:lumMod val="65000"/>
                              <a:lumOff val="35000"/>
                            </a:schemeClr>
                          </a:solidFill>
                          <a:latin typeface="+mn-lt"/>
                          <a:ea typeface="+mn-ea"/>
                          <a:cs typeface="+mn-cs"/>
                        </a:rPr>
                        <a:t>MEMORY_ONLY_2, MEMORY_AND_DISK_2, etc.</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274320" algn="l" defTabSz="914367" rtl="0" eaLnBrk="1" fontAlgn="t" latinLnBrk="0" hangingPunct="1"/>
                      <a:r>
                        <a:rPr lang="en-US" sz="1500" kern="1200" dirty="0">
                          <a:solidFill>
                            <a:schemeClr val="tx1">
                              <a:lumMod val="65000"/>
                              <a:lumOff val="35000"/>
                            </a:schemeClr>
                          </a:solidFill>
                          <a:latin typeface="+mn-lt"/>
                          <a:ea typeface="+mn-ea"/>
                          <a:cs typeface="+mn-cs"/>
                        </a:rPr>
                        <a:t>Same as the levels above, but replicate each partition on two cluster nodes.</a:t>
                      </a:r>
                    </a:p>
                  </a:txBody>
                  <a:tcPr marL="17327" marR="17327" marT="17327" marB="173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Tree>
    <p:extLst>
      <p:ext uri="{BB962C8B-B14F-4D97-AF65-F5344CB8AC3E}">
        <p14:creationId xmlns:p14="http://schemas.microsoft.com/office/powerpoint/2010/main" val="7269941"/>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Concept: Accumulators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23</a:t>
            </a:fld>
            <a:endParaRPr lang="en-US" dirty="0"/>
          </a:p>
        </p:txBody>
      </p:sp>
      <p:sp>
        <p:nvSpPr>
          <p:cNvPr id="4" name="TextBox 3"/>
          <p:cNvSpPr txBox="1"/>
          <p:nvPr/>
        </p:nvSpPr>
        <p:spPr>
          <a:xfrm>
            <a:off x="492943" y="1733601"/>
            <a:ext cx="10874222" cy="3010055"/>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1200"/>
              </a:spcBef>
              <a:spcAft>
                <a:spcPts val="1200"/>
              </a:spcAft>
            </a:pPr>
            <a:r>
              <a:rPr lang="en-US" sz="2400" dirty="0" smtClean="0"/>
              <a:t>Accumulators </a:t>
            </a:r>
            <a:r>
              <a:rPr lang="en-US" sz="2400" dirty="0"/>
              <a:t>are variables that can only </a:t>
            </a:r>
            <a:r>
              <a:rPr lang="en-US" sz="2400" dirty="0" smtClean="0"/>
              <a:t>be “added</a:t>
            </a:r>
            <a:r>
              <a:rPr lang="en-US" sz="2400" dirty="0"/>
              <a:t>” to through an </a:t>
            </a:r>
            <a:r>
              <a:rPr lang="en-US" sz="2400" i="1" dirty="0"/>
              <a:t>associative </a:t>
            </a:r>
            <a:r>
              <a:rPr lang="en-US" sz="2400" dirty="0" smtClean="0"/>
              <a:t>operation</a:t>
            </a:r>
          </a:p>
          <a:p>
            <a:pPr lvl="1">
              <a:spcBef>
                <a:spcPts val="1200"/>
              </a:spcBef>
              <a:spcAft>
                <a:spcPts val="1200"/>
              </a:spcAft>
            </a:pPr>
            <a:r>
              <a:rPr lang="en-US" sz="2400" dirty="0" smtClean="0"/>
              <a:t>Used </a:t>
            </a:r>
            <a:r>
              <a:rPr lang="en-US" sz="2400" dirty="0"/>
              <a:t>to implement counters and </a:t>
            </a:r>
            <a:r>
              <a:rPr lang="en-US" sz="2400" dirty="0" smtClean="0"/>
              <a:t>sums, efficiently </a:t>
            </a:r>
            <a:r>
              <a:rPr lang="en-US" sz="2400" dirty="0"/>
              <a:t>in </a:t>
            </a:r>
            <a:r>
              <a:rPr lang="en-US" sz="2400" dirty="0" smtClean="0"/>
              <a:t>parallel</a:t>
            </a:r>
          </a:p>
          <a:p>
            <a:pPr lvl="1">
              <a:spcBef>
                <a:spcPts val="1200"/>
              </a:spcBef>
              <a:spcAft>
                <a:spcPts val="1200"/>
              </a:spcAft>
            </a:pPr>
            <a:r>
              <a:rPr lang="en-US" sz="2400" dirty="0" smtClean="0"/>
              <a:t>Spark </a:t>
            </a:r>
            <a:r>
              <a:rPr lang="en-US" sz="2400" dirty="0"/>
              <a:t>natively supports accumulators </a:t>
            </a:r>
            <a:r>
              <a:rPr lang="en-US" sz="2400" dirty="0" smtClean="0"/>
              <a:t>of numeric </a:t>
            </a:r>
            <a:r>
              <a:rPr lang="en-US" sz="2400" dirty="0"/>
              <a:t>value types and standard </a:t>
            </a:r>
            <a:r>
              <a:rPr lang="en-US" sz="2400" dirty="0" smtClean="0"/>
              <a:t>mutable collections</a:t>
            </a:r>
            <a:r>
              <a:rPr lang="en-US" sz="2400" dirty="0"/>
              <a:t>, and programmers can </a:t>
            </a:r>
            <a:r>
              <a:rPr lang="en-US" sz="2400" dirty="0" smtClean="0"/>
              <a:t>extend for </a:t>
            </a:r>
            <a:r>
              <a:rPr lang="en-US" sz="2400" dirty="0"/>
              <a:t>new </a:t>
            </a:r>
            <a:r>
              <a:rPr lang="en-US" sz="2400" dirty="0" smtClean="0"/>
              <a:t>types</a:t>
            </a:r>
          </a:p>
          <a:p>
            <a:pPr lvl="1">
              <a:spcBef>
                <a:spcPts val="1200"/>
              </a:spcBef>
              <a:spcAft>
                <a:spcPts val="1200"/>
              </a:spcAft>
            </a:pPr>
            <a:r>
              <a:rPr lang="en-US" sz="2400" dirty="0" smtClean="0"/>
              <a:t>Only </a:t>
            </a:r>
            <a:r>
              <a:rPr lang="en-US" sz="2400" dirty="0"/>
              <a:t>the driver program can read </a:t>
            </a:r>
            <a:r>
              <a:rPr lang="en-US" sz="2400" dirty="0" smtClean="0"/>
              <a:t>an accumulator’s </a:t>
            </a:r>
            <a:r>
              <a:rPr lang="en-US" sz="2400" dirty="0"/>
              <a:t>value, not the tasks</a:t>
            </a:r>
            <a:endParaRPr lang="en-US" sz="2400" dirty="0">
              <a:ln>
                <a:solidFill>
                  <a:srgbClr val="FFFFFF">
                    <a:alpha val="0"/>
                  </a:srgbClr>
                </a:solidFill>
              </a:ln>
              <a:gradFill>
                <a:gsLst>
                  <a:gs pos="85321">
                    <a:srgbClr val="505050"/>
                  </a:gs>
                  <a:gs pos="57000">
                    <a:srgbClr val="505050"/>
                  </a:gs>
                </a:gsLst>
              </a:gradFill>
            </a:endParaRPr>
          </a:p>
        </p:txBody>
      </p:sp>
    </p:spTree>
    <p:extLst>
      <p:ext uri="{BB962C8B-B14F-4D97-AF65-F5344CB8AC3E}">
        <p14:creationId xmlns:p14="http://schemas.microsoft.com/office/powerpoint/2010/main" val="2061433364"/>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973"/>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IN" sz="1765" dirty="0">
              <a:solidFill>
                <a:srgbClr val="000000"/>
              </a:solidFill>
            </a:endParaRPr>
          </a:p>
        </p:txBody>
      </p:sp>
      <p:sp>
        <p:nvSpPr>
          <p:cNvPr id="7" name="Rectangle 6"/>
          <p:cNvSpPr/>
          <p:nvPr/>
        </p:nvSpPr>
        <p:spPr>
          <a:xfrm>
            <a:off x="8929" y="1213304"/>
            <a:ext cx="5220355" cy="1558760"/>
          </a:xfrm>
          <a:prstGeom prst="rect">
            <a:avLst/>
          </a:prstGeom>
        </p:spPr>
        <p:txBody>
          <a:bodyPr wrap="square" lIns="268927">
            <a:spAutoFit/>
          </a:bodyPr>
          <a:lstStyle/>
          <a:p>
            <a:pPr defTabSz="914102" fontAlgn="base">
              <a:lnSpc>
                <a:spcPct val="90000"/>
              </a:lnSpc>
              <a:spcBef>
                <a:spcPct val="0"/>
              </a:spcBef>
              <a:spcAft>
                <a:spcPct val="0"/>
              </a:spcAft>
            </a:pPr>
            <a:r>
              <a:rPr lang="en-US" sz="5294" dirty="0" smtClean="0">
                <a:solidFill>
                  <a:srgbClr val="FFFFFF"/>
                </a:solidFill>
                <a:latin typeface="Segoe UI Light"/>
                <a:ea typeface="Segoe UI" pitchFamily="34" charset="0"/>
                <a:cs typeface="Segoe UI" pitchFamily="34" charset="0"/>
              </a:rPr>
              <a:t>Developing with Notebook</a:t>
            </a:r>
            <a:endParaRPr lang="en-US" sz="5294" dirty="0">
              <a:solidFill>
                <a:srgbClr val="FFFFFF"/>
              </a:solidFill>
              <a:latin typeface="Segoe UI Light"/>
              <a:ea typeface="Segoe UI" pitchFamily="34" charset="0"/>
              <a:cs typeface="Segoe UI" pitchFamily="34" charset="0"/>
            </a:endParaRP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24</a:t>
            </a:fld>
            <a:endParaRPr lang="en-IN" dirty="0"/>
          </a:p>
        </p:txBody>
      </p:sp>
      <p:sp>
        <p:nvSpPr>
          <p:cNvPr id="8" name="TextBox 7"/>
          <p:cNvSpPr txBox="1"/>
          <p:nvPr/>
        </p:nvSpPr>
        <p:spPr>
          <a:xfrm>
            <a:off x="5220356" y="2145069"/>
            <a:ext cx="6553002" cy="2855194"/>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137" dirty="0" smtClean="0">
                <a:ln>
                  <a:solidFill>
                    <a:srgbClr val="FFFFFF">
                      <a:alpha val="0"/>
                    </a:srgbClr>
                  </a:solidFill>
                </a:ln>
                <a:solidFill>
                  <a:srgbClr val="68217A"/>
                </a:solidFill>
                <a:latin typeface="Segoe UI Light"/>
                <a:ea typeface="Segoe UI" pitchFamily="34" charset="0"/>
                <a:cs typeface="Segoe UI" pitchFamily="34" charset="0"/>
              </a:rPr>
              <a:t>Agenda</a:t>
            </a:r>
            <a:endParaRPr lang="en-US" sz="3137" dirty="0">
              <a:ln>
                <a:solidFill>
                  <a:srgbClr val="FFFFFF">
                    <a:alpha val="0"/>
                  </a:srgbClr>
                </a:solidFill>
              </a:ln>
              <a:solidFill>
                <a:srgbClr val="68217A"/>
              </a:solidFill>
              <a:latin typeface="Segoe UI Light"/>
              <a:ea typeface="Segoe UI" pitchFamily="34" charset="0"/>
              <a:cs typeface="Segoe UI" pitchFamily="34" charset="0"/>
            </a:endParaRP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Notebooks overview</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Zeppelin</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Jupyter</a:t>
            </a:r>
          </a:p>
          <a:p>
            <a:pPr marL="558686" lvl="1" indent="-448193" defTabSz="913770" fontAlgn="base">
              <a:buClr>
                <a:srgbClr val="68217A">
                  <a:lumMod val="50000"/>
                </a:srgbClr>
              </a:buClr>
              <a:buBlip>
                <a:blip r:embed="rId2"/>
              </a:buBlip>
            </a:pPr>
            <a:endPar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Tree>
    <p:extLst>
      <p:ext uri="{BB962C8B-B14F-4D97-AF65-F5344CB8AC3E}">
        <p14:creationId xmlns:p14="http://schemas.microsoft.com/office/powerpoint/2010/main" val="3946084683"/>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Spark Apps with Notebooks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25</a:t>
            </a:fld>
            <a:endParaRPr lang="en-US" dirty="0"/>
          </a:p>
        </p:txBody>
      </p:sp>
      <p:sp>
        <p:nvSpPr>
          <p:cNvPr id="4" name="TextBox 3"/>
          <p:cNvSpPr txBox="1"/>
          <p:nvPr/>
        </p:nvSpPr>
        <p:spPr>
          <a:xfrm>
            <a:off x="268927" y="1592825"/>
            <a:ext cx="7223254" cy="3923071"/>
          </a:xfrm>
          <a:prstGeom prst="rect">
            <a:avLst/>
          </a:prstGeom>
          <a:noFill/>
        </p:spPr>
        <p:txBody>
          <a:bodyPr wrap="square" lIns="268927" tIns="143428" rIns="179285" bIns="143428"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lvl="1"/>
            <a:r>
              <a:rPr lang="en-US" dirty="0"/>
              <a:t>Notebooks:</a:t>
            </a:r>
          </a:p>
          <a:p>
            <a:pPr marL="640080" lvl="2" indent="-448193">
              <a:spcAft>
                <a:spcPts val="600"/>
              </a:spcAft>
              <a:buBlip>
                <a:blip r:embed="rId2"/>
              </a:buBlip>
            </a:pPr>
            <a:r>
              <a:rPr lang="en-US" dirty="0">
                <a:gradFill>
                  <a:gsLst>
                    <a:gs pos="85321">
                      <a:srgbClr val="505050"/>
                    </a:gs>
                    <a:gs pos="57000">
                      <a:srgbClr val="505050"/>
                    </a:gs>
                  </a:gsLst>
                </a:gradFill>
                <a:latin typeface="+mn-lt"/>
              </a:rPr>
              <a:t>A</a:t>
            </a:r>
            <a:r>
              <a:rPr lang="en-US" dirty="0" smtClean="0">
                <a:gradFill>
                  <a:gsLst>
                    <a:gs pos="85321">
                      <a:srgbClr val="505050"/>
                    </a:gs>
                    <a:gs pos="57000">
                      <a:srgbClr val="505050"/>
                    </a:gs>
                  </a:gsLst>
                </a:gradFill>
                <a:latin typeface="+mn-lt"/>
              </a:rPr>
              <a:t>re web-based, interactive servers </a:t>
            </a:r>
            <a:r>
              <a:rPr lang="en-US" dirty="0">
                <a:gradFill>
                  <a:gsLst>
                    <a:gs pos="85321">
                      <a:srgbClr val="505050"/>
                    </a:gs>
                    <a:gs pos="57000">
                      <a:srgbClr val="505050"/>
                    </a:gs>
                  </a:gsLst>
                </a:gradFill>
                <a:latin typeface="+mn-lt"/>
              </a:rPr>
              <a:t>for REPL (Read-Evalute-Print-Loop) style </a:t>
            </a:r>
            <a:r>
              <a:rPr lang="en-US" dirty="0" smtClean="0">
                <a:gradFill>
                  <a:gsLst>
                    <a:gs pos="85321">
                      <a:srgbClr val="505050"/>
                    </a:gs>
                    <a:gs pos="57000">
                      <a:srgbClr val="505050"/>
                    </a:gs>
                  </a:gsLst>
                </a:gradFill>
                <a:latin typeface="+mn-lt"/>
              </a:rPr>
              <a:t>programming. </a:t>
            </a:r>
          </a:p>
          <a:p>
            <a:pPr marL="640080" lvl="2" indent="-448193">
              <a:spcAft>
                <a:spcPts val="600"/>
              </a:spcAft>
              <a:buBlip>
                <a:blip r:embed="rId2"/>
              </a:buBlip>
            </a:pPr>
            <a:r>
              <a:rPr lang="en-US" dirty="0">
                <a:gradFill>
                  <a:gsLst>
                    <a:gs pos="85321">
                      <a:srgbClr val="505050"/>
                    </a:gs>
                    <a:gs pos="57000">
                      <a:srgbClr val="505050"/>
                    </a:gs>
                  </a:gsLst>
                </a:gradFill>
                <a:latin typeface="+mn-lt"/>
              </a:rPr>
              <a:t>A</a:t>
            </a:r>
            <a:r>
              <a:rPr lang="en-US" dirty="0" smtClean="0">
                <a:gradFill>
                  <a:gsLst>
                    <a:gs pos="85321">
                      <a:srgbClr val="505050"/>
                    </a:gs>
                    <a:gs pos="57000">
                      <a:srgbClr val="505050"/>
                    </a:gs>
                  </a:gsLst>
                </a:gradFill>
                <a:latin typeface="+mn-lt"/>
              </a:rPr>
              <a:t>re well-suited for prototyping, rapid development, exploration, discovery and iterative development</a:t>
            </a:r>
            <a:endParaRPr lang="en-US" dirty="0">
              <a:gradFill>
                <a:gsLst>
                  <a:gs pos="85321">
                    <a:srgbClr val="505050"/>
                  </a:gs>
                  <a:gs pos="57000">
                    <a:srgbClr val="505050"/>
                  </a:gs>
                </a:gsLst>
              </a:gradFill>
              <a:latin typeface="+mn-lt"/>
            </a:endParaRPr>
          </a:p>
          <a:p>
            <a:pPr marL="640080" lvl="2" indent="-448193">
              <a:spcAft>
                <a:spcPts val="600"/>
              </a:spcAft>
              <a:buBlip>
                <a:blip r:embed="rId2"/>
              </a:buBlip>
            </a:pPr>
            <a:r>
              <a:rPr lang="en-US" dirty="0">
                <a:gradFill>
                  <a:gsLst>
                    <a:gs pos="85321">
                      <a:srgbClr val="505050"/>
                    </a:gs>
                    <a:gs pos="57000">
                      <a:srgbClr val="505050"/>
                    </a:gs>
                  </a:gsLst>
                </a:gradFill>
                <a:latin typeface="+mn-lt"/>
              </a:rPr>
              <a:t>T</a:t>
            </a:r>
            <a:r>
              <a:rPr lang="en-US" dirty="0" smtClean="0">
                <a:gradFill>
                  <a:gsLst>
                    <a:gs pos="85321">
                      <a:srgbClr val="505050"/>
                    </a:gs>
                    <a:gs pos="57000">
                      <a:srgbClr val="505050"/>
                    </a:gs>
                  </a:gsLst>
                </a:gradFill>
                <a:latin typeface="+mn-lt"/>
              </a:rPr>
              <a:t>ypically </a:t>
            </a:r>
            <a:r>
              <a:rPr lang="en-US" dirty="0">
                <a:gradFill>
                  <a:gsLst>
                    <a:gs pos="85321">
                      <a:srgbClr val="505050"/>
                    </a:gs>
                    <a:gs pos="57000">
                      <a:srgbClr val="505050"/>
                    </a:gs>
                  </a:gsLst>
                </a:gradFill>
                <a:latin typeface="+mn-lt"/>
              </a:rPr>
              <a:t>consist of code, data, visualization, comments and notes</a:t>
            </a:r>
          </a:p>
          <a:p>
            <a:pPr marL="640080" lvl="2" indent="-448193">
              <a:spcAft>
                <a:spcPts val="600"/>
              </a:spcAft>
              <a:buBlip>
                <a:blip r:embed="rId2"/>
              </a:buBlip>
            </a:pPr>
            <a:r>
              <a:rPr lang="en-US" dirty="0" smtClean="0">
                <a:gradFill>
                  <a:gsLst>
                    <a:gs pos="85321">
                      <a:srgbClr val="505050"/>
                    </a:gs>
                    <a:gs pos="57000">
                      <a:srgbClr val="505050"/>
                    </a:gs>
                  </a:gsLst>
                </a:gradFill>
                <a:latin typeface="+mn-lt"/>
              </a:rPr>
              <a:t>Enable </a:t>
            </a:r>
            <a:r>
              <a:rPr lang="en-US" dirty="0">
                <a:gradFill>
                  <a:gsLst>
                    <a:gs pos="85321">
                      <a:srgbClr val="505050"/>
                    </a:gs>
                    <a:gs pos="57000">
                      <a:srgbClr val="505050"/>
                    </a:gs>
                  </a:gsLst>
                </a:gradFill>
                <a:latin typeface="+mn-lt"/>
              </a:rPr>
              <a:t>collaboration with team </a:t>
            </a:r>
            <a:r>
              <a:rPr lang="en-US" dirty="0" smtClean="0">
                <a:gradFill>
                  <a:gsLst>
                    <a:gs pos="85321">
                      <a:srgbClr val="505050"/>
                    </a:gs>
                    <a:gs pos="57000">
                      <a:srgbClr val="505050"/>
                    </a:gs>
                  </a:gsLst>
                </a:gradFill>
                <a:latin typeface="+mn-lt"/>
              </a:rPr>
              <a:t>members</a:t>
            </a:r>
          </a:p>
        </p:txBody>
      </p:sp>
      <p:pic>
        <p:nvPicPr>
          <p:cNvPr id="6" name="Picture 5"/>
          <p:cNvPicPr>
            <a:picLocks noChangeAspect="1"/>
          </p:cNvPicPr>
          <p:nvPr/>
        </p:nvPicPr>
        <p:blipFill>
          <a:blip r:embed="rId3"/>
          <a:stretch>
            <a:fillRect/>
          </a:stretch>
        </p:blipFill>
        <p:spPr>
          <a:xfrm>
            <a:off x="8409038" y="4040326"/>
            <a:ext cx="2066530" cy="216985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7864" y="1214321"/>
            <a:ext cx="3435808" cy="3435808"/>
          </a:xfrm>
          <a:prstGeom prst="rect">
            <a:avLst/>
          </a:prstGeom>
        </p:spPr>
      </p:pic>
      <p:pic>
        <p:nvPicPr>
          <p:cNvPr id="8" name="Picture 7"/>
          <p:cNvPicPr>
            <a:picLocks noChangeAspect="1"/>
          </p:cNvPicPr>
          <p:nvPr/>
        </p:nvPicPr>
        <p:blipFill>
          <a:blip r:embed="rId5"/>
          <a:stretch>
            <a:fillRect/>
          </a:stretch>
        </p:blipFill>
        <p:spPr>
          <a:xfrm>
            <a:off x="8938943" y="2455107"/>
            <a:ext cx="1652933" cy="302452"/>
          </a:xfrm>
          <a:prstGeom prst="rect">
            <a:avLst/>
          </a:prstGeom>
        </p:spPr>
      </p:pic>
      <p:sp>
        <p:nvSpPr>
          <p:cNvPr id="9" name="TextBox 8"/>
          <p:cNvSpPr txBox="1"/>
          <p:nvPr/>
        </p:nvSpPr>
        <p:spPr>
          <a:xfrm>
            <a:off x="7104020" y="1267666"/>
            <a:ext cx="4818430" cy="588038"/>
          </a:xfrm>
          <a:prstGeom prst="rect">
            <a:avLst/>
          </a:prstGeom>
          <a:noFill/>
        </p:spPr>
        <p:txBody>
          <a:bodyPr wrap="square" lIns="268927" tIns="143428" rIns="179285" bIns="143428"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191887" lvl="2" algn="ctr">
              <a:spcAft>
                <a:spcPts val="600"/>
              </a:spcAft>
            </a:pPr>
            <a:r>
              <a:rPr lang="en-US" dirty="0" smtClean="0">
                <a:gradFill>
                  <a:gsLst>
                    <a:gs pos="85321">
                      <a:srgbClr val="505050"/>
                    </a:gs>
                    <a:gs pos="57000">
                      <a:srgbClr val="505050"/>
                    </a:gs>
                  </a:gsLst>
                </a:gradFill>
              </a:rPr>
              <a:t>Jupyter and Zeppeling are two Notebooks that work with Apache Spark</a:t>
            </a:r>
            <a:r>
              <a:rPr lang="en-US" dirty="0" smtClean="0">
                <a:gradFill>
                  <a:gsLst>
                    <a:gs pos="85321">
                      <a:srgbClr val="505050"/>
                    </a:gs>
                    <a:gs pos="57000">
                      <a:srgbClr val="505050"/>
                    </a:gs>
                  </a:gsLst>
                </a:gradFill>
                <a:latin typeface="+mn-lt"/>
              </a:rPr>
              <a:t> </a:t>
            </a:r>
          </a:p>
        </p:txBody>
      </p:sp>
    </p:spTree>
    <p:extLst>
      <p:ext uri="{BB962C8B-B14F-4D97-AF65-F5344CB8AC3E}">
        <p14:creationId xmlns:p14="http://schemas.microsoft.com/office/powerpoint/2010/main" val="2863847842"/>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Zeppelin</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26</a:t>
            </a:fld>
            <a:endParaRPr lang="en-US" dirty="0"/>
          </a:p>
        </p:txBody>
      </p:sp>
      <p:sp>
        <p:nvSpPr>
          <p:cNvPr id="4" name="TextBox 3"/>
          <p:cNvSpPr txBox="1"/>
          <p:nvPr/>
        </p:nvSpPr>
        <p:spPr>
          <a:xfrm>
            <a:off x="642553" y="1288025"/>
            <a:ext cx="10821860" cy="4923575"/>
          </a:xfrm>
          <a:prstGeom prst="rect">
            <a:avLst/>
          </a:prstGeom>
          <a:noFill/>
        </p:spPr>
        <p:txBody>
          <a:bodyPr wrap="square" lIns="268927" tIns="143428" rIns="179285" bIns="143428"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640080" lvl="2" indent="-448193">
              <a:spcAft>
                <a:spcPts val="600"/>
              </a:spcAft>
              <a:buBlip>
                <a:blip r:embed="rId2"/>
              </a:buBlip>
            </a:pPr>
            <a:r>
              <a:rPr lang="en-US" dirty="0" smtClean="0">
                <a:gradFill>
                  <a:gsLst>
                    <a:gs pos="85321">
                      <a:srgbClr val="505050"/>
                    </a:gs>
                    <a:gs pos="57000">
                      <a:srgbClr val="505050"/>
                    </a:gs>
                  </a:gsLst>
                </a:gradFill>
              </a:rPr>
              <a:t>Is an Apache project currently in incubation. </a:t>
            </a:r>
          </a:p>
          <a:p>
            <a:pPr marL="640080" lvl="2" indent="-448193">
              <a:spcAft>
                <a:spcPts val="600"/>
              </a:spcAft>
              <a:buBlip>
                <a:blip r:embed="rId2"/>
              </a:buBlip>
            </a:pPr>
            <a:r>
              <a:rPr lang="en-US" dirty="0">
                <a:gradFill>
                  <a:gsLst>
                    <a:gs pos="85321">
                      <a:srgbClr val="505050"/>
                    </a:gs>
                    <a:gs pos="57000">
                      <a:srgbClr val="505050"/>
                    </a:gs>
                  </a:gsLst>
                </a:gradFill>
              </a:rPr>
              <a:t>Zeppelin provides </a:t>
            </a:r>
            <a:r>
              <a:rPr lang="en-US" b="1" dirty="0">
                <a:gradFill>
                  <a:gsLst>
                    <a:gs pos="85321">
                      <a:srgbClr val="505050"/>
                    </a:gs>
                    <a:gs pos="57000">
                      <a:srgbClr val="505050"/>
                    </a:gs>
                  </a:gsLst>
                </a:gradFill>
              </a:rPr>
              <a:t>built-in Apache Spark integration </a:t>
            </a:r>
            <a:r>
              <a:rPr lang="en-US" dirty="0">
                <a:gradFill>
                  <a:gsLst>
                    <a:gs pos="85321">
                      <a:srgbClr val="505050"/>
                    </a:gs>
                    <a:gs pos="57000">
                      <a:srgbClr val="505050"/>
                    </a:gs>
                  </a:gsLst>
                </a:gradFill>
              </a:rPr>
              <a:t>(no need to build a separate module, plugin or library for it). Zeppelin’s Spark integration provides</a:t>
            </a:r>
          </a:p>
          <a:p>
            <a:pPr marL="1097280" lvl="3" indent="-448193">
              <a:spcAft>
                <a:spcPts val="600"/>
              </a:spcAft>
              <a:buBlip>
                <a:blip r:embed="rId2"/>
              </a:buBlip>
            </a:pPr>
            <a:r>
              <a:rPr lang="en-US" sz="1600" dirty="0" smtClean="0">
                <a:gradFill>
                  <a:gsLst>
                    <a:gs pos="85321">
                      <a:srgbClr val="505050"/>
                    </a:gs>
                    <a:gs pos="57000">
                      <a:srgbClr val="505050"/>
                    </a:gs>
                  </a:gsLst>
                </a:gradFill>
              </a:rPr>
              <a:t>Automatic </a:t>
            </a:r>
            <a:r>
              <a:rPr lang="en-US" sz="1600" dirty="0">
                <a:gradFill>
                  <a:gsLst>
                    <a:gs pos="85321">
                      <a:srgbClr val="505050"/>
                    </a:gs>
                    <a:gs pos="57000">
                      <a:srgbClr val="505050"/>
                    </a:gs>
                  </a:gsLst>
                </a:gradFill>
              </a:rPr>
              <a:t>SparkContext and SQLContext injection</a:t>
            </a:r>
          </a:p>
          <a:p>
            <a:pPr marL="1097280" lvl="3" indent="-448193">
              <a:spcAft>
                <a:spcPts val="600"/>
              </a:spcAft>
              <a:buBlip>
                <a:blip r:embed="rId2"/>
              </a:buBlip>
            </a:pPr>
            <a:r>
              <a:rPr lang="en-US" sz="1600" dirty="0" smtClean="0">
                <a:gradFill>
                  <a:gsLst>
                    <a:gs pos="85321">
                      <a:srgbClr val="505050"/>
                    </a:gs>
                    <a:gs pos="57000">
                      <a:srgbClr val="505050"/>
                    </a:gs>
                  </a:gsLst>
                </a:gradFill>
              </a:rPr>
              <a:t>Runtime </a:t>
            </a:r>
            <a:r>
              <a:rPr lang="en-US" sz="1600" dirty="0">
                <a:gradFill>
                  <a:gsLst>
                    <a:gs pos="85321">
                      <a:srgbClr val="505050"/>
                    </a:gs>
                    <a:gs pos="57000">
                      <a:srgbClr val="505050"/>
                    </a:gs>
                  </a:gsLst>
                </a:gradFill>
              </a:rPr>
              <a:t>jar dependency loading from local filesystem or maven repository</a:t>
            </a:r>
            <a:r>
              <a:rPr lang="en-US" sz="1600" dirty="0" smtClean="0">
                <a:gradFill>
                  <a:gsLst>
                    <a:gs pos="85321">
                      <a:srgbClr val="505050"/>
                    </a:gs>
                    <a:gs pos="57000">
                      <a:srgbClr val="505050"/>
                    </a:gs>
                  </a:gsLst>
                </a:gradFill>
              </a:rPr>
              <a:t>.</a:t>
            </a:r>
            <a:endParaRPr lang="en-US" sz="1600" dirty="0">
              <a:gradFill>
                <a:gsLst>
                  <a:gs pos="85321">
                    <a:srgbClr val="505050"/>
                  </a:gs>
                  <a:gs pos="57000">
                    <a:srgbClr val="505050"/>
                  </a:gs>
                </a:gsLst>
              </a:gradFill>
            </a:endParaRPr>
          </a:p>
          <a:p>
            <a:pPr marL="1097280" lvl="3" indent="-448193">
              <a:spcAft>
                <a:spcPts val="600"/>
              </a:spcAft>
              <a:buBlip>
                <a:blip r:embed="rId2"/>
              </a:buBlip>
            </a:pPr>
            <a:r>
              <a:rPr lang="en-US" sz="1600" dirty="0" smtClean="0">
                <a:gradFill>
                  <a:gsLst>
                    <a:gs pos="85321">
                      <a:srgbClr val="505050"/>
                    </a:gs>
                    <a:gs pos="57000">
                      <a:srgbClr val="505050"/>
                    </a:gs>
                  </a:gsLst>
                </a:gradFill>
              </a:rPr>
              <a:t>Canceling </a:t>
            </a:r>
            <a:r>
              <a:rPr lang="en-US" sz="1600" dirty="0">
                <a:gradFill>
                  <a:gsLst>
                    <a:gs pos="85321">
                      <a:srgbClr val="505050"/>
                    </a:gs>
                    <a:gs pos="57000">
                      <a:srgbClr val="505050"/>
                    </a:gs>
                  </a:gsLst>
                </a:gradFill>
              </a:rPr>
              <a:t>job and displaying its </a:t>
            </a:r>
            <a:r>
              <a:rPr lang="en-US" sz="1600" dirty="0" smtClean="0">
                <a:gradFill>
                  <a:gsLst>
                    <a:gs pos="85321">
                      <a:srgbClr val="505050"/>
                    </a:gs>
                    <a:gs pos="57000">
                      <a:srgbClr val="505050"/>
                    </a:gs>
                  </a:gsLst>
                </a:gradFill>
              </a:rPr>
              <a:t>progress</a:t>
            </a:r>
          </a:p>
          <a:p>
            <a:pPr marL="640080" lvl="2" indent="-448193">
              <a:spcAft>
                <a:spcPts val="600"/>
              </a:spcAft>
              <a:buBlip>
                <a:blip r:embed="rId2"/>
              </a:buBlip>
            </a:pPr>
            <a:r>
              <a:rPr lang="en-US" dirty="0" smtClean="0">
                <a:gradFill>
                  <a:gsLst>
                    <a:gs pos="85321">
                      <a:srgbClr val="505050"/>
                    </a:gs>
                    <a:gs pos="57000">
                      <a:srgbClr val="505050"/>
                    </a:gs>
                  </a:gsLst>
                </a:gradFill>
                <a:latin typeface="+mn-lt"/>
              </a:rPr>
              <a:t>It is based on an </a:t>
            </a:r>
            <a:r>
              <a:rPr lang="en-US" b="1" dirty="0" smtClean="0">
                <a:gradFill>
                  <a:gsLst>
                    <a:gs pos="85321">
                      <a:srgbClr val="505050"/>
                    </a:gs>
                    <a:gs pos="57000">
                      <a:srgbClr val="505050"/>
                    </a:gs>
                  </a:gsLst>
                </a:gradFill>
                <a:latin typeface="+mn-lt"/>
              </a:rPr>
              <a:t>interpreter concept </a:t>
            </a:r>
            <a:r>
              <a:rPr lang="en-US" dirty="0" smtClean="0">
                <a:gradFill>
                  <a:gsLst>
                    <a:gs pos="85321">
                      <a:srgbClr val="505050"/>
                    </a:gs>
                    <a:gs pos="57000">
                      <a:srgbClr val="505050"/>
                    </a:gs>
                  </a:gsLst>
                </a:gradFill>
                <a:latin typeface="+mn-lt"/>
              </a:rPr>
              <a:t>that </a:t>
            </a:r>
            <a:r>
              <a:rPr lang="en-US" dirty="0" smtClean="0">
                <a:gradFill>
                  <a:gsLst>
                    <a:gs pos="85321">
                      <a:srgbClr val="505050"/>
                    </a:gs>
                    <a:gs pos="57000">
                      <a:srgbClr val="505050"/>
                    </a:gs>
                  </a:gsLst>
                </a:gradFill>
              </a:rPr>
              <a:t>allows </a:t>
            </a:r>
            <a:r>
              <a:rPr lang="en-US" dirty="0">
                <a:gradFill>
                  <a:gsLst>
                    <a:gs pos="85321">
                      <a:srgbClr val="505050"/>
                    </a:gs>
                    <a:gs pos="57000">
                      <a:srgbClr val="505050"/>
                    </a:gs>
                  </a:gsLst>
                </a:gradFill>
              </a:rPr>
              <a:t>any language/data-processing-backend to be plugged into Zeppelin. Current languages included in the Zeppelin interpreter are: </a:t>
            </a:r>
            <a:endParaRPr lang="en-US" dirty="0" smtClean="0">
              <a:gradFill>
                <a:gsLst>
                  <a:gs pos="85321">
                    <a:srgbClr val="505050"/>
                  </a:gs>
                  <a:gs pos="57000">
                    <a:srgbClr val="505050"/>
                  </a:gs>
                </a:gsLst>
              </a:gradFill>
            </a:endParaRPr>
          </a:p>
          <a:p>
            <a:pPr marL="1097280" lvl="3" indent="-448193">
              <a:spcAft>
                <a:spcPts val="600"/>
              </a:spcAft>
              <a:buBlip>
                <a:blip r:embed="rId2"/>
              </a:buBlip>
            </a:pPr>
            <a:r>
              <a:rPr lang="en-US" sz="1600" dirty="0" smtClean="0">
                <a:gradFill>
                  <a:gsLst>
                    <a:gs pos="85321">
                      <a:srgbClr val="505050"/>
                    </a:gs>
                    <a:gs pos="57000">
                      <a:srgbClr val="505050"/>
                    </a:gs>
                  </a:gsLst>
                </a:gradFill>
              </a:rPr>
              <a:t>Scala(with </a:t>
            </a:r>
            <a:r>
              <a:rPr lang="en-US" sz="1600" dirty="0">
                <a:gradFill>
                  <a:gsLst>
                    <a:gs pos="85321">
                      <a:srgbClr val="505050"/>
                    </a:gs>
                    <a:gs pos="57000">
                      <a:srgbClr val="505050"/>
                    </a:gs>
                  </a:gsLst>
                </a:gradFill>
              </a:rPr>
              <a:t>Apache Spark), </a:t>
            </a:r>
            <a:endParaRPr lang="en-US" sz="1600" dirty="0" smtClean="0">
              <a:gradFill>
                <a:gsLst>
                  <a:gs pos="85321">
                    <a:srgbClr val="505050"/>
                  </a:gs>
                  <a:gs pos="57000">
                    <a:srgbClr val="505050"/>
                  </a:gs>
                </a:gsLst>
              </a:gradFill>
            </a:endParaRPr>
          </a:p>
          <a:p>
            <a:pPr marL="1097280" lvl="3" indent="-448193">
              <a:spcAft>
                <a:spcPts val="600"/>
              </a:spcAft>
              <a:buBlip>
                <a:blip r:embed="rId2"/>
              </a:buBlip>
            </a:pPr>
            <a:r>
              <a:rPr lang="en-US" sz="1600" dirty="0" smtClean="0">
                <a:gradFill>
                  <a:gsLst>
                    <a:gs pos="85321">
                      <a:srgbClr val="505050"/>
                    </a:gs>
                    <a:gs pos="57000">
                      <a:srgbClr val="505050"/>
                    </a:gs>
                  </a:gsLst>
                </a:gradFill>
              </a:rPr>
              <a:t>SparkSQL, </a:t>
            </a:r>
          </a:p>
          <a:p>
            <a:pPr marL="1097280" lvl="3" indent="-448193">
              <a:spcAft>
                <a:spcPts val="600"/>
              </a:spcAft>
              <a:buBlip>
                <a:blip r:embed="rId2"/>
              </a:buBlip>
            </a:pPr>
            <a:r>
              <a:rPr lang="en-US" sz="1600" dirty="0" smtClean="0">
                <a:gradFill>
                  <a:gsLst>
                    <a:gs pos="85321">
                      <a:srgbClr val="505050"/>
                    </a:gs>
                    <a:gs pos="57000">
                      <a:srgbClr val="505050"/>
                    </a:gs>
                  </a:gsLst>
                </a:gradFill>
              </a:rPr>
              <a:t>Markdown, </a:t>
            </a:r>
          </a:p>
          <a:p>
            <a:pPr marL="1097280" lvl="3" indent="-448193">
              <a:spcAft>
                <a:spcPts val="600"/>
              </a:spcAft>
              <a:buBlip>
                <a:blip r:embed="rId2"/>
              </a:buBlip>
            </a:pPr>
            <a:r>
              <a:rPr lang="en-US" sz="1600" dirty="0" smtClean="0">
                <a:gradFill>
                  <a:gsLst>
                    <a:gs pos="85321">
                      <a:srgbClr val="505050"/>
                    </a:gs>
                    <a:gs pos="57000">
                      <a:srgbClr val="505050"/>
                    </a:gs>
                  </a:gsLst>
                </a:gradFill>
              </a:rPr>
              <a:t>Shell </a:t>
            </a:r>
          </a:p>
          <a:p>
            <a:pPr marL="640080" lvl="2" indent="-448193">
              <a:spcAft>
                <a:spcPts val="600"/>
              </a:spcAft>
              <a:buBlip>
                <a:blip r:embed="rId2"/>
              </a:buBlip>
            </a:pPr>
            <a:r>
              <a:rPr lang="en-US" sz="1600" dirty="0">
                <a:solidFill>
                  <a:schemeClr val="bg2">
                    <a:lumMod val="50000"/>
                  </a:schemeClr>
                </a:solidFill>
              </a:rPr>
              <a:t>Notebook URL can be shared among collaborators. Zeppelin can then broadcast any changes in real time</a:t>
            </a:r>
          </a:p>
          <a:p>
            <a:pPr marL="640080" lvl="2" indent="-448193">
              <a:spcAft>
                <a:spcPts val="600"/>
              </a:spcAft>
              <a:buBlip>
                <a:blip r:embed="rId2"/>
              </a:buBlip>
            </a:pPr>
            <a:r>
              <a:rPr lang="en-US" sz="1600" dirty="0">
                <a:solidFill>
                  <a:schemeClr val="bg2">
                    <a:lumMod val="50000"/>
                  </a:schemeClr>
                </a:solidFill>
              </a:rPr>
              <a:t>Zeppelin provides an URL to display the result only, that page does not include Zeppelin's menu and buttons. This way, you can easily embed it as an iframe inside of your </a:t>
            </a:r>
            <a:r>
              <a:rPr lang="en-US" sz="1600" dirty="0" smtClean="0">
                <a:solidFill>
                  <a:schemeClr val="bg2">
                    <a:lumMod val="50000"/>
                  </a:schemeClr>
                </a:solidFill>
              </a:rPr>
              <a:t>website</a:t>
            </a:r>
            <a:endParaRPr lang="en-US" sz="1600" dirty="0" smtClean="0">
              <a:gradFill>
                <a:gsLst>
                  <a:gs pos="85321">
                    <a:srgbClr val="505050"/>
                  </a:gs>
                  <a:gs pos="57000">
                    <a:srgbClr val="505050"/>
                  </a:gs>
                </a:gsLst>
              </a:gradFill>
            </a:endParaRPr>
          </a:p>
          <a:p>
            <a:pPr marL="191887" lvl="2">
              <a:spcAft>
                <a:spcPts val="600"/>
              </a:spcAft>
            </a:pPr>
            <a:endParaRPr lang="en-US" dirty="0">
              <a:gradFill>
                <a:gsLst>
                  <a:gs pos="85321">
                    <a:srgbClr val="505050"/>
                  </a:gs>
                  <a:gs pos="57000">
                    <a:srgbClr val="505050"/>
                  </a:gs>
                </a:gsLst>
              </a:gradFill>
              <a:latin typeface="+mn-lt"/>
            </a:endParaRPr>
          </a:p>
        </p:txBody>
      </p:sp>
    </p:spTree>
    <p:extLst>
      <p:ext uri="{BB962C8B-B14F-4D97-AF65-F5344CB8AC3E}">
        <p14:creationId xmlns:p14="http://schemas.microsoft.com/office/powerpoint/2010/main" val="726550498"/>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Zeppelin Architecture</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27</a:t>
            </a:fld>
            <a:endParaRPr lang="en-US" dirty="0"/>
          </a:p>
        </p:txBody>
      </p:sp>
      <p:grpSp>
        <p:nvGrpSpPr>
          <p:cNvPr id="28" name="Group 27"/>
          <p:cNvGrpSpPr/>
          <p:nvPr/>
        </p:nvGrpSpPr>
        <p:grpSpPr>
          <a:xfrm>
            <a:off x="743226" y="1437503"/>
            <a:ext cx="6277893" cy="3847074"/>
            <a:chOff x="1705896" y="1563329"/>
            <a:chExt cx="7266037" cy="4741811"/>
          </a:xfrm>
        </p:grpSpPr>
        <p:sp>
          <p:nvSpPr>
            <p:cNvPr id="4" name="Rectangle 3"/>
            <p:cNvSpPr/>
            <p:nvPr/>
          </p:nvSpPr>
          <p:spPr bwMode="auto">
            <a:xfrm>
              <a:off x="1705896" y="1563329"/>
              <a:ext cx="7261122" cy="491613"/>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Browser Client</a:t>
              </a:r>
            </a:p>
          </p:txBody>
        </p:sp>
        <p:sp>
          <p:nvSpPr>
            <p:cNvPr id="5" name="Rectangle 4"/>
            <p:cNvSpPr/>
            <p:nvPr/>
          </p:nvSpPr>
          <p:spPr bwMode="auto">
            <a:xfrm>
              <a:off x="1705896" y="2843062"/>
              <a:ext cx="7261122" cy="48541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Zeppelin Server</a:t>
              </a:r>
            </a:p>
          </p:txBody>
        </p:sp>
        <p:sp>
          <p:nvSpPr>
            <p:cNvPr id="6" name="Rectangle 5"/>
            <p:cNvSpPr/>
            <p:nvPr/>
          </p:nvSpPr>
          <p:spPr bwMode="auto">
            <a:xfrm>
              <a:off x="1705896" y="3422911"/>
              <a:ext cx="3441290" cy="50821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Class Loader</a:t>
              </a:r>
            </a:p>
          </p:txBody>
        </p:sp>
        <p:sp>
          <p:nvSpPr>
            <p:cNvPr id="9" name="Rectangle 8"/>
            <p:cNvSpPr/>
            <p:nvPr/>
          </p:nvSpPr>
          <p:spPr bwMode="auto">
            <a:xfrm>
              <a:off x="5525728" y="3422911"/>
              <a:ext cx="3441290" cy="55189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Class Loader</a:t>
              </a:r>
            </a:p>
          </p:txBody>
        </p:sp>
        <p:sp>
          <p:nvSpPr>
            <p:cNvPr id="12" name="Rectangle 11"/>
            <p:cNvSpPr/>
            <p:nvPr/>
          </p:nvSpPr>
          <p:spPr bwMode="auto">
            <a:xfrm>
              <a:off x="1710811" y="4106255"/>
              <a:ext cx="3441290" cy="55189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Interpreter Group</a:t>
              </a:r>
            </a:p>
          </p:txBody>
        </p:sp>
        <p:sp>
          <p:nvSpPr>
            <p:cNvPr id="13" name="Rectangle 12"/>
            <p:cNvSpPr/>
            <p:nvPr/>
          </p:nvSpPr>
          <p:spPr bwMode="auto">
            <a:xfrm>
              <a:off x="5530643" y="4106255"/>
              <a:ext cx="3441290" cy="551890"/>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Interpreter Group</a:t>
              </a:r>
            </a:p>
          </p:txBody>
        </p:sp>
        <p:sp>
          <p:nvSpPr>
            <p:cNvPr id="14" name="Rectangle 13"/>
            <p:cNvSpPr/>
            <p:nvPr/>
          </p:nvSpPr>
          <p:spPr bwMode="auto">
            <a:xfrm>
              <a:off x="1705896" y="4763703"/>
              <a:ext cx="1568246" cy="51893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Interpreter</a:t>
              </a:r>
            </a:p>
          </p:txBody>
        </p:sp>
        <p:sp>
          <p:nvSpPr>
            <p:cNvPr id="15" name="Rectangle 14"/>
            <p:cNvSpPr/>
            <p:nvPr/>
          </p:nvSpPr>
          <p:spPr bwMode="auto">
            <a:xfrm>
              <a:off x="3331906" y="4763703"/>
              <a:ext cx="1574387" cy="5082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Dep</a:t>
              </a:r>
            </a:p>
          </p:txBody>
        </p:sp>
        <p:sp>
          <p:nvSpPr>
            <p:cNvPr id="16" name="Rectangle 15"/>
            <p:cNvSpPr/>
            <p:nvPr/>
          </p:nvSpPr>
          <p:spPr bwMode="auto">
            <a:xfrm>
              <a:off x="5525728" y="4763703"/>
              <a:ext cx="1469921" cy="5082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Spark</a:t>
              </a:r>
            </a:p>
          </p:txBody>
        </p:sp>
        <p:sp>
          <p:nvSpPr>
            <p:cNvPr id="17" name="Rectangle 16"/>
            <p:cNvSpPr/>
            <p:nvPr/>
          </p:nvSpPr>
          <p:spPr bwMode="auto">
            <a:xfrm>
              <a:off x="7053414" y="4763703"/>
              <a:ext cx="1569477" cy="50821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Spark SQL</a:t>
              </a:r>
            </a:p>
          </p:txBody>
        </p:sp>
        <p:cxnSp>
          <p:nvCxnSpPr>
            <p:cNvPr id="21" name="Straight Arrow Connector 20"/>
            <p:cNvCxnSpPr>
              <a:stCxn id="4" idx="2"/>
              <a:endCxn id="5" idx="0"/>
            </p:cNvCxnSpPr>
            <p:nvPr/>
          </p:nvCxnSpPr>
          <p:spPr>
            <a:xfrm>
              <a:off x="5336457" y="2054942"/>
              <a:ext cx="0" cy="788120"/>
            </a:xfrm>
            <a:prstGeom prst="straightConnector1">
              <a:avLst/>
            </a:prstGeom>
            <a:ln w="381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012907" y="2166513"/>
              <a:ext cx="2727548" cy="538752"/>
            </a:xfrm>
            <a:prstGeom prst="rect">
              <a:avLst/>
            </a:prstGeom>
            <a:noFill/>
          </p:spPr>
          <p:txBody>
            <a:bodyPr wrap="none" lIns="182880" tIns="146304" rIns="182880" bIns="146304" rtlCol="0" anchor="ctr">
              <a:noAutofit/>
            </a:bodyPr>
            <a:lstStyle/>
            <a:p>
              <a:pPr>
                <a:lnSpc>
                  <a:spcPct val="90000"/>
                </a:lnSpc>
                <a:spcAft>
                  <a:spcPts val="600"/>
                </a:spcAft>
              </a:pPr>
              <a:r>
                <a:rPr lang="en-US" sz="1600" dirty="0" smtClean="0">
                  <a:solidFill>
                    <a:schemeClr val="tx1">
                      <a:lumMod val="65000"/>
                      <a:lumOff val="35000"/>
                    </a:schemeClr>
                  </a:solidFill>
                </a:rPr>
                <a:t>HTTP Rest  Websocket</a:t>
              </a:r>
            </a:p>
          </p:txBody>
        </p:sp>
        <p:sp>
          <p:nvSpPr>
            <p:cNvPr id="24" name="TextBox 23"/>
            <p:cNvSpPr txBox="1"/>
            <p:nvPr/>
          </p:nvSpPr>
          <p:spPr>
            <a:xfrm>
              <a:off x="4757279" y="4594228"/>
              <a:ext cx="814231" cy="646326"/>
            </a:xfrm>
            <a:prstGeom prst="rect">
              <a:avLst/>
            </a:prstGeom>
            <a:noFill/>
          </p:spPr>
          <p:txBody>
            <a:bodyPr wrap="none" lIns="182880" tIns="146304" rIns="182880" bIns="146304" rtlCol="0" anchor="ctr">
              <a:noAutofit/>
            </a:bodyPr>
            <a:lstStyle/>
            <a:p>
              <a:pPr>
                <a:lnSpc>
                  <a:spcPct val="90000"/>
                </a:lnSpc>
                <a:spcAft>
                  <a:spcPts val="600"/>
                </a:spcAft>
              </a:pPr>
              <a:r>
                <a:rPr lang="en-US" sz="2400" dirty="0" smtClean="0">
                  <a:solidFill>
                    <a:schemeClr val="accent3">
                      <a:lumMod val="60000"/>
                      <a:lumOff val="40000"/>
                    </a:schemeClr>
                  </a:solidFill>
                </a:rPr>
                <a:t>…</a:t>
              </a:r>
            </a:p>
          </p:txBody>
        </p:sp>
        <p:sp>
          <p:nvSpPr>
            <p:cNvPr id="25" name="Oval 24"/>
            <p:cNvSpPr/>
            <p:nvPr/>
          </p:nvSpPr>
          <p:spPr bwMode="auto">
            <a:xfrm>
              <a:off x="5284834" y="5747088"/>
              <a:ext cx="2025446" cy="558052"/>
            </a:xfrm>
            <a:prstGeom prst="ellipse">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Spark</a:t>
              </a:r>
            </a:p>
          </p:txBody>
        </p:sp>
        <p:cxnSp>
          <p:nvCxnSpPr>
            <p:cNvPr id="26" name="Straight Arrow Connector 25"/>
            <p:cNvCxnSpPr>
              <a:endCxn id="25" idx="0"/>
            </p:cNvCxnSpPr>
            <p:nvPr/>
          </p:nvCxnSpPr>
          <p:spPr>
            <a:xfrm>
              <a:off x="6297557" y="5282633"/>
              <a:ext cx="0" cy="464455"/>
            </a:xfrm>
            <a:prstGeom prst="straightConnector1">
              <a:avLst/>
            </a:prstGeom>
            <a:ln w="381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9" name="Rectangle 28"/>
          <p:cNvSpPr/>
          <p:nvPr/>
        </p:nvSpPr>
        <p:spPr bwMode="auto">
          <a:xfrm>
            <a:off x="550607" y="1111045"/>
            <a:ext cx="6626941" cy="4385187"/>
          </a:xfrm>
          <a:prstGeom prst="rect">
            <a:avLst/>
          </a:prstGeom>
          <a:noFill/>
          <a:ln>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smtClean="0">
              <a:solidFill>
                <a:schemeClr val="bg1"/>
              </a:solidFill>
              <a:ea typeface="Segoe UI" pitchFamily="34" charset="0"/>
              <a:cs typeface="Segoe UI" pitchFamily="34" charset="0"/>
            </a:endParaRPr>
          </a:p>
        </p:txBody>
      </p:sp>
      <p:sp>
        <p:nvSpPr>
          <p:cNvPr id="30" name="TextBox 29"/>
          <p:cNvSpPr txBox="1"/>
          <p:nvPr/>
        </p:nvSpPr>
        <p:spPr>
          <a:xfrm>
            <a:off x="6549794" y="3808682"/>
            <a:ext cx="814231" cy="646326"/>
          </a:xfrm>
          <a:prstGeom prst="rect">
            <a:avLst/>
          </a:prstGeom>
          <a:noFill/>
        </p:spPr>
        <p:txBody>
          <a:bodyPr wrap="none" lIns="182880" tIns="146304" rIns="182880" bIns="146304" rtlCol="0" anchor="t">
            <a:noAutofit/>
          </a:bodyPr>
          <a:lstStyle/>
          <a:p>
            <a:pPr>
              <a:lnSpc>
                <a:spcPct val="90000"/>
              </a:lnSpc>
              <a:spcAft>
                <a:spcPts val="600"/>
              </a:spcAft>
            </a:pPr>
            <a:r>
              <a:rPr lang="en-US" sz="2800" dirty="0" smtClean="0">
                <a:solidFill>
                  <a:schemeClr val="accent3">
                    <a:lumMod val="60000"/>
                    <a:lumOff val="40000"/>
                  </a:schemeClr>
                </a:solidFill>
              </a:rPr>
              <a:t>…</a:t>
            </a:r>
          </a:p>
        </p:txBody>
      </p:sp>
      <p:pic>
        <p:nvPicPr>
          <p:cNvPr id="33" name="Picture 32"/>
          <p:cNvPicPr>
            <a:picLocks noChangeAspect="1"/>
          </p:cNvPicPr>
          <p:nvPr/>
        </p:nvPicPr>
        <p:blipFill>
          <a:blip r:embed="rId2"/>
          <a:stretch>
            <a:fillRect/>
          </a:stretch>
        </p:blipFill>
        <p:spPr>
          <a:xfrm>
            <a:off x="7255200" y="2475762"/>
            <a:ext cx="4667250" cy="1838325"/>
          </a:xfrm>
          <a:prstGeom prst="rect">
            <a:avLst/>
          </a:prstGeom>
          <a:ln>
            <a:solidFill>
              <a:schemeClr val="bg2">
                <a:lumMod val="50000"/>
              </a:schemeClr>
            </a:solidFill>
          </a:ln>
        </p:spPr>
      </p:pic>
      <p:sp>
        <p:nvSpPr>
          <p:cNvPr id="34" name="Oval 33"/>
          <p:cNvSpPr/>
          <p:nvPr/>
        </p:nvSpPr>
        <p:spPr bwMode="auto">
          <a:xfrm>
            <a:off x="1966522" y="4838938"/>
            <a:ext cx="1749996" cy="452753"/>
          </a:xfrm>
          <a:prstGeom prst="ellips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ea typeface="Segoe UI" pitchFamily="34" charset="0"/>
                <a:cs typeface="Segoe UI" pitchFamily="34" charset="0"/>
              </a:rPr>
              <a:t>Maven</a:t>
            </a:r>
          </a:p>
        </p:txBody>
      </p:sp>
      <p:cxnSp>
        <p:nvCxnSpPr>
          <p:cNvPr id="35" name="Straight Arrow Connector 34"/>
          <p:cNvCxnSpPr/>
          <p:nvPr/>
        </p:nvCxnSpPr>
        <p:spPr>
          <a:xfrm>
            <a:off x="2841520" y="4446314"/>
            <a:ext cx="0" cy="376817"/>
          </a:xfrm>
          <a:prstGeom prst="straightConnector1">
            <a:avLst/>
          </a:prstGeom>
          <a:ln w="38100">
            <a:solidFill>
              <a:schemeClr val="tx2">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098890" y="1299391"/>
            <a:ext cx="4823560" cy="914400"/>
          </a:xfrm>
          <a:prstGeom prst="rect">
            <a:avLst/>
          </a:prstGeom>
          <a:noFill/>
        </p:spPr>
        <p:txBody>
          <a:bodyPr wrap="square" lIns="268927" tIns="143428" rIns="179285" bIns="143428"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3"/>
              </a:buBlip>
              <a:defRPr>
                <a:gradFill>
                  <a:gsLst>
                    <a:gs pos="85321">
                      <a:srgbClr val="505050"/>
                    </a:gs>
                    <a:gs pos="57000">
                      <a:srgbClr val="505050"/>
                    </a:gs>
                  </a:gsLst>
                </a:gradFill>
              </a:defRPr>
            </a:lvl3pPr>
            <a:lvl4pPr marL="1097280" lvl="3" indent="-448193">
              <a:spcAft>
                <a:spcPts val="600"/>
              </a:spcAft>
              <a:buBlip>
                <a:blip r:embed="rId3"/>
              </a:buBlip>
              <a:defRPr sz="1600">
                <a:gradFill>
                  <a:gsLst>
                    <a:gs pos="85321">
                      <a:srgbClr val="505050"/>
                    </a:gs>
                    <a:gs pos="57000">
                      <a:srgbClr val="505050"/>
                    </a:gs>
                  </a:gsLst>
                </a:gradFill>
              </a:defRPr>
            </a:lvl4pPr>
          </a:lstStyle>
          <a:p>
            <a:r>
              <a:rPr lang="en-US" dirty="0">
                <a:solidFill>
                  <a:schemeClr val="tx1">
                    <a:lumMod val="65000"/>
                    <a:lumOff val="35000"/>
                  </a:schemeClr>
                </a:solidFill>
              </a:rPr>
              <a:t>Apache Spark is supported in Zeppelin with </a:t>
            </a:r>
            <a:r>
              <a:rPr lang="en-US" dirty="0" smtClean="0">
                <a:solidFill>
                  <a:schemeClr val="tx1">
                    <a:lumMod val="65000"/>
                    <a:lumOff val="35000"/>
                  </a:schemeClr>
                </a:solidFill>
              </a:rPr>
              <a:t>the Spark </a:t>
            </a:r>
            <a:r>
              <a:rPr lang="en-US" dirty="0">
                <a:solidFill>
                  <a:schemeClr val="tx1">
                    <a:lumMod val="65000"/>
                    <a:lumOff val="35000"/>
                  </a:schemeClr>
                </a:solidFill>
              </a:rPr>
              <a:t>Interpreter group, which </a:t>
            </a:r>
            <a:r>
              <a:rPr lang="en-US" dirty="0" smtClean="0">
                <a:solidFill>
                  <a:schemeClr val="tx1">
                    <a:lumMod val="65000"/>
                    <a:lumOff val="35000"/>
                  </a:schemeClr>
                </a:solidFill>
              </a:rPr>
              <a:t>consists </a:t>
            </a:r>
            <a:r>
              <a:rPr lang="en-US" dirty="0">
                <a:solidFill>
                  <a:schemeClr val="tx1">
                    <a:lumMod val="65000"/>
                    <a:lumOff val="35000"/>
                  </a:schemeClr>
                </a:solidFill>
              </a:rPr>
              <a:t>of 4 interpreters</a:t>
            </a:r>
          </a:p>
        </p:txBody>
      </p:sp>
    </p:spTree>
    <p:extLst>
      <p:ext uri="{BB962C8B-B14F-4D97-AF65-F5344CB8AC3E}">
        <p14:creationId xmlns:p14="http://schemas.microsoft.com/office/powerpoint/2010/main" val="360597105"/>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28</a:t>
            </a:fld>
            <a:endParaRPr lang="en-US" dirty="0"/>
          </a:p>
        </p:txBody>
      </p:sp>
      <p:sp>
        <p:nvSpPr>
          <p:cNvPr id="4" name="TextBox 3"/>
          <p:cNvSpPr txBox="1"/>
          <p:nvPr/>
        </p:nvSpPr>
        <p:spPr>
          <a:xfrm>
            <a:off x="642553" y="1288026"/>
            <a:ext cx="6259692" cy="5149716"/>
          </a:xfrm>
          <a:prstGeom prst="rect">
            <a:avLst/>
          </a:prstGeom>
          <a:noFill/>
        </p:spPr>
        <p:txBody>
          <a:bodyPr wrap="square" lIns="268927" tIns="143428" rIns="179285" bIns="143428" rtlCol="0">
            <a:noAutofit/>
          </a:bodyPr>
          <a:lstStyle>
            <a:defPPr>
              <a:defRPr lang="en-US"/>
            </a:def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stStyle>
          <a:p>
            <a:pPr marL="640080" lvl="2" indent="-448193">
              <a:spcAft>
                <a:spcPts val="600"/>
              </a:spcAft>
              <a:buBlip>
                <a:blip r:embed="rId2"/>
              </a:buBlip>
            </a:pPr>
            <a:r>
              <a:rPr lang="en-US" dirty="0" smtClean="0">
                <a:gradFill>
                  <a:gsLst>
                    <a:gs pos="85321">
                      <a:srgbClr val="505050"/>
                    </a:gs>
                    <a:gs pos="57000">
                      <a:srgbClr val="505050"/>
                    </a:gs>
                  </a:gsLst>
                </a:gradFill>
              </a:rPr>
              <a:t>Names inspired by scientific and statistical languages (Julia, Python and R)</a:t>
            </a:r>
          </a:p>
          <a:p>
            <a:pPr marL="640080" lvl="2" indent="-448193">
              <a:spcAft>
                <a:spcPts val="600"/>
              </a:spcAft>
              <a:buBlip>
                <a:blip r:embed="rId2"/>
              </a:buBlip>
            </a:pPr>
            <a:r>
              <a:rPr lang="en-US" dirty="0" smtClean="0">
                <a:gradFill>
                  <a:gsLst>
                    <a:gs pos="85321">
                      <a:srgbClr val="505050"/>
                    </a:gs>
                    <a:gs pos="57000">
                      <a:srgbClr val="505050"/>
                    </a:gs>
                  </a:gsLst>
                </a:gradFill>
              </a:rPr>
              <a:t>Is based on, and an evolution of IPython</a:t>
            </a:r>
            <a:r>
              <a:rPr lang="en-US" dirty="0">
                <a:gradFill>
                  <a:gsLst>
                    <a:gs pos="85321">
                      <a:srgbClr val="505050"/>
                    </a:gs>
                    <a:gs pos="57000">
                      <a:srgbClr val="505050"/>
                    </a:gs>
                  </a:gsLst>
                </a:gradFill>
              </a:rPr>
              <a:t> </a:t>
            </a:r>
            <a:r>
              <a:rPr lang="en-US" dirty="0" smtClean="0">
                <a:gradFill>
                  <a:gsLst>
                    <a:gs pos="85321">
                      <a:srgbClr val="505050"/>
                    </a:gs>
                    <a:gs pos="57000">
                      <a:srgbClr val="505050"/>
                    </a:gs>
                  </a:gsLst>
                </a:gradFill>
              </a:rPr>
              <a:t>[Shortly IPython will not ship separately]</a:t>
            </a:r>
          </a:p>
          <a:p>
            <a:pPr marL="640080" lvl="2" indent="-448193">
              <a:spcAft>
                <a:spcPts val="600"/>
              </a:spcAft>
              <a:buBlip>
                <a:blip r:embed="rId2"/>
              </a:buBlip>
            </a:pPr>
            <a:r>
              <a:rPr lang="en-US" dirty="0" smtClean="0">
                <a:gradFill>
                  <a:gsLst>
                    <a:gs pos="85321">
                      <a:srgbClr val="505050"/>
                    </a:gs>
                    <a:gs pos="57000">
                      <a:srgbClr val="505050"/>
                    </a:gs>
                  </a:gsLst>
                </a:gradFill>
              </a:rPr>
              <a:t>Is language agnostic. All languages are equal class citizens. Languages are supported through ‘kernels’ (a program that runs and introspects the users code) </a:t>
            </a:r>
          </a:p>
          <a:p>
            <a:pPr marL="640080" lvl="2" indent="-448193">
              <a:spcAft>
                <a:spcPts val="600"/>
              </a:spcAft>
              <a:buBlip>
                <a:blip r:embed="rId2"/>
              </a:buBlip>
            </a:pPr>
            <a:r>
              <a:rPr lang="en-US" dirty="0" smtClean="0">
                <a:gradFill>
                  <a:gsLst>
                    <a:gs pos="85321">
                      <a:srgbClr val="505050"/>
                    </a:gs>
                    <a:gs pos="57000">
                      <a:srgbClr val="505050"/>
                    </a:gs>
                  </a:gsLst>
                </a:gradFill>
              </a:rPr>
              <a:t>Supports a rich REPL protocol</a:t>
            </a:r>
          </a:p>
          <a:p>
            <a:pPr marL="640080" lvl="2" indent="-448193">
              <a:spcAft>
                <a:spcPts val="600"/>
              </a:spcAft>
              <a:buBlip>
                <a:blip r:embed="rId2"/>
              </a:buBlip>
            </a:pPr>
            <a:r>
              <a:rPr lang="en-US" dirty="0" smtClean="0">
                <a:gradFill>
                  <a:gsLst>
                    <a:gs pos="85321">
                      <a:srgbClr val="505050"/>
                    </a:gs>
                    <a:gs pos="57000">
                      <a:srgbClr val="505050"/>
                    </a:gs>
                  </a:gsLst>
                </a:gradFill>
              </a:rPr>
              <a:t>Includes:</a:t>
            </a:r>
          </a:p>
          <a:p>
            <a:pPr marL="1097280" lvl="3" indent="-448193">
              <a:spcAft>
                <a:spcPts val="600"/>
              </a:spcAft>
              <a:buBlip>
                <a:blip r:embed="rId2"/>
              </a:buBlip>
            </a:pPr>
            <a:r>
              <a:rPr lang="en-US" dirty="0" smtClean="0">
                <a:gradFill>
                  <a:gsLst>
                    <a:gs pos="85321">
                      <a:srgbClr val="505050"/>
                    </a:gs>
                    <a:gs pos="57000">
                      <a:srgbClr val="505050"/>
                    </a:gs>
                  </a:gsLst>
                </a:gradFill>
              </a:rPr>
              <a:t>Jupytr notebook document format (.ipynb)</a:t>
            </a:r>
          </a:p>
          <a:p>
            <a:pPr marL="1097280" lvl="3" indent="-448193">
              <a:spcAft>
                <a:spcPts val="600"/>
              </a:spcAft>
              <a:buBlip>
                <a:blip r:embed="rId2"/>
              </a:buBlip>
            </a:pPr>
            <a:r>
              <a:rPr lang="en-US" dirty="0" smtClean="0">
                <a:gradFill>
                  <a:gsLst>
                    <a:gs pos="85321">
                      <a:srgbClr val="505050"/>
                    </a:gs>
                    <a:gs pos="57000">
                      <a:srgbClr val="505050"/>
                    </a:gs>
                  </a:gsLst>
                </a:gradFill>
                <a:hlinkClick r:id="rId3"/>
              </a:rPr>
              <a:t>Jupytr Interactive web-based Notebook</a:t>
            </a:r>
            <a:endParaRPr lang="en-US" dirty="0" smtClean="0">
              <a:gradFill>
                <a:gsLst>
                  <a:gs pos="85321">
                    <a:srgbClr val="505050"/>
                  </a:gs>
                  <a:gs pos="57000">
                    <a:srgbClr val="505050"/>
                  </a:gs>
                </a:gsLst>
              </a:gradFill>
            </a:endParaRPr>
          </a:p>
          <a:p>
            <a:pPr marL="1097280" lvl="3" indent="-448193">
              <a:spcAft>
                <a:spcPts val="600"/>
              </a:spcAft>
              <a:buBlip>
                <a:blip r:embed="rId2"/>
              </a:buBlip>
            </a:pPr>
            <a:r>
              <a:rPr lang="en-US" dirty="0" smtClean="0">
                <a:gradFill>
                  <a:gsLst>
                    <a:gs pos="85321">
                      <a:srgbClr val="505050"/>
                    </a:gs>
                    <a:gs pos="57000">
                      <a:srgbClr val="505050"/>
                    </a:gs>
                  </a:gsLst>
                </a:gradFill>
                <a:hlinkClick r:id="rId4"/>
              </a:rPr>
              <a:t>Jupyter Qt console</a:t>
            </a:r>
            <a:endParaRPr lang="en-US" dirty="0" smtClean="0">
              <a:gradFill>
                <a:gsLst>
                  <a:gs pos="85321">
                    <a:srgbClr val="505050"/>
                  </a:gs>
                  <a:gs pos="57000">
                    <a:srgbClr val="505050"/>
                  </a:gs>
                </a:gsLst>
              </a:gradFill>
            </a:endParaRPr>
          </a:p>
          <a:p>
            <a:pPr marL="1097280" lvl="3" indent="-448193">
              <a:spcAft>
                <a:spcPts val="600"/>
              </a:spcAft>
              <a:buBlip>
                <a:blip r:embed="rId2"/>
              </a:buBlip>
            </a:pPr>
            <a:r>
              <a:rPr lang="en-US" dirty="0" smtClean="0">
                <a:gradFill>
                  <a:gsLst>
                    <a:gs pos="85321">
                      <a:srgbClr val="505050"/>
                    </a:gs>
                    <a:gs pos="57000">
                      <a:srgbClr val="505050"/>
                    </a:gs>
                  </a:gsLst>
                </a:gradFill>
                <a:hlinkClick r:id="rId5"/>
              </a:rPr>
              <a:t>Jupyter Terminal console</a:t>
            </a:r>
            <a:endParaRPr lang="en-US" dirty="0" smtClean="0">
              <a:gradFill>
                <a:gsLst>
                  <a:gs pos="85321">
                    <a:srgbClr val="505050"/>
                  </a:gs>
                  <a:gs pos="57000">
                    <a:srgbClr val="505050"/>
                  </a:gs>
                </a:gsLst>
              </a:gradFill>
            </a:endParaRPr>
          </a:p>
          <a:p>
            <a:pPr marL="1097280" lvl="3" indent="-448193">
              <a:spcAft>
                <a:spcPts val="600"/>
              </a:spcAft>
              <a:buBlip>
                <a:blip r:embed="rId2"/>
              </a:buBlip>
            </a:pPr>
            <a:r>
              <a:rPr lang="en-US" dirty="0" smtClean="0">
                <a:gradFill>
                  <a:gsLst>
                    <a:gs pos="85321">
                      <a:srgbClr val="505050"/>
                    </a:gs>
                    <a:gs pos="57000">
                      <a:srgbClr val="505050"/>
                    </a:gs>
                  </a:gsLst>
                </a:gradFill>
                <a:hlinkClick r:id="rId6"/>
              </a:rPr>
              <a:t>Notebook viewer (nbviewer)</a:t>
            </a:r>
            <a:endParaRPr lang="en-US" dirty="0" smtClean="0">
              <a:gradFill>
                <a:gsLst>
                  <a:gs pos="85321">
                    <a:srgbClr val="505050"/>
                  </a:gs>
                  <a:gs pos="57000">
                    <a:srgbClr val="505050"/>
                  </a:gs>
                </a:gsLst>
              </a:gradFill>
            </a:endParaRPr>
          </a:p>
          <a:p>
            <a:pPr marL="640080" lvl="2" indent="-448193">
              <a:spcAft>
                <a:spcPts val="600"/>
              </a:spcAft>
              <a:buBlip>
                <a:blip r:embed="rId2"/>
              </a:buBlip>
            </a:pPr>
            <a:endParaRPr lang="en-US" dirty="0" smtClean="0">
              <a:gradFill>
                <a:gsLst>
                  <a:gs pos="85321">
                    <a:srgbClr val="505050"/>
                  </a:gs>
                  <a:gs pos="57000">
                    <a:srgbClr val="505050"/>
                  </a:gs>
                </a:gsLst>
              </a:gradFill>
            </a:endParaRPr>
          </a:p>
          <a:p>
            <a:pPr marL="640080" lvl="2" indent="-448193">
              <a:spcAft>
                <a:spcPts val="600"/>
              </a:spcAft>
              <a:buBlip>
                <a:blip r:embed="rId2"/>
              </a:buBlip>
            </a:pPr>
            <a:endParaRPr lang="en-US" dirty="0" smtClean="0">
              <a:gradFill>
                <a:gsLst>
                  <a:gs pos="85321">
                    <a:srgbClr val="505050"/>
                  </a:gs>
                  <a:gs pos="57000">
                    <a:srgbClr val="505050"/>
                  </a:gs>
                </a:gsLst>
              </a:gradFill>
            </a:endParaRPr>
          </a:p>
        </p:txBody>
      </p:sp>
      <p:pic>
        <p:nvPicPr>
          <p:cNvPr id="5" name="Picture 4"/>
          <p:cNvPicPr>
            <a:picLocks noChangeAspect="1"/>
          </p:cNvPicPr>
          <p:nvPr/>
        </p:nvPicPr>
        <p:blipFill>
          <a:blip r:embed="rId7"/>
          <a:stretch>
            <a:fillRect/>
          </a:stretch>
        </p:blipFill>
        <p:spPr>
          <a:xfrm>
            <a:off x="7493178" y="2383248"/>
            <a:ext cx="4402855" cy="2138262"/>
          </a:xfrm>
          <a:prstGeom prst="rect">
            <a:avLst/>
          </a:prstGeom>
        </p:spPr>
      </p:pic>
      <p:sp>
        <p:nvSpPr>
          <p:cNvPr id="6" name="TextBox 5"/>
          <p:cNvSpPr txBox="1"/>
          <p:nvPr/>
        </p:nvSpPr>
        <p:spPr>
          <a:xfrm>
            <a:off x="8686798" y="4521510"/>
            <a:ext cx="2015613" cy="914400"/>
          </a:xfrm>
          <a:prstGeom prst="rect">
            <a:avLst/>
          </a:prstGeom>
          <a:noFill/>
        </p:spPr>
        <p:txBody>
          <a:bodyPr wrap="none" lIns="182880" tIns="146304" rIns="182880" bIns="146304" rtlCol="0">
            <a:noAutofit/>
          </a:bodyPr>
          <a:lstStyle/>
          <a:p>
            <a:pPr marL="0" lvl="2">
              <a:lnSpc>
                <a:spcPct val="90000"/>
              </a:lnSpc>
              <a:spcAft>
                <a:spcPts val="600"/>
              </a:spcAft>
            </a:pPr>
            <a:r>
              <a:rPr lang="en-US" dirty="0" smtClean="0">
                <a:gradFill>
                  <a:gsLst>
                    <a:gs pos="85321">
                      <a:srgbClr val="505050"/>
                    </a:gs>
                    <a:gs pos="57000">
                      <a:srgbClr val="505050"/>
                    </a:gs>
                  </a:gsLst>
                </a:gradFill>
              </a:rPr>
              <a:t>See </a:t>
            </a:r>
            <a:r>
              <a:rPr lang="en-US" dirty="0" smtClean="0">
                <a:gradFill>
                  <a:gsLst>
                    <a:gs pos="85321">
                      <a:srgbClr val="505050"/>
                    </a:gs>
                    <a:gs pos="57000">
                      <a:srgbClr val="505050"/>
                    </a:gs>
                  </a:gsLst>
                </a:gradFill>
                <a:hlinkClick r:id="rId8"/>
              </a:rPr>
              <a:t>full list here</a:t>
            </a:r>
            <a:endParaRPr lang="en-US" dirty="0" smtClean="0">
              <a:gradFill>
                <a:gsLst>
                  <a:gs pos="85321">
                    <a:srgbClr val="505050"/>
                  </a:gs>
                  <a:gs pos="57000">
                    <a:srgbClr val="505050"/>
                  </a:gs>
                </a:gsLst>
              </a:gradFill>
            </a:endParaRPr>
          </a:p>
          <a:p>
            <a:pPr>
              <a:lnSpc>
                <a:spcPct val="90000"/>
              </a:lnSpc>
              <a:spcAft>
                <a:spcPts val="600"/>
              </a:spcAft>
            </a:pPr>
            <a:endParaRPr lang="en-US" sz="2400" dirty="0" smtClean="0">
              <a:gradFill>
                <a:gsLst>
                  <a:gs pos="2917">
                    <a:schemeClr val="tx1"/>
                  </a:gs>
                  <a:gs pos="30000">
                    <a:schemeClr val="tx1"/>
                  </a:gs>
                </a:gsLst>
                <a:lin ang="5400000" scaled="0"/>
              </a:gradFill>
            </a:endParaRPr>
          </a:p>
        </p:txBody>
      </p:sp>
      <p:sp>
        <p:nvSpPr>
          <p:cNvPr id="7" name="TextBox 6"/>
          <p:cNvSpPr txBox="1"/>
          <p:nvPr/>
        </p:nvSpPr>
        <p:spPr>
          <a:xfrm>
            <a:off x="7826476" y="1852306"/>
            <a:ext cx="4385185" cy="914400"/>
          </a:xfrm>
          <a:prstGeom prst="rect">
            <a:avLst/>
          </a:prstGeom>
          <a:noFill/>
        </p:spPr>
        <p:txBody>
          <a:bodyPr wrap="square" lIns="268927" tIns="143428" rIns="179285" bIns="143428" rtlCol="0">
            <a:noAutofit/>
          </a:bodyPr>
          <a:lstStyle>
            <a:defPPr>
              <a:defRPr lang="en-US"/>
            </a:defPPr>
            <a:lvl1pPr>
              <a:defRPr>
                <a:solidFill>
                  <a:schemeClr val="tx1">
                    <a:lumMod val="65000"/>
                    <a:lumOff val="35000"/>
                  </a:schemeClr>
                </a:solidFill>
              </a:defRPr>
            </a:lvl1pPr>
            <a:lvl2pPr marL="52912" lvl="1" defTabSz="913770" fontAlgn="base">
              <a:spcBef>
                <a:spcPts val="1176"/>
              </a:spcBef>
              <a:buClr>
                <a:srgbClr val="68217A">
                  <a:lumMod val="50000"/>
                </a:srgbClr>
              </a:buClr>
              <a:defRPr sz="3137">
                <a:ln>
                  <a:solidFill>
                    <a:srgbClr val="FFFFFF">
                      <a:alpha val="0"/>
                    </a:srgbClr>
                  </a:solidFill>
                </a:ln>
                <a:solidFill>
                  <a:srgbClr val="68217A"/>
                </a:solidFill>
                <a:latin typeface="Segoe UI Light"/>
                <a:ea typeface="Segoe UI" pitchFamily="34" charset="0"/>
                <a:cs typeface="Segoe UI" pitchFamily="34" charset="0"/>
              </a:defRPr>
            </a:lvl2pPr>
            <a:lvl3pPr marL="640080" lvl="2" indent="-448193">
              <a:spcAft>
                <a:spcPts val="600"/>
              </a:spcAft>
              <a:buBlip>
                <a:blip r:embed="rId2"/>
              </a:buBlip>
              <a:defRPr>
                <a:gradFill>
                  <a:gsLst>
                    <a:gs pos="85321">
                      <a:srgbClr val="505050"/>
                    </a:gs>
                    <a:gs pos="57000">
                      <a:srgbClr val="505050"/>
                    </a:gs>
                  </a:gsLst>
                </a:gradFill>
              </a:defRPr>
            </a:lvl3pPr>
            <a:lvl4pPr marL="1097280" lvl="3" indent="-448193">
              <a:spcAft>
                <a:spcPts val="600"/>
              </a:spcAft>
              <a:buBlip>
                <a:blip r:embed="rId2"/>
              </a:buBlip>
              <a:defRPr sz="1600">
                <a:gradFill>
                  <a:gsLst>
                    <a:gs pos="85321">
                      <a:srgbClr val="505050"/>
                    </a:gs>
                    <a:gs pos="57000">
                      <a:srgbClr val="505050"/>
                    </a:gs>
                  </a:gsLst>
                </a:gradFill>
              </a:defRPr>
            </a:lvl4pPr>
          </a:lstStyle>
          <a:p>
            <a:pPr marL="191887" lvl="2" indent="0">
              <a:buNone/>
            </a:pPr>
            <a:r>
              <a:rPr lang="en-US" dirty="0"/>
              <a:t>S</a:t>
            </a:r>
            <a:r>
              <a:rPr lang="en-US" dirty="0" smtClean="0"/>
              <a:t>upported languages (Kernels)</a:t>
            </a:r>
            <a:endParaRPr lang="en-US" dirty="0"/>
          </a:p>
          <a:p>
            <a:endParaRPr lang="en-US" dirty="0"/>
          </a:p>
        </p:txBody>
      </p:sp>
    </p:spTree>
    <p:extLst>
      <p:ext uri="{BB962C8B-B14F-4D97-AF65-F5344CB8AC3E}">
        <p14:creationId xmlns:p14="http://schemas.microsoft.com/office/powerpoint/2010/main" val="401771299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973"/>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IN" sz="1765" dirty="0">
              <a:solidFill>
                <a:srgbClr val="000000"/>
              </a:solidFill>
            </a:endParaRPr>
          </a:p>
        </p:txBody>
      </p:sp>
      <p:sp>
        <p:nvSpPr>
          <p:cNvPr id="7" name="Rectangle 6"/>
          <p:cNvSpPr/>
          <p:nvPr/>
        </p:nvSpPr>
        <p:spPr>
          <a:xfrm>
            <a:off x="8929" y="1213304"/>
            <a:ext cx="5220355" cy="825547"/>
          </a:xfrm>
          <a:prstGeom prst="rect">
            <a:avLst/>
          </a:prstGeom>
        </p:spPr>
        <p:txBody>
          <a:bodyPr wrap="square" lIns="268927">
            <a:spAutoFit/>
          </a:bodyPr>
          <a:lstStyle/>
          <a:p>
            <a:pPr defTabSz="914102" fontAlgn="base">
              <a:lnSpc>
                <a:spcPct val="90000"/>
              </a:lnSpc>
              <a:spcBef>
                <a:spcPct val="0"/>
              </a:spcBef>
              <a:spcAft>
                <a:spcPct val="0"/>
              </a:spcAft>
            </a:pPr>
            <a:r>
              <a:rPr lang="en-US" sz="5294" dirty="0" smtClean="0">
                <a:solidFill>
                  <a:srgbClr val="FFFFFF"/>
                </a:solidFill>
                <a:latin typeface="Segoe UI Light"/>
                <a:ea typeface="Segoe UI" pitchFamily="34" charset="0"/>
                <a:cs typeface="Segoe UI" pitchFamily="34" charset="0"/>
              </a:rPr>
              <a:t>Spark Streaming</a:t>
            </a:r>
            <a:endParaRPr lang="en-US" sz="5294" dirty="0">
              <a:solidFill>
                <a:srgbClr val="FFFFFF"/>
              </a:solidFill>
              <a:latin typeface="Segoe UI Light"/>
              <a:ea typeface="Segoe UI" pitchFamily="34" charset="0"/>
              <a:cs typeface="Segoe UI" pitchFamily="34" charset="0"/>
            </a:endParaRP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29</a:t>
            </a:fld>
            <a:endParaRPr lang="en-IN" dirty="0"/>
          </a:p>
        </p:txBody>
      </p:sp>
      <p:sp>
        <p:nvSpPr>
          <p:cNvPr id="8" name="TextBox 7"/>
          <p:cNvSpPr txBox="1"/>
          <p:nvPr/>
        </p:nvSpPr>
        <p:spPr>
          <a:xfrm>
            <a:off x="5220356" y="2145069"/>
            <a:ext cx="6553002" cy="2855194"/>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137" dirty="0" smtClean="0">
                <a:ln>
                  <a:solidFill>
                    <a:srgbClr val="FFFFFF">
                      <a:alpha val="0"/>
                    </a:srgbClr>
                  </a:solidFill>
                </a:ln>
                <a:solidFill>
                  <a:srgbClr val="68217A"/>
                </a:solidFill>
                <a:latin typeface="Segoe UI Light"/>
                <a:ea typeface="Segoe UI" pitchFamily="34" charset="0"/>
                <a:cs typeface="Segoe UI" pitchFamily="34" charset="0"/>
              </a:rPr>
              <a:t>Agenda</a:t>
            </a:r>
            <a:endParaRPr lang="en-US" sz="3137" dirty="0">
              <a:ln>
                <a:solidFill>
                  <a:srgbClr val="FFFFFF">
                    <a:alpha val="0"/>
                  </a:srgbClr>
                </a:solidFill>
              </a:ln>
              <a:solidFill>
                <a:srgbClr val="68217A"/>
              </a:solidFill>
              <a:latin typeface="Segoe UI Light"/>
              <a:ea typeface="Segoe UI" pitchFamily="34" charset="0"/>
              <a:cs typeface="Segoe UI" pitchFamily="34" charset="0"/>
            </a:endParaRP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Use Cases</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How Spark Streaming Works</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DStream Abstraction</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DStream Operations</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Windowing </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Guarantees</a:t>
            </a:r>
          </a:p>
          <a:p>
            <a:pPr marL="558686" lvl="1" indent="-448193" defTabSz="913770" fontAlgn="base">
              <a:buClr>
                <a:srgbClr val="68217A">
                  <a:lumMod val="50000"/>
                </a:srgbClr>
              </a:buClr>
              <a:buBlip>
                <a:blip r:embed="rId2"/>
              </a:buBlip>
            </a:pPr>
            <a:endPar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Tree>
    <p:extLst>
      <p:ext uri="{BB962C8B-B14F-4D97-AF65-F5344CB8AC3E}">
        <p14:creationId xmlns:p14="http://schemas.microsoft.com/office/powerpoint/2010/main" val="2700932386"/>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487"/>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IN" sz="1765" dirty="0">
              <a:solidFill>
                <a:srgbClr val="000000"/>
              </a:solidFill>
            </a:endParaRPr>
          </a:p>
        </p:txBody>
      </p:sp>
      <p:sp>
        <p:nvSpPr>
          <p:cNvPr id="7" name="Rectangle 6"/>
          <p:cNvSpPr/>
          <p:nvPr/>
        </p:nvSpPr>
        <p:spPr>
          <a:xfrm>
            <a:off x="8929" y="1213304"/>
            <a:ext cx="5220355" cy="1558760"/>
          </a:xfrm>
          <a:prstGeom prst="rect">
            <a:avLst/>
          </a:prstGeom>
        </p:spPr>
        <p:txBody>
          <a:bodyPr wrap="square" lIns="268927">
            <a:spAutoFit/>
          </a:bodyPr>
          <a:lstStyle/>
          <a:p>
            <a:pPr defTabSz="914102" fontAlgn="base">
              <a:lnSpc>
                <a:spcPct val="90000"/>
              </a:lnSpc>
              <a:spcBef>
                <a:spcPct val="0"/>
              </a:spcBef>
              <a:spcAft>
                <a:spcPct val="0"/>
              </a:spcAft>
            </a:pPr>
            <a:r>
              <a:rPr lang="en-US" sz="5294" dirty="0" smtClean="0">
                <a:solidFill>
                  <a:srgbClr val="FFFFFF"/>
                </a:solidFill>
                <a:latin typeface="Segoe UI Light"/>
                <a:ea typeface="Segoe UI" pitchFamily="34" charset="0"/>
                <a:cs typeface="Segoe UI" pitchFamily="34" charset="0"/>
              </a:rPr>
              <a:t>Apache Spark Overview</a:t>
            </a:r>
            <a:endParaRPr lang="en-US" sz="5294" dirty="0">
              <a:solidFill>
                <a:srgbClr val="FFFFFF"/>
              </a:solidFill>
              <a:latin typeface="Segoe UI Light"/>
              <a:ea typeface="Segoe UI" pitchFamily="34" charset="0"/>
              <a:cs typeface="Segoe UI" pitchFamily="34" charset="0"/>
            </a:endParaRP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3</a:t>
            </a:fld>
            <a:endParaRPr lang="en-IN" dirty="0"/>
          </a:p>
        </p:txBody>
      </p:sp>
      <p:sp>
        <p:nvSpPr>
          <p:cNvPr id="8" name="TextBox 7"/>
          <p:cNvSpPr txBox="1"/>
          <p:nvPr/>
        </p:nvSpPr>
        <p:spPr>
          <a:xfrm>
            <a:off x="5238212" y="1642114"/>
            <a:ext cx="6553002" cy="3820963"/>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137" dirty="0" smtClean="0">
                <a:ln>
                  <a:solidFill>
                    <a:srgbClr val="FFFFFF">
                      <a:alpha val="0"/>
                    </a:srgbClr>
                  </a:solidFill>
                </a:ln>
                <a:solidFill>
                  <a:srgbClr val="68217A"/>
                </a:solidFill>
                <a:latin typeface="Segoe UI Light"/>
                <a:ea typeface="Segoe UI" pitchFamily="34" charset="0"/>
                <a:cs typeface="Segoe UI" pitchFamily="34" charset="0"/>
              </a:rPr>
              <a:t>Agenda</a:t>
            </a:r>
            <a:endParaRPr lang="en-US" sz="3137" dirty="0">
              <a:ln>
                <a:solidFill>
                  <a:srgbClr val="FFFFFF">
                    <a:alpha val="0"/>
                  </a:srgbClr>
                </a:solidFill>
              </a:ln>
              <a:solidFill>
                <a:srgbClr val="68217A"/>
              </a:solidFill>
              <a:latin typeface="Segoe UI Light"/>
              <a:ea typeface="Segoe UI" pitchFamily="34" charset="0"/>
              <a:cs typeface="Segoe UI" pitchFamily="34" charset="0"/>
            </a:endParaRP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Overview</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Benefits</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Unified Platform</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Use Cases</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Spark and Hadoop</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Performance</a:t>
            </a:r>
          </a:p>
        </p:txBody>
      </p:sp>
    </p:spTree>
    <p:extLst>
      <p:ext uri="{BB962C8B-B14F-4D97-AF65-F5344CB8AC3E}">
        <p14:creationId xmlns:p14="http://schemas.microsoft.com/office/powerpoint/2010/main" val="2214480240"/>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Processing</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30</a:t>
            </a:fld>
            <a:endParaRPr lang="en-US" dirty="0"/>
          </a:p>
        </p:txBody>
      </p:sp>
      <p:sp>
        <p:nvSpPr>
          <p:cNvPr id="4" name="TextBox 3"/>
          <p:cNvSpPr txBox="1"/>
          <p:nvPr/>
        </p:nvSpPr>
        <p:spPr>
          <a:xfrm>
            <a:off x="268927" y="1214321"/>
            <a:ext cx="11227663" cy="5001369"/>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2000" dirty="0" smtClean="0"/>
              <a:t>Some data lose much of their value if not analyzed within milliseconds (or seconds) of being generated.</a:t>
            </a:r>
          </a:p>
          <a:p>
            <a:pPr lvl="1"/>
            <a:r>
              <a:rPr lang="en-US" sz="2000" dirty="0" smtClean="0"/>
              <a:t>Examples: Stock tickers, twitter streams, device events, network signals </a:t>
            </a:r>
          </a:p>
          <a:p>
            <a:pPr lvl="1"/>
            <a:r>
              <a:rPr lang="en-US" sz="1800" dirty="0" smtClean="0"/>
              <a:t>Stream processing is about analyzing events in-flight (as it they are streaming by) rather than storing in a database first.</a:t>
            </a:r>
          </a:p>
          <a:p>
            <a:pPr lvl="1"/>
            <a:r>
              <a:rPr lang="en-US" sz="2000" dirty="0" smtClean="0"/>
              <a:t>Use cases fro Stream Processing:</a:t>
            </a:r>
          </a:p>
          <a:p>
            <a:pPr marL="1200150" lvl="2" indent="-28575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Network monitoring</a:t>
            </a:r>
          </a:p>
          <a:p>
            <a:pPr marL="1200150" lvl="2" indent="-28575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Intelligence and surveillance</a:t>
            </a:r>
          </a:p>
          <a:p>
            <a:pPr marL="1200150" lvl="2" indent="-28575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Fraud detection, Risk management</a:t>
            </a:r>
          </a:p>
          <a:p>
            <a:pPr marL="1200150" lvl="2" indent="-28575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E-commerce</a:t>
            </a:r>
          </a:p>
          <a:p>
            <a:pPr marL="1200150" lvl="2" indent="-28575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Smart order routing</a:t>
            </a:r>
          </a:p>
          <a:p>
            <a:pPr marL="1200150" lvl="2" indent="-28575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Transaction cost analysis</a:t>
            </a:r>
          </a:p>
          <a:p>
            <a:pPr marL="1200150" lvl="2" indent="-28575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Pricing and analytics</a:t>
            </a:r>
          </a:p>
          <a:p>
            <a:pPr marL="1200150" lvl="2" indent="-28575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Algorithmic trading</a:t>
            </a:r>
          </a:p>
          <a:p>
            <a:pPr marL="1200150" lvl="2" indent="-28575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Data warehouse augmentation</a:t>
            </a:r>
          </a:p>
          <a:p>
            <a:pPr marL="110493" lvl="1" indent="0">
              <a:buNone/>
            </a:pPr>
            <a:endParaRPr lang="en-US" sz="1000" i="1" dirty="0" smtClean="0"/>
          </a:p>
        </p:txBody>
      </p:sp>
      <p:grpSp>
        <p:nvGrpSpPr>
          <p:cNvPr id="54" name="Group 53"/>
          <p:cNvGrpSpPr/>
          <p:nvPr/>
        </p:nvGrpSpPr>
        <p:grpSpPr>
          <a:xfrm>
            <a:off x="5537572" y="3633997"/>
            <a:ext cx="5630564" cy="1795146"/>
            <a:chOff x="5976959" y="3715005"/>
            <a:chExt cx="5630564" cy="1795146"/>
          </a:xfrm>
        </p:grpSpPr>
        <p:pic>
          <p:nvPicPr>
            <p:cNvPr id="31" name="Picture 30"/>
            <p:cNvPicPr>
              <a:picLocks noChangeAspect="1"/>
            </p:cNvPicPr>
            <p:nvPr/>
          </p:nvPicPr>
          <p:blipFill rotWithShape="1">
            <a:blip r:embed="rId3" cstate="print">
              <a:extLst>
                <a:ext uri="{28A0092B-C50C-407E-A947-70E740481C1C}">
                  <a14:useLocalDpi xmlns:a14="http://schemas.microsoft.com/office/drawing/2010/main" val="0"/>
                </a:ext>
              </a:extLst>
            </a:blip>
            <a:srcRect t="5933" r="10927" b="9443"/>
            <a:stretch/>
          </p:blipFill>
          <p:spPr>
            <a:xfrm>
              <a:off x="5976959" y="4599524"/>
              <a:ext cx="1405664" cy="886649"/>
            </a:xfrm>
            <a:prstGeom prst="rect">
              <a:avLst/>
            </a:prstGeom>
          </p:spPr>
        </p:pic>
        <p:pic>
          <p:nvPicPr>
            <p:cNvPr id="35" name="Picture 34"/>
            <p:cNvPicPr>
              <a:picLocks noChangeAspect="1"/>
            </p:cNvPicPr>
            <p:nvPr/>
          </p:nvPicPr>
          <p:blipFill rotWithShape="1">
            <a:blip r:embed="rId4" cstate="print">
              <a:extLst>
                <a:ext uri="{28A0092B-C50C-407E-A947-70E740481C1C}">
                  <a14:useLocalDpi xmlns:a14="http://schemas.microsoft.com/office/drawing/2010/main" val="0"/>
                </a:ext>
              </a:extLst>
            </a:blip>
            <a:srcRect t="1269" b="1269"/>
            <a:stretch/>
          </p:blipFill>
          <p:spPr>
            <a:xfrm>
              <a:off x="8799551" y="4606995"/>
              <a:ext cx="1416013" cy="893178"/>
            </a:xfrm>
            <a:prstGeom prst="rect">
              <a:avLst/>
            </a:prstGeom>
          </p:spPr>
        </p:pic>
        <p:pic>
          <p:nvPicPr>
            <p:cNvPr id="43" name="Picture 42"/>
            <p:cNvPicPr>
              <a:picLocks noChangeAspect="1"/>
            </p:cNvPicPr>
            <p:nvPr/>
          </p:nvPicPr>
          <p:blipFill rotWithShape="1">
            <a:blip r:embed="rId5" cstate="print">
              <a:extLst>
                <a:ext uri="{28A0092B-C50C-407E-A947-70E740481C1C}">
                  <a14:useLocalDpi xmlns:a14="http://schemas.microsoft.com/office/drawing/2010/main" val="0"/>
                </a:ext>
              </a:extLst>
            </a:blip>
            <a:srcRect l="14116" t="22004" r="6757" b="6265"/>
            <a:stretch/>
          </p:blipFill>
          <p:spPr>
            <a:xfrm>
              <a:off x="8799551" y="3725634"/>
              <a:ext cx="1388676" cy="889620"/>
            </a:xfrm>
            <a:prstGeom prst="rect">
              <a:avLst/>
            </a:prstGeom>
          </p:spPr>
        </p:pic>
        <p:pic>
          <p:nvPicPr>
            <p:cNvPr id="44" name="Picture 43"/>
            <p:cNvPicPr>
              <a:picLocks noChangeAspect="1"/>
            </p:cNvPicPr>
            <p:nvPr/>
          </p:nvPicPr>
          <p:blipFill rotWithShape="1">
            <a:blip r:embed="rId6" cstate="print">
              <a:extLst>
                <a:ext uri="{28A0092B-C50C-407E-A947-70E740481C1C}">
                  <a14:useLocalDpi xmlns:a14="http://schemas.microsoft.com/office/drawing/2010/main" val="0"/>
                </a:ext>
              </a:extLst>
            </a:blip>
            <a:srcRect l="9497" t="16373" r="11311" b="9102"/>
            <a:stretch/>
          </p:blipFill>
          <p:spPr>
            <a:xfrm>
              <a:off x="7382624" y="4606995"/>
              <a:ext cx="1408632" cy="902406"/>
            </a:xfrm>
            <a:prstGeom prst="rect">
              <a:avLst/>
            </a:prstGeom>
          </p:spPr>
        </p:pic>
        <p:pic>
          <p:nvPicPr>
            <p:cNvPr id="45" name="Picture 44"/>
            <p:cNvPicPr>
              <a:picLocks noChangeAspect="1"/>
            </p:cNvPicPr>
            <p:nvPr/>
          </p:nvPicPr>
          <p:blipFill rotWithShape="1">
            <a:blip r:embed="rId7" cstate="print">
              <a:extLst>
                <a:ext uri="{28A0092B-C50C-407E-A947-70E740481C1C}">
                  <a14:useLocalDpi xmlns:a14="http://schemas.microsoft.com/office/drawing/2010/main" val="0"/>
                </a:ext>
              </a:extLst>
            </a:blip>
            <a:srcRect t="8134" b="1047"/>
            <a:stretch/>
          </p:blipFill>
          <p:spPr>
            <a:xfrm>
              <a:off x="5977356" y="3715005"/>
              <a:ext cx="1405267" cy="900249"/>
            </a:xfrm>
            <a:prstGeom prst="rect">
              <a:avLst/>
            </a:prstGeom>
          </p:spPr>
        </p:pic>
        <p:pic>
          <p:nvPicPr>
            <p:cNvPr id="47" name="Picture 46"/>
            <p:cNvPicPr>
              <a:picLocks noChangeAspect="1"/>
            </p:cNvPicPr>
            <p:nvPr/>
          </p:nvPicPr>
          <p:blipFill rotWithShape="1">
            <a:blip r:embed="rId8" cstate="print">
              <a:extLst>
                <a:ext uri="{28A0092B-C50C-407E-A947-70E740481C1C}">
                  <a14:useLocalDpi xmlns:a14="http://schemas.microsoft.com/office/drawing/2010/main" val="0"/>
                </a:ext>
              </a:extLst>
            </a:blip>
            <a:srcRect b="3780"/>
            <a:stretch/>
          </p:blipFill>
          <p:spPr>
            <a:xfrm>
              <a:off x="10188226" y="4606995"/>
              <a:ext cx="1409805" cy="903156"/>
            </a:xfrm>
            <a:prstGeom prst="rect">
              <a:avLst/>
            </a:prstGeom>
          </p:spPr>
        </p:pic>
        <p:pic>
          <p:nvPicPr>
            <p:cNvPr id="48" name="Picture 47"/>
            <p:cNvPicPr>
              <a:picLocks noChangeAspect="1"/>
            </p:cNvPicPr>
            <p:nvPr/>
          </p:nvPicPr>
          <p:blipFill rotWithShape="1">
            <a:blip r:embed="rId9" cstate="print">
              <a:extLst>
                <a:ext uri="{28A0092B-C50C-407E-A947-70E740481C1C}">
                  <a14:useLocalDpi xmlns:a14="http://schemas.microsoft.com/office/drawing/2010/main" val="0"/>
                </a:ext>
              </a:extLst>
            </a:blip>
            <a:srcRect t="32939" r="30709" b="444"/>
            <a:stretch/>
          </p:blipFill>
          <p:spPr>
            <a:xfrm>
              <a:off x="10215564" y="3723530"/>
              <a:ext cx="1391959" cy="891724"/>
            </a:xfrm>
            <a:prstGeom prst="rect">
              <a:avLst/>
            </a:prstGeom>
            <a:noFill/>
            <a:ln>
              <a:noFill/>
            </a:ln>
          </p:spPr>
        </p:pic>
        <p:pic>
          <p:nvPicPr>
            <p:cNvPr id="50" name="Picture 49"/>
            <p:cNvPicPr>
              <a:picLocks noChangeAspect="1"/>
            </p:cNvPicPr>
            <p:nvPr/>
          </p:nvPicPr>
          <p:blipFill rotWithShape="1">
            <a:blip r:embed="rId10" cstate="print">
              <a:extLst>
                <a:ext uri="{28A0092B-C50C-407E-A947-70E740481C1C}">
                  <a14:useLocalDpi xmlns:a14="http://schemas.microsoft.com/office/drawing/2010/main" val="0"/>
                </a:ext>
              </a:extLst>
            </a:blip>
            <a:srcRect t="7292" b="7292"/>
            <a:stretch/>
          </p:blipFill>
          <p:spPr>
            <a:xfrm>
              <a:off x="7382623" y="3718163"/>
              <a:ext cx="1400337" cy="897091"/>
            </a:xfrm>
            <a:prstGeom prst="rect">
              <a:avLst/>
            </a:prstGeom>
          </p:spPr>
        </p:pic>
      </p:grpSp>
    </p:spTree>
    <p:extLst>
      <p:ext uri="{BB962C8B-B14F-4D97-AF65-F5344CB8AC3E}">
        <p14:creationId xmlns:p14="http://schemas.microsoft.com/office/powerpoint/2010/main" val="382109190"/>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Spark Streaming?</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31</a:t>
            </a:fld>
            <a:endParaRPr lang="en-US" dirty="0"/>
          </a:p>
        </p:txBody>
      </p:sp>
      <p:sp>
        <p:nvSpPr>
          <p:cNvPr id="4" name="TextBox 3"/>
          <p:cNvSpPr txBox="1"/>
          <p:nvPr/>
        </p:nvSpPr>
        <p:spPr>
          <a:xfrm>
            <a:off x="800839" y="1402338"/>
            <a:ext cx="10844124" cy="646331"/>
          </a:xfrm>
          <a:prstGeom prst="rect">
            <a:avLst/>
          </a:prstGeom>
          <a:solidFill>
            <a:schemeClr val="bg1"/>
          </a:solidFill>
          <a:ln>
            <a:solidFill>
              <a:schemeClr val="bg1">
                <a:lumMod val="85000"/>
              </a:schemeClr>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gn="ctr">
              <a:buNone/>
            </a:pPr>
            <a:r>
              <a:rPr lang="en-US" sz="2000" dirty="0"/>
              <a:t>Spark Streaming is an extension of the core Spark API that allows enables high-throughput, fault-tolerant stream processing of live data streams</a:t>
            </a:r>
            <a:endParaRPr lang="en-US" sz="2000" dirty="0" smtClean="0"/>
          </a:p>
        </p:txBody>
      </p:sp>
      <p:pic>
        <p:nvPicPr>
          <p:cNvPr id="13316" name="Picture 4" descr="http://spark.apache.org/docs/1.0.0/img/streaming-ar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3223" y="2853115"/>
            <a:ext cx="6251740" cy="233640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00839" y="2211442"/>
            <a:ext cx="4626184" cy="3794885"/>
          </a:xfrm>
          <a:prstGeom prst="rect">
            <a:avLst/>
          </a:prstGeom>
          <a:solidFill>
            <a:schemeClr val="bg1"/>
          </a:solidFill>
          <a:ln>
            <a:solidFill>
              <a:schemeClr val="bg1">
                <a:lumMod val="85000"/>
              </a:schemeClr>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1800" dirty="0"/>
              <a:t>Data can be ingested from many sources like Kafka, Flume, Twitter, ZeroMQ or plain old TCP sockets.</a:t>
            </a:r>
          </a:p>
          <a:p>
            <a:pPr lvl="1">
              <a:spcBef>
                <a:spcPts val="600"/>
              </a:spcBef>
            </a:pPr>
            <a:r>
              <a:rPr lang="en-US" sz="1800" dirty="0"/>
              <a:t>Events can be processed using complex algorithms expressed with high-level functions like map, reduce, join and window. </a:t>
            </a:r>
          </a:p>
          <a:p>
            <a:pPr lvl="1">
              <a:spcBef>
                <a:spcPts val="600"/>
              </a:spcBef>
            </a:pPr>
            <a:r>
              <a:rPr lang="en-US" sz="1800" dirty="0"/>
              <a:t>Processed data can be pushed out to filesystems, databases, and live dashboards. </a:t>
            </a:r>
          </a:p>
          <a:p>
            <a:pPr lvl="1">
              <a:spcBef>
                <a:spcPts val="600"/>
              </a:spcBef>
            </a:pPr>
            <a:r>
              <a:rPr lang="en-US" sz="1800" dirty="0"/>
              <a:t>C</a:t>
            </a:r>
            <a:r>
              <a:rPr lang="en-US" sz="1800" dirty="0" smtClean="0"/>
              <a:t>an </a:t>
            </a:r>
            <a:r>
              <a:rPr lang="en-US" sz="1800" dirty="0"/>
              <a:t>apply Spark’s in-built machine learning algorithms, and graph processing algorithms on data stream</a:t>
            </a:r>
          </a:p>
        </p:txBody>
      </p:sp>
    </p:spTree>
    <p:extLst>
      <p:ext uri="{BB962C8B-B14F-4D97-AF65-F5344CB8AC3E}">
        <p14:creationId xmlns:p14="http://schemas.microsoft.com/office/powerpoint/2010/main" val="1378483616"/>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 – High level Overview</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32</a:t>
            </a:fld>
            <a:endParaRPr lang="en-US" dirty="0"/>
          </a:p>
        </p:txBody>
      </p:sp>
      <p:sp>
        <p:nvSpPr>
          <p:cNvPr id="4" name="TextBox 3"/>
          <p:cNvSpPr txBox="1"/>
          <p:nvPr/>
        </p:nvSpPr>
        <p:spPr>
          <a:xfrm>
            <a:off x="392502" y="1356418"/>
            <a:ext cx="11074486" cy="135421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2000" dirty="0"/>
              <a:t>Spark Streaming receives live input data streams and divides them into (mini) batches called </a:t>
            </a:r>
            <a:r>
              <a:rPr lang="en-US" sz="2000" b="1" dirty="0" smtClean="0"/>
              <a:t>DStreams</a:t>
            </a:r>
            <a:r>
              <a:rPr lang="en-US" sz="2000" dirty="0" smtClean="0"/>
              <a:t> </a:t>
            </a:r>
            <a:r>
              <a:rPr lang="en-US" sz="2000" dirty="0"/>
              <a:t>(discretized streams). </a:t>
            </a:r>
          </a:p>
          <a:p>
            <a:pPr lvl="1"/>
            <a:r>
              <a:rPr lang="en-US" sz="2000" dirty="0" smtClean="0"/>
              <a:t>The </a:t>
            </a:r>
            <a:r>
              <a:rPr lang="en-US" sz="2000" dirty="0"/>
              <a:t>DStreams are then processed by the Spark engine to generate the final stream of results in </a:t>
            </a:r>
            <a:r>
              <a:rPr lang="en-US" sz="2000" dirty="0" smtClean="0"/>
              <a:t>batches.</a:t>
            </a:r>
          </a:p>
        </p:txBody>
      </p:sp>
      <p:pic>
        <p:nvPicPr>
          <p:cNvPr id="5" name="Picture 4"/>
          <p:cNvPicPr>
            <a:picLocks noChangeAspect="1"/>
          </p:cNvPicPr>
          <p:nvPr/>
        </p:nvPicPr>
        <p:blipFill>
          <a:blip r:embed="rId3"/>
          <a:stretch>
            <a:fillRect/>
          </a:stretch>
        </p:blipFill>
        <p:spPr>
          <a:xfrm>
            <a:off x="2393867" y="2962919"/>
            <a:ext cx="6858000" cy="1466850"/>
          </a:xfrm>
          <a:prstGeom prst="rect">
            <a:avLst/>
          </a:prstGeom>
          <a:ln>
            <a:solidFill>
              <a:schemeClr val="bg1">
                <a:lumMod val="85000"/>
              </a:schemeClr>
            </a:solidFill>
          </a:ln>
        </p:spPr>
      </p:pic>
      <p:sp>
        <p:nvSpPr>
          <p:cNvPr id="6" name="TextBox 5"/>
          <p:cNvSpPr txBox="1"/>
          <p:nvPr/>
        </p:nvSpPr>
        <p:spPr>
          <a:xfrm>
            <a:off x="392502" y="4981070"/>
            <a:ext cx="11074486" cy="135421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2000" dirty="0" smtClean="0"/>
              <a:t>Developing a Spark Streaming application involves implementing callback function that are invoked for every DStream. </a:t>
            </a:r>
          </a:p>
          <a:p>
            <a:pPr lvl="1"/>
            <a:r>
              <a:rPr lang="en-US" sz="2000" dirty="0" smtClean="0"/>
              <a:t>The callback function can apply DStream-specific ‘transformations’ on the incoming DStreams.</a:t>
            </a:r>
            <a:endParaRPr lang="en-US" sz="2000" dirty="0"/>
          </a:p>
        </p:txBody>
      </p:sp>
    </p:spTree>
    <p:extLst>
      <p:ext uri="{BB962C8B-B14F-4D97-AF65-F5344CB8AC3E}">
        <p14:creationId xmlns:p14="http://schemas.microsoft.com/office/powerpoint/2010/main" val="3988930544"/>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Abstraction: DStream</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33</a:t>
            </a:fld>
            <a:endParaRPr lang="en-US" dirty="0"/>
          </a:p>
        </p:txBody>
      </p:sp>
      <p:sp>
        <p:nvSpPr>
          <p:cNvPr id="4" name="TextBox 3"/>
          <p:cNvSpPr txBox="1"/>
          <p:nvPr/>
        </p:nvSpPr>
        <p:spPr>
          <a:xfrm>
            <a:off x="292679" y="1331287"/>
            <a:ext cx="11074486" cy="1508105"/>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2000" dirty="0"/>
              <a:t>Discretized Stream or DStream is the basic abstraction provided by Spark Streaming. </a:t>
            </a:r>
          </a:p>
          <a:p>
            <a:pPr lvl="1"/>
            <a:r>
              <a:rPr lang="en-US" sz="2000" dirty="0" smtClean="0"/>
              <a:t>Immutable, partitioned, fault-tolerant</a:t>
            </a:r>
          </a:p>
          <a:p>
            <a:pPr lvl="1"/>
            <a:r>
              <a:rPr lang="en-US" sz="2000" dirty="0" smtClean="0"/>
              <a:t> Internally</a:t>
            </a:r>
            <a:r>
              <a:rPr lang="en-US" sz="2000" dirty="0"/>
              <a:t>, </a:t>
            </a:r>
            <a:r>
              <a:rPr lang="en-US" sz="2000" dirty="0" smtClean="0"/>
              <a:t>represented </a:t>
            </a:r>
            <a:r>
              <a:rPr lang="en-US" sz="2000" dirty="0"/>
              <a:t>by a continuous sequence of RDD. Each RDD in a DStream contains data from a certain interval</a:t>
            </a:r>
            <a:r>
              <a:rPr lang="en-US" sz="2000" dirty="0" smtClean="0"/>
              <a:t>. </a:t>
            </a:r>
          </a:p>
        </p:txBody>
      </p:sp>
      <p:grpSp>
        <p:nvGrpSpPr>
          <p:cNvPr id="14" name="Group 13"/>
          <p:cNvGrpSpPr/>
          <p:nvPr/>
        </p:nvGrpSpPr>
        <p:grpSpPr>
          <a:xfrm>
            <a:off x="1791039" y="3104448"/>
            <a:ext cx="8633361" cy="1452520"/>
            <a:chOff x="2268187" y="3451989"/>
            <a:chExt cx="8633361" cy="1452520"/>
          </a:xfrm>
        </p:grpSpPr>
        <p:sp>
          <p:nvSpPr>
            <p:cNvPr id="5" name="Rectangle 4"/>
            <p:cNvSpPr/>
            <p:nvPr/>
          </p:nvSpPr>
          <p:spPr bwMode="auto">
            <a:xfrm>
              <a:off x="2268187" y="3451989"/>
              <a:ext cx="8633361" cy="1452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 name="Rounded Rectangle 5"/>
            <p:cNvSpPr/>
            <p:nvPr/>
          </p:nvSpPr>
          <p:spPr bwMode="auto">
            <a:xfrm>
              <a:off x="2764978" y="4013851"/>
              <a:ext cx="2086097" cy="498764"/>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lumMod val="95000"/>
                    </a:schemeClr>
                  </a:solidFill>
                  <a:ea typeface="Segoe UI" pitchFamily="34" charset="0"/>
                  <a:cs typeface="Segoe UI" pitchFamily="34" charset="0"/>
                </a:rPr>
                <a:t>RDD</a:t>
              </a:r>
            </a:p>
          </p:txBody>
        </p:sp>
        <p:sp>
          <p:nvSpPr>
            <p:cNvPr id="7" name="Rounded Rectangle 6"/>
            <p:cNvSpPr/>
            <p:nvPr/>
          </p:nvSpPr>
          <p:spPr bwMode="auto">
            <a:xfrm>
              <a:off x="5452753" y="4013851"/>
              <a:ext cx="2264228" cy="498764"/>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lumMod val="95000"/>
                    </a:schemeClr>
                  </a:solidFill>
                  <a:ea typeface="Segoe UI" pitchFamily="34" charset="0"/>
                  <a:cs typeface="Segoe UI" pitchFamily="34" charset="0"/>
                </a:rPr>
                <a:t>RDD</a:t>
              </a:r>
            </a:p>
          </p:txBody>
        </p:sp>
        <p:sp>
          <p:nvSpPr>
            <p:cNvPr id="8" name="Rounded Rectangle 7"/>
            <p:cNvSpPr/>
            <p:nvPr/>
          </p:nvSpPr>
          <p:spPr bwMode="auto">
            <a:xfrm>
              <a:off x="8332521" y="4013851"/>
              <a:ext cx="2200893" cy="498764"/>
            </a:xfrm>
            <a:prstGeom prst="round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lumMod val="95000"/>
                    </a:schemeClr>
                  </a:solidFill>
                  <a:ea typeface="Segoe UI" pitchFamily="34" charset="0"/>
                  <a:cs typeface="Segoe UI" pitchFamily="34" charset="0"/>
                </a:rPr>
                <a:t>RDD</a:t>
              </a:r>
            </a:p>
          </p:txBody>
        </p:sp>
        <p:sp>
          <p:nvSpPr>
            <p:cNvPr id="9" name="TextBox 8"/>
            <p:cNvSpPr txBox="1"/>
            <p:nvPr/>
          </p:nvSpPr>
          <p:spPr>
            <a:xfrm>
              <a:off x="2705603" y="4522432"/>
              <a:ext cx="2086097" cy="304800"/>
            </a:xfrm>
            <a:prstGeom prst="rect">
              <a:avLst/>
            </a:prstGeom>
            <a:noFill/>
          </p:spPr>
          <p:txBody>
            <a:bodyPr wrap="none" lIns="182880" tIns="146304" rIns="182880" bIns="146304" rtlCol="0" anchor="ctr">
              <a:noAutofit/>
            </a:bodyPr>
            <a:lstStyle/>
            <a:p>
              <a:pPr>
                <a:lnSpc>
                  <a:spcPct val="90000"/>
                </a:lnSpc>
                <a:spcAft>
                  <a:spcPts val="600"/>
                </a:spcAft>
              </a:pPr>
              <a:r>
                <a:rPr lang="en-US" sz="1400" dirty="0" smtClean="0">
                  <a:solidFill>
                    <a:schemeClr val="tx1">
                      <a:lumMod val="75000"/>
                      <a:lumOff val="25000"/>
                    </a:schemeClr>
                  </a:solidFill>
                </a:rPr>
                <a:t>Data from Time T0 to T1 </a:t>
              </a:r>
            </a:p>
          </p:txBody>
        </p:sp>
        <p:sp>
          <p:nvSpPr>
            <p:cNvPr id="10" name="TextBox 9"/>
            <p:cNvSpPr txBox="1"/>
            <p:nvPr/>
          </p:nvSpPr>
          <p:spPr>
            <a:xfrm>
              <a:off x="5482444" y="4520454"/>
              <a:ext cx="2086097" cy="304800"/>
            </a:xfrm>
            <a:prstGeom prst="rect">
              <a:avLst/>
            </a:prstGeom>
            <a:noFill/>
          </p:spPr>
          <p:txBody>
            <a:bodyPr wrap="none" lIns="182880" tIns="146304" rIns="182880" bIns="146304" rtlCol="0" anchor="ctr">
              <a:noAutofit/>
            </a:bodyPr>
            <a:lstStyle/>
            <a:p>
              <a:pPr>
                <a:lnSpc>
                  <a:spcPct val="90000"/>
                </a:lnSpc>
                <a:spcAft>
                  <a:spcPts val="600"/>
                </a:spcAft>
              </a:pPr>
              <a:r>
                <a:rPr lang="en-US" sz="1400" dirty="0" smtClean="0">
                  <a:solidFill>
                    <a:schemeClr val="tx1">
                      <a:lumMod val="75000"/>
                      <a:lumOff val="25000"/>
                    </a:schemeClr>
                  </a:solidFill>
                </a:rPr>
                <a:t>Data from Time T1 to T2 </a:t>
              </a:r>
            </a:p>
          </p:txBody>
        </p:sp>
        <p:sp>
          <p:nvSpPr>
            <p:cNvPr id="11" name="TextBox 10"/>
            <p:cNvSpPr txBox="1"/>
            <p:nvPr/>
          </p:nvSpPr>
          <p:spPr>
            <a:xfrm>
              <a:off x="8330544" y="4520454"/>
              <a:ext cx="2086097" cy="304800"/>
            </a:xfrm>
            <a:prstGeom prst="rect">
              <a:avLst/>
            </a:prstGeom>
            <a:noFill/>
          </p:spPr>
          <p:txBody>
            <a:bodyPr wrap="none" lIns="182880" tIns="146304" rIns="182880" bIns="146304" rtlCol="0" anchor="ctr">
              <a:noAutofit/>
            </a:bodyPr>
            <a:lstStyle/>
            <a:p>
              <a:pPr>
                <a:lnSpc>
                  <a:spcPct val="90000"/>
                </a:lnSpc>
                <a:spcAft>
                  <a:spcPts val="600"/>
                </a:spcAft>
              </a:pPr>
              <a:r>
                <a:rPr lang="en-US" sz="1400" dirty="0" smtClean="0">
                  <a:solidFill>
                    <a:schemeClr val="tx1">
                      <a:lumMod val="75000"/>
                      <a:lumOff val="25000"/>
                    </a:schemeClr>
                  </a:solidFill>
                </a:rPr>
                <a:t>Data from Time T2 to T3 </a:t>
              </a:r>
            </a:p>
          </p:txBody>
        </p:sp>
        <p:sp>
          <p:nvSpPr>
            <p:cNvPr id="12" name="TextBox 11"/>
            <p:cNvSpPr txBox="1"/>
            <p:nvPr/>
          </p:nvSpPr>
          <p:spPr>
            <a:xfrm>
              <a:off x="5944589" y="3487727"/>
              <a:ext cx="1280557" cy="304800"/>
            </a:xfrm>
            <a:prstGeom prst="rect">
              <a:avLst/>
            </a:prstGeom>
            <a:noFill/>
          </p:spPr>
          <p:txBody>
            <a:bodyPr wrap="none" lIns="182880" tIns="146304" rIns="182880" bIns="146304" rtlCol="0" anchor="ctr">
              <a:noAutofit/>
            </a:bodyPr>
            <a:lstStyle/>
            <a:p>
              <a:pPr>
                <a:lnSpc>
                  <a:spcPct val="90000"/>
                </a:lnSpc>
                <a:spcAft>
                  <a:spcPts val="600"/>
                </a:spcAft>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DStream</a:t>
              </a:r>
              <a:r>
                <a:rPr lang="en-US" sz="1600" dirty="0" smtClean="0"/>
                <a:t> </a:t>
              </a:r>
            </a:p>
          </p:txBody>
        </p:sp>
      </p:grpSp>
      <p:sp>
        <p:nvSpPr>
          <p:cNvPr id="13" name="TextBox 12"/>
          <p:cNvSpPr txBox="1"/>
          <p:nvPr/>
        </p:nvSpPr>
        <p:spPr>
          <a:xfrm>
            <a:off x="399557" y="4777123"/>
            <a:ext cx="10501991" cy="1631216"/>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2000" dirty="0"/>
              <a:t>Any </a:t>
            </a:r>
            <a:r>
              <a:rPr lang="en-US" sz="2000" dirty="0" smtClean="0"/>
              <a:t>operations </a:t>
            </a:r>
            <a:r>
              <a:rPr lang="en-US" sz="2000" dirty="0"/>
              <a:t>applied on a DStream translates to operations </a:t>
            </a:r>
            <a:r>
              <a:rPr lang="en-US" sz="2000" i="1" dirty="0"/>
              <a:t>on the underlying </a:t>
            </a:r>
            <a:r>
              <a:rPr lang="en-US" sz="2000" i="1" dirty="0" smtClean="0"/>
              <a:t>RDDs</a:t>
            </a:r>
            <a:r>
              <a:rPr lang="en-US" sz="2000" dirty="0" smtClean="0"/>
              <a:t>. </a:t>
            </a:r>
            <a:r>
              <a:rPr lang="en-US" sz="2000" dirty="0"/>
              <a:t>These underlying RDD </a:t>
            </a:r>
            <a:r>
              <a:rPr lang="en-US" sz="2000" dirty="0" smtClean="0"/>
              <a:t>operations </a:t>
            </a:r>
            <a:r>
              <a:rPr lang="en-US" sz="2000" dirty="0"/>
              <a:t>are computed by the Spark </a:t>
            </a:r>
            <a:r>
              <a:rPr lang="en-US" sz="2000" dirty="0" smtClean="0"/>
              <a:t>engine. DStream </a:t>
            </a:r>
            <a:r>
              <a:rPr lang="en-US" sz="2000" dirty="0"/>
              <a:t>operations hide most of these details and provides the developer with higher-level API for </a:t>
            </a:r>
            <a:r>
              <a:rPr lang="en-US" sz="2000" dirty="0" smtClean="0"/>
              <a:t>convenience</a:t>
            </a:r>
          </a:p>
          <a:p>
            <a:pPr lvl="1"/>
            <a:r>
              <a:rPr lang="en-US" sz="2000" dirty="0" smtClean="0"/>
              <a:t>The size of the batch which determines the ‘width’ of the Dstream can be configured</a:t>
            </a:r>
            <a:endParaRPr lang="en-US" sz="2000" dirty="0"/>
          </a:p>
        </p:txBody>
      </p:sp>
    </p:spTree>
    <p:extLst>
      <p:ext uri="{BB962C8B-B14F-4D97-AF65-F5344CB8AC3E}">
        <p14:creationId xmlns:p14="http://schemas.microsoft.com/office/powerpoint/2010/main" val="3172270634"/>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DStream - Operations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34</a:t>
            </a:fld>
            <a:endParaRPr lang="en-US" dirty="0"/>
          </a:p>
        </p:txBody>
      </p:sp>
      <p:sp>
        <p:nvSpPr>
          <p:cNvPr id="4" name="TextBox 3"/>
          <p:cNvSpPr txBox="1"/>
          <p:nvPr/>
        </p:nvSpPr>
        <p:spPr>
          <a:xfrm>
            <a:off x="292679" y="1723173"/>
            <a:ext cx="11074486" cy="3293209"/>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2400" dirty="0" smtClean="0"/>
              <a:t>Two kinds of DStreams operations—</a:t>
            </a:r>
            <a:r>
              <a:rPr lang="en-US" sz="2400" i="1" dirty="0" smtClean="0"/>
              <a:t>transformations and output operations</a:t>
            </a:r>
          </a:p>
          <a:p>
            <a:pPr lvl="1">
              <a:spcBef>
                <a:spcPts val="600"/>
              </a:spcBef>
            </a:pPr>
            <a:r>
              <a:rPr lang="en-US" sz="2400" dirty="0"/>
              <a:t>Similar to RDD transformations, DStream transformations operate on one or more DStreams to create new DStreams with transformed data</a:t>
            </a:r>
            <a:r>
              <a:rPr lang="en-US" sz="2400" dirty="0" smtClean="0"/>
              <a:t>.</a:t>
            </a:r>
          </a:p>
          <a:p>
            <a:pPr marL="1200150" lvl="2" indent="-285750">
              <a:spcBef>
                <a:spcPts val="600"/>
              </a:spcBef>
              <a:spcAft>
                <a:spcPts val="600"/>
              </a:spcAft>
              <a:buFont typeface="Arial" panose="020B0604020202020204" pitchFamily="34" charset="0"/>
              <a:buChar char="•"/>
            </a:pP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Examples: map(), </a:t>
            </a:r>
            <a:r>
              <a:rPr lang="en-US" sz="2000" dirty="0" err="1"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flatmap</a:t>
            </a: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 repartition(), join(), union(), count(), upDateStateBykey(), </a:t>
            </a: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p>
          <a:p>
            <a:pPr lvl="1">
              <a:spcBef>
                <a:spcPts val="600"/>
              </a:spcBef>
            </a:pPr>
            <a:r>
              <a:rPr lang="en-US" sz="2400" dirty="0"/>
              <a:t>O</a:t>
            </a:r>
            <a:r>
              <a:rPr lang="en-US" sz="2400" dirty="0" smtClean="0"/>
              <a:t>utput </a:t>
            </a:r>
            <a:r>
              <a:rPr lang="en-US" sz="2400" dirty="0"/>
              <a:t>operations </a:t>
            </a:r>
            <a:r>
              <a:rPr lang="en-US" sz="2400" dirty="0" smtClean="0"/>
              <a:t>write </a:t>
            </a:r>
            <a:r>
              <a:rPr lang="en-US" sz="2400" dirty="0"/>
              <a:t>data out to an external data sink, such as a filesystem or a database</a:t>
            </a:r>
            <a:r>
              <a:rPr lang="en-US" sz="2400" dirty="0" smtClean="0"/>
              <a:t>.</a:t>
            </a:r>
          </a:p>
          <a:p>
            <a:pPr marL="1200150" lvl="2" indent="-285750">
              <a:spcBef>
                <a:spcPts val="600"/>
              </a:spcBef>
              <a:spcAft>
                <a:spcPts val="600"/>
              </a:spcAft>
              <a:buFont typeface="Arial" panose="020B0604020202020204" pitchFamily="34" charset="0"/>
              <a:buChar char="•"/>
            </a:pP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Examples: </a:t>
            </a: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print(), foreachRDD(), saveAsObjectFiles(), saveAsTextFiles(), saveAsHadoopFiles()</a:t>
            </a:r>
            <a:endPar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Tree>
    <p:extLst>
      <p:ext uri="{BB962C8B-B14F-4D97-AF65-F5344CB8AC3E}">
        <p14:creationId xmlns:p14="http://schemas.microsoft.com/office/powerpoint/2010/main" val="1336705087"/>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Code</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35</a:t>
            </a:fld>
            <a:endParaRPr lang="en-US" dirty="0"/>
          </a:p>
        </p:txBody>
      </p:sp>
      <p:sp>
        <p:nvSpPr>
          <p:cNvPr id="4" name="TextBox 3"/>
          <p:cNvSpPr txBox="1"/>
          <p:nvPr/>
        </p:nvSpPr>
        <p:spPr>
          <a:xfrm>
            <a:off x="292679" y="1385539"/>
            <a:ext cx="7762750" cy="4624343"/>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700" dirty="0" smtClean="0"/>
              <a:t>//</a:t>
            </a:r>
            <a:r>
              <a:rPr lang="en-US" sz="1700" dirty="0" smtClean="0">
                <a:solidFill>
                  <a:schemeClr val="accent1"/>
                </a:solidFill>
              </a:rPr>
              <a:t>StreamingContext</a:t>
            </a:r>
            <a:r>
              <a:rPr lang="en-US" sz="1700" dirty="0"/>
              <a:t> </a:t>
            </a:r>
            <a:r>
              <a:rPr lang="en-US" sz="1700" dirty="0">
                <a:solidFill>
                  <a:schemeClr val="accent2">
                    <a:lumMod val="75000"/>
                  </a:schemeClr>
                </a:solidFill>
              </a:rPr>
              <a:t>is the main entry point for all streaming functionality.</a:t>
            </a:r>
            <a:r>
              <a:rPr lang="en-US" sz="1700" dirty="0" smtClean="0">
                <a:solidFill>
                  <a:schemeClr val="accent2">
                    <a:lumMod val="75000"/>
                  </a:schemeClr>
                </a:solidFill>
              </a:rPr>
              <a:t> </a:t>
            </a:r>
            <a:br>
              <a:rPr lang="en-US" sz="1700" dirty="0" smtClean="0">
                <a:solidFill>
                  <a:schemeClr val="accent2">
                    <a:lumMod val="75000"/>
                  </a:schemeClr>
                </a:solidFill>
              </a:rPr>
            </a:br>
            <a:r>
              <a:rPr lang="en-US" sz="1700" dirty="0" smtClean="0">
                <a:solidFill>
                  <a:schemeClr val="accent2">
                    <a:lumMod val="75000"/>
                  </a:schemeClr>
                </a:solidFill>
              </a:rPr>
              <a:t>//First create </a:t>
            </a:r>
            <a:r>
              <a:rPr lang="en-US" sz="1700" dirty="0">
                <a:solidFill>
                  <a:schemeClr val="accent2">
                    <a:lumMod val="75000"/>
                  </a:schemeClr>
                </a:solidFill>
              </a:rPr>
              <a:t>a StreamingContext with a local </a:t>
            </a:r>
            <a:r>
              <a:rPr lang="en-US" sz="1700" dirty="0" smtClean="0">
                <a:solidFill>
                  <a:schemeClr val="accent2">
                    <a:lumMod val="75000"/>
                  </a:schemeClr>
                </a:solidFill>
              </a:rPr>
              <a:t>master</a:t>
            </a:r>
            <a:endParaRPr lang="en-US" sz="1700" dirty="0">
              <a:solidFill>
                <a:schemeClr val="accent2">
                  <a:lumMod val="75000"/>
                </a:schemeClr>
              </a:solidFill>
            </a:endParaRPr>
          </a:p>
          <a:p>
            <a:pPr marL="110493" lvl="1" indent="0">
              <a:spcBef>
                <a:spcPts val="0"/>
              </a:spcBef>
              <a:buNone/>
            </a:pPr>
            <a:r>
              <a:rPr lang="en-US" sz="1700" dirty="0" smtClean="0">
                <a:latin typeface="Arial" panose="020B0604020202020204" pitchFamily="34" charset="0"/>
                <a:cs typeface="Arial" panose="020B0604020202020204" pitchFamily="34" charset="0"/>
              </a:rPr>
              <a:t>val </a:t>
            </a:r>
            <a:r>
              <a:rPr lang="en-US" sz="1700" dirty="0">
                <a:latin typeface="Arial" panose="020B0604020202020204" pitchFamily="34" charset="0"/>
                <a:cs typeface="Arial" panose="020B0604020202020204" pitchFamily="34" charset="0"/>
              </a:rPr>
              <a:t>ssc = new </a:t>
            </a:r>
            <a:r>
              <a:rPr lang="en-US" sz="1700" dirty="0">
                <a:solidFill>
                  <a:schemeClr val="accent1"/>
                </a:solidFill>
                <a:latin typeface="Arial" panose="020B0604020202020204" pitchFamily="34" charset="0"/>
                <a:cs typeface="Arial" panose="020B0604020202020204" pitchFamily="34" charset="0"/>
              </a:rPr>
              <a:t>StreamingContext</a:t>
            </a:r>
            <a:r>
              <a:rPr lang="en-US" sz="1700" dirty="0">
                <a:latin typeface="Arial" panose="020B0604020202020204" pitchFamily="34" charset="0"/>
                <a:cs typeface="Arial" panose="020B0604020202020204" pitchFamily="34" charset="0"/>
              </a:rPr>
              <a:t>("local", "NetworkWordCount", </a:t>
            </a:r>
            <a:r>
              <a:rPr lang="en-US" sz="1700" dirty="0">
                <a:solidFill>
                  <a:schemeClr val="accent1"/>
                </a:solidFill>
                <a:latin typeface="Arial" panose="020B0604020202020204" pitchFamily="34" charset="0"/>
                <a:cs typeface="Arial" panose="020B0604020202020204" pitchFamily="34" charset="0"/>
              </a:rPr>
              <a:t>Seconds</a:t>
            </a:r>
            <a:r>
              <a:rPr lang="en-US" sz="1700" dirty="0">
                <a:latin typeface="Arial" panose="020B0604020202020204" pitchFamily="34" charset="0"/>
                <a:cs typeface="Arial" panose="020B0604020202020204" pitchFamily="34" charset="0"/>
              </a:rPr>
              <a:t>(1</a:t>
            </a:r>
            <a:r>
              <a:rPr lang="en-US" sz="1700" dirty="0" smtClean="0">
                <a:latin typeface="Arial" panose="020B0604020202020204" pitchFamily="34" charset="0"/>
                <a:cs typeface="Arial" panose="020B0604020202020204" pitchFamily="34" charset="0"/>
              </a:rPr>
              <a:t>))</a:t>
            </a:r>
          </a:p>
          <a:p>
            <a:pPr marL="110493" lvl="1" indent="0">
              <a:spcBef>
                <a:spcPts val="600"/>
              </a:spcBef>
              <a:buNone/>
            </a:pPr>
            <a:r>
              <a:rPr lang="en-US" sz="1700" dirty="0">
                <a:solidFill>
                  <a:schemeClr val="accent2">
                    <a:lumMod val="75000"/>
                  </a:schemeClr>
                </a:solidFill>
              </a:rPr>
              <a:t>// Create a DStream that will connect to serverIP:serverPort, like </a:t>
            </a:r>
            <a:r>
              <a:rPr lang="en-US" sz="1700" dirty="0" smtClean="0">
                <a:solidFill>
                  <a:schemeClr val="accent2">
                    <a:lumMod val="75000"/>
                  </a:schemeClr>
                </a:solidFill>
              </a:rPr>
              <a:t>localhost:9999</a:t>
            </a:r>
            <a:endParaRPr lang="en-US" sz="1700" dirty="0">
              <a:solidFill>
                <a:schemeClr val="accent2">
                  <a:lumMod val="75000"/>
                </a:schemeClr>
              </a:solidFill>
            </a:endParaRPr>
          </a:p>
          <a:p>
            <a:pPr marL="110493" lvl="1" indent="0">
              <a:spcBef>
                <a:spcPts val="0"/>
              </a:spcBef>
              <a:spcAft>
                <a:spcPts val="0"/>
              </a:spcAft>
              <a:buNone/>
            </a:pPr>
            <a:r>
              <a:rPr lang="en-US" sz="1700" dirty="0" smtClean="0">
                <a:latin typeface="Arial" panose="020B0604020202020204" pitchFamily="34" charset="0"/>
                <a:cs typeface="Arial" panose="020B0604020202020204" pitchFamily="34" charset="0"/>
              </a:rPr>
              <a:t>val </a:t>
            </a:r>
            <a:r>
              <a:rPr lang="en-US" sz="1700" dirty="0">
                <a:latin typeface="Arial" panose="020B0604020202020204" pitchFamily="34" charset="0"/>
                <a:cs typeface="Arial" panose="020B0604020202020204" pitchFamily="34" charset="0"/>
              </a:rPr>
              <a:t>lines = ssc.socketTextStream("localhost", 9999</a:t>
            </a:r>
            <a:r>
              <a:rPr lang="en-US" sz="1700" dirty="0" smtClean="0">
                <a:latin typeface="Arial" panose="020B0604020202020204" pitchFamily="34" charset="0"/>
                <a:cs typeface="Arial" panose="020B0604020202020204" pitchFamily="34" charset="0"/>
              </a:rPr>
              <a:t>)</a:t>
            </a:r>
          </a:p>
          <a:p>
            <a:pPr marL="110493" lvl="1" indent="0">
              <a:spcBef>
                <a:spcPts val="1200"/>
              </a:spcBef>
              <a:buNone/>
            </a:pPr>
            <a:r>
              <a:rPr lang="en-US" sz="1700" dirty="0">
                <a:solidFill>
                  <a:schemeClr val="accent2">
                    <a:lumMod val="75000"/>
                  </a:schemeClr>
                </a:solidFill>
              </a:rPr>
              <a:t>// Split each line into </a:t>
            </a:r>
            <a:r>
              <a:rPr lang="en-US" sz="1700" dirty="0" smtClean="0">
                <a:solidFill>
                  <a:schemeClr val="accent2">
                    <a:lumMod val="75000"/>
                  </a:schemeClr>
                </a:solidFill>
              </a:rPr>
              <a:t>words using the flatMap function</a:t>
            </a:r>
          </a:p>
          <a:p>
            <a:pPr marL="110493" lvl="1" indent="0">
              <a:spcBef>
                <a:spcPts val="0"/>
              </a:spcBef>
              <a:spcAft>
                <a:spcPts val="0"/>
              </a:spcAft>
              <a:buNone/>
            </a:pPr>
            <a:r>
              <a:rPr lang="en-US" sz="1700" dirty="0" smtClean="0">
                <a:latin typeface="Arial" panose="020B0604020202020204" pitchFamily="34" charset="0"/>
                <a:cs typeface="Arial" panose="020B0604020202020204" pitchFamily="34" charset="0"/>
              </a:rPr>
              <a:t>val </a:t>
            </a:r>
            <a:r>
              <a:rPr lang="en-US" sz="1700" dirty="0">
                <a:latin typeface="Arial" panose="020B0604020202020204" pitchFamily="34" charset="0"/>
                <a:cs typeface="Arial" panose="020B0604020202020204" pitchFamily="34" charset="0"/>
              </a:rPr>
              <a:t>words = lines.flatMap(_.split(" </a:t>
            </a:r>
            <a:r>
              <a:rPr lang="en-US" sz="1700" dirty="0" smtClean="0">
                <a:latin typeface="Arial" panose="020B0604020202020204" pitchFamily="34" charset="0"/>
                <a:cs typeface="Arial" panose="020B0604020202020204" pitchFamily="34" charset="0"/>
              </a:rPr>
              <a:t>"))</a:t>
            </a:r>
          </a:p>
          <a:p>
            <a:pPr marL="110493" lvl="1" indent="0">
              <a:spcBef>
                <a:spcPts val="1200"/>
              </a:spcBef>
              <a:buNone/>
            </a:pPr>
            <a:r>
              <a:rPr lang="en-US" sz="1700" dirty="0">
                <a:solidFill>
                  <a:schemeClr val="accent2">
                    <a:lumMod val="75000"/>
                  </a:schemeClr>
                </a:solidFill>
              </a:rPr>
              <a:t>// Count each word in each </a:t>
            </a:r>
            <a:r>
              <a:rPr lang="en-US" sz="1700" dirty="0" smtClean="0">
                <a:solidFill>
                  <a:schemeClr val="accent2">
                    <a:lumMod val="75000"/>
                  </a:schemeClr>
                </a:solidFill>
              </a:rPr>
              <a:t>batch</a:t>
            </a:r>
            <a:r>
              <a:rPr lang="en-US" sz="1700" dirty="0" smtClean="0">
                <a:solidFill>
                  <a:schemeClr val="accent4">
                    <a:lumMod val="75000"/>
                  </a:schemeClr>
                </a:solidFill>
              </a:rPr>
              <a:t/>
            </a:r>
            <a:br>
              <a:rPr lang="en-US" sz="1700" dirty="0" smtClean="0">
                <a:solidFill>
                  <a:schemeClr val="accent4">
                    <a:lumMod val="75000"/>
                  </a:schemeClr>
                </a:solidFill>
              </a:rPr>
            </a:br>
            <a:r>
              <a:rPr lang="en-US" sz="1700" dirty="0" smtClean="0">
                <a:latin typeface="Arial" panose="020B0604020202020204" pitchFamily="34" charset="0"/>
                <a:cs typeface="Arial" panose="020B0604020202020204" pitchFamily="34" charset="0"/>
              </a:rPr>
              <a:t>val </a:t>
            </a:r>
            <a:r>
              <a:rPr lang="en-US" sz="1700" dirty="0">
                <a:latin typeface="Arial" panose="020B0604020202020204" pitchFamily="34" charset="0"/>
                <a:cs typeface="Arial" panose="020B0604020202020204" pitchFamily="34" charset="0"/>
              </a:rPr>
              <a:t>pairs = words.map(word =&gt; (word, 1</a:t>
            </a:r>
            <a:r>
              <a:rPr lang="en-US" sz="1700" dirty="0" smtClean="0">
                <a:latin typeface="Arial" panose="020B0604020202020204" pitchFamily="34" charset="0"/>
                <a:cs typeface="Arial" panose="020B0604020202020204" pitchFamily="34" charset="0"/>
              </a:rPr>
              <a:t>))</a:t>
            </a:r>
            <a:br>
              <a:rPr lang="en-US" sz="1700" dirty="0" smtClean="0">
                <a:latin typeface="Arial" panose="020B0604020202020204" pitchFamily="34" charset="0"/>
                <a:cs typeface="Arial" panose="020B0604020202020204" pitchFamily="34" charset="0"/>
              </a:rPr>
            </a:br>
            <a:r>
              <a:rPr lang="en-US" sz="1700" dirty="0" smtClean="0">
                <a:latin typeface="Arial" panose="020B0604020202020204" pitchFamily="34" charset="0"/>
                <a:cs typeface="Arial" panose="020B0604020202020204" pitchFamily="34" charset="0"/>
              </a:rPr>
              <a:t>val </a:t>
            </a:r>
            <a:r>
              <a:rPr lang="en-US" sz="1700" dirty="0">
                <a:latin typeface="Arial" panose="020B0604020202020204" pitchFamily="34" charset="0"/>
                <a:cs typeface="Arial" panose="020B0604020202020204" pitchFamily="34" charset="0"/>
              </a:rPr>
              <a:t>wordCounts = pairs.reduceByKey(_ + </a:t>
            </a:r>
            <a:r>
              <a:rPr lang="en-US" sz="1700" dirty="0" smtClean="0">
                <a:latin typeface="Arial" panose="020B0604020202020204" pitchFamily="34" charset="0"/>
                <a:cs typeface="Arial" panose="020B0604020202020204" pitchFamily="34" charset="0"/>
              </a:rPr>
              <a:t>_)</a:t>
            </a:r>
            <a:br>
              <a:rPr lang="en-US" sz="1700" dirty="0" smtClean="0">
                <a:latin typeface="Arial" panose="020B0604020202020204" pitchFamily="34" charset="0"/>
                <a:cs typeface="Arial" panose="020B0604020202020204" pitchFamily="34" charset="0"/>
              </a:rPr>
            </a:br>
            <a:r>
              <a:rPr lang="en-US" sz="1700" dirty="0" smtClean="0">
                <a:latin typeface="Arial" panose="020B0604020202020204" pitchFamily="34" charset="0"/>
                <a:cs typeface="Arial" panose="020B0604020202020204" pitchFamily="34" charset="0"/>
              </a:rPr>
              <a:t>wordCounts.print</a:t>
            </a:r>
            <a:r>
              <a:rPr lang="en-US" sz="1700" dirty="0">
                <a:latin typeface="Arial" panose="020B0604020202020204" pitchFamily="34" charset="0"/>
                <a:cs typeface="Arial" panose="020B0604020202020204" pitchFamily="34" charset="0"/>
              </a:rPr>
              <a:t>()</a:t>
            </a:r>
            <a:endParaRPr lang="en-US" sz="1700" dirty="0" smtClean="0">
              <a:latin typeface="Arial" panose="020B0604020202020204" pitchFamily="34" charset="0"/>
              <a:cs typeface="Arial" panose="020B0604020202020204" pitchFamily="34" charset="0"/>
            </a:endParaRPr>
          </a:p>
          <a:p>
            <a:pPr marL="110493" lvl="1" indent="0">
              <a:spcBef>
                <a:spcPts val="600"/>
              </a:spcBef>
              <a:spcAft>
                <a:spcPts val="0"/>
              </a:spcAft>
              <a:buNone/>
            </a:pPr>
            <a:r>
              <a:rPr lang="en-US" sz="1700" i="1" dirty="0" smtClean="0">
                <a:solidFill>
                  <a:schemeClr val="accent2">
                    <a:lumMod val="75000"/>
                  </a:schemeClr>
                </a:solidFill>
              </a:rPr>
              <a:t>//When </a:t>
            </a:r>
            <a:r>
              <a:rPr lang="en-US" sz="1700" i="1" dirty="0">
                <a:solidFill>
                  <a:schemeClr val="accent2">
                    <a:lumMod val="75000"/>
                  </a:schemeClr>
                </a:solidFill>
              </a:rPr>
              <a:t>these lines are executed, Spark Streaming only sets up the computation </a:t>
            </a:r>
            <a:r>
              <a:rPr lang="en-US" sz="1700" i="1" dirty="0" smtClean="0">
                <a:solidFill>
                  <a:schemeClr val="accent2">
                    <a:lumMod val="75000"/>
                  </a:schemeClr>
                </a:solidFill>
              </a:rPr>
              <a:t/>
            </a:r>
            <a:br>
              <a:rPr lang="en-US" sz="1700" i="1" dirty="0" smtClean="0">
                <a:solidFill>
                  <a:schemeClr val="accent2">
                    <a:lumMod val="75000"/>
                  </a:schemeClr>
                </a:solidFill>
              </a:rPr>
            </a:br>
            <a:r>
              <a:rPr lang="en-US" sz="1700" i="1" dirty="0" smtClean="0">
                <a:solidFill>
                  <a:schemeClr val="accent2">
                    <a:lumMod val="75000"/>
                  </a:schemeClr>
                </a:solidFill>
              </a:rPr>
              <a:t>//Processing only starts when the following calls are made </a:t>
            </a:r>
            <a:r>
              <a:rPr lang="en-US" sz="1700" i="1" dirty="0">
                <a:solidFill>
                  <a:schemeClr val="accent2">
                    <a:lumMod val="75000"/>
                  </a:schemeClr>
                </a:solidFill>
              </a:rPr>
              <a:t>call</a:t>
            </a:r>
            <a:endParaRPr lang="en-US" sz="1700" i="1" dirty="0" smtClean="0">
              <a:solidFill>
                <a:schemeClr val="accent2">
                  <a:lumMod val="75000"/>
                </a:schemeClr>
              </a:solidFill>
            </a:endParaRPr>
          </a:p>
          <a:p>
            <a:pPr marL="110493" lvl="1" indent="0">
              <a:spcBef>
                <a:spcPts val="600"/>
              </a:spcBef>
              <a:buNone/>
            </a:pPr>
            <a:r>
              <a:rPr lang="en-US" sz="1700" dirty="0" smtClean="0">
                <a:latin typeface="Arial" panose="020B0604020202020204" pitchFamily="34" charset="0"/>
                <a:cs typeface="Arial" panose="020B0604020202020204" pitchFamily="34" charset="0"/>
              </a:rPr>
              <a:t>ssc.start</a:t>
            </a:r>
            <a:r>
              <a:rPr lang="en-US" sz="1700" dirty="0">
                <a:latin typeface="Arial" panose="020B0604020202020204" pitchFamily="34" charset="0"/>
                <a:cs typeface="Arial" panose="020B0604020202020204" pitchFamily="34" charset="0"/>
              </a:rPr>
              <a:t>()             </a:t>
            </a:r>
            <a:r>
              <a:rPr lang="en-US" sz="1700" dirty="0" smtClean="0">
                <a:latin typeface="Arial" panose="020B0604020202020204" pitchFamily="34" charset="0"/>
                <a:cs typeface="Arial" panose="020B0604020202020204" pitchFamily="34" charset="0"/>
              </a:rPr>
              <a:t>          </a:t>
            </a:r>
            <a:r>
              <a:rPr lang="en-US" sz="1700" dirty="0" smtClean="0">
                <a:solidFill>
                  <a:schemeClr val="accent2">
                    <a:lumMod val="75000"/>
                  </a:schemeClr>
                </a:solidFill>
              </a:rPr>
              <a:t>// </a:t>
            </a:r>
            <a:r>
              <a:rPr lang="en-US" sz="1700" dirty="0">
                <a:solidFill>
                  <a:schemeClr val="accent2">
                    <a:lumMod val="75000"/>
                  </a:schemeClr>
                </a:solidFill>
              </a:rPr>
              <a:t>Start the </a:t>
            </a:r>
            <a:r>
              <a:rPr lang="en-US" sz="1700" dirty="0" smtClean="0">
                <a:solidFill>
                  <a:schemeClr val="accent2">
                    <a:lumMod val="75000"/>
                  </a:schemeClr>
                </a:solidFill>
              </a:rPr>
              <a:t>computation</a:t>
            </a:r>
            <a:r>
              <a:rPr lang="en-US" sz="1700" dirty="0" smtClean="0"/>
              <a:t/>
            </a:r>
            <a:br>
              <a:rPr lang="en-US" sz="1700" dirty="0" smtClean="0"/>
            </a:br>
            <a:r>
              <a:rPr lang="en-US" sz="1700" dirty="0" smtClean="0">
                <a:latin typeface="Arial" panose="020B0604020202020204" pitchFamily="34" charset="0"/>
                <a:cs typeface="Arial" panose="020B0604020202020204" pitchFamily="34" charset="0"/>
              </a:rPr>
              <a:t>ssc.awaitTermination</a:t>
            </a:r>
            <a:r>
              <a:rPr lang="en-US" sz="1700" dirty="0">
                <a:latin typeface="Arial" panose="020B0604020202020204" pitchFamily="34" charset="0"/>
                <a:cs typeface="Arial" panose="020B0604020202020204" pitchFamily="34" charset="0"/>
              </a:rPr>
              <a:t>()  </a:t>
            </a:r>
            <a:r>
              <a:rPr lang="en-US" sz="1700" dirty="0">
                <a:solidFill>
                  <a:schemeClr val="accent2">
                    <a:lumMod val="75000"/>
                  </a:schemeClr>
                </a:solidFill>
              </a:rPr>
              <a:t>// Wait for the computation to terminate</a:t>
            </a:r>
            <a:endParaRPr lang="en-US" sz="1700" dirty="0" smtClean="0">
              <a:ln>
                <a:solidFill>
                  <a:srgbClr val="FFFFFF">
                    <a:alpha val="0"/>
                  </a:srgbClr>
                </a:solidFill>
              </a:ln>
              <a:solidFill>
                <a:schemeClr val="accent2">
                  <a:lumMod val="75000"/>
                </a:schemeClr>
              </a:solidFill>
            </a:endParaRPr>
          </a:p>
        </p:txBody>
      </p:sp>
      <p:sp>
        <p:nvSpPr>
          <p:cNvPr id="11" name="TextBox 10"/>
          <p:cNvSpPr txBox="1"/>
          <p:nvPr/>
        </p:nvSpPr>
        <p:spPr>
          <a:xfrm>
            <a:off x="8055429" y="1385539"/>
            <a:ext cx="3867021" cy="4862870"/>
          </a:xfrm>
          <a:prstGeom prst="rect">
            <a:avLst/>
          </a:prstGeom>
          <a:solidFill>
            <a:schemeClr val="bg1"/>
          </a:solidFill>
          <a:ln>
            <a:solidFill>
              <a:schemeClr val="bg1">
                <a:lumMod val="85000"/>
              </a:schemeClr>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2000" dirty="0" smtClean="0"/>
              <a:t>This scala program prints out the frequency of words in an incoming text stream.</a:t>
            </a:r>
            <a:endParaRPr lang="en-US" sz="2000" i="1" dirty="0" smtClean="0"/>
          </a:p>
          <a:p>
            <a:pPr lvl="1">
              <a:spcBef>
                <a:spcPts val="600"/>
              </a:spcBef>
            </a:pPr>
            <a:r>
              <a:rPr lang="en-US" sz="2000" dirty="0" smtClean="0"/>
              <a:t>The streams from a socketinput and prints the result to the console</a:t>
            </a:r>
          </a:p>
          <a:p>
            <a:pPr lvl="1">
              <a:spcBef>
                <a:spcPts val="600"/>
              </a:spcBef>
            </a:pPr>
            <a:r>
              <a:rPr lang="en-US" sz="2000" dirty="0" smtClean="0"/>
              <a:t>Note that the frequency is counted for each batch</a:t>
            </a:r>
          </a:p>
          <a:p>
            <a:pPr lvl="1">
              <a:spcBef>
                <a:spcPts val="600"/>
              </a:spcBef>
            </a:pPr>
            <a:r>
              <a:rPr lang="en-US" sz="2000" dirty="0" smtClean="0">
                <a:solidFill>
                  <a:schemeClr val="accent1"/>
                </a:solidFill>
              </a:rPr>
              <a:t>flatMap</a:t>
            </a:r>
            <a:r>
              <a:rPr lang="en-US" sz="2000" dirty="0" smtClean="0"/>
              <a:t> is similar </a:t>
            </a:r>
            <a:r>
              <a:rPr lang="en-US" sz="2000" dirty="0"/>
              <a:t>to map, but each input item can be mapped to 0 or more output items</a:t>
            </a:r>
            <a:r>
              <a:rPr lang="en-US" sz="2000" dirty="0" smtClean="0"/>
              <a:t>.</a:t>
            </a:r>
          </a:p>
          <a:p>
            <a:pPr lvl="1">
              <a:spcBef>
                <a:spcPts val="600"/>
              </a:spcBef>
            </a:pPr>
            <a:r>
              <a:rPr lang="en-US" sz="2000" dirty="0" smtClean="0"/>
              <a:t>The program runs forever waiting for input until terminated</a:t>
            </a:r>
          </a:p>
        </p:txBody>
      </p:sp>
    </p:spTree>
    <p:extLst>
      <p:ext uri="{BB962C8B-B14F-4D97-AF65-F5344CB8AC3E}">
        <p14:creationId xmlns:p14="http://schemas.microsoft.com/office/powerpoint/2010/main" val="4066295409"/>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p:cNvSpPr/>
          <p:nvPr/>
        </p:nvSpPr>
        <p:spPr bwMode="auto">
          <a:xfrm>
            <a:off x="726283" y="3084412"/>
            <a:ext cx="10759592" cy="3301375"/>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cxnSp>
        <p:nvCxnSpPr>
          <p:cNvPr id="25" name="Straight Arrow Connector 24"/>
          <p:cNvCxnSpPr/>
          <p:nvPr/>
        </p:nvCxnSpPr>
        <p:spPr>
          <a:xfrm>
            <a:off x="1265874" y="4085939"/>
            <a:ext cx="9971314" cy="0"/>
          </a:xfrm>
          <a:prstGeom prst="straightConnector1">
            <a:avLst/>
          </a:prstGeom>
          <a:ln w="57150">
            <a:solidFill>
              <a:schemeClr val="bg1">
                <a:lumMod val="9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Windowing in Spark</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36</a:t>
            </a:fld>
            <a:endParaRPr lang="en-US" dirty="0"/>
          </a:p>
        </p:txBody>
      </p:sp>
      <p:sp>
        <p:nvSpPr>
          <p:cNvPr id="4" name="TextBox 3"/>
          <p:cNvSpPr txBox="1"/>
          <p:nvPr/>
        </p:nvSpPr>
        <p:spPr>
          <a:xfrm>
            <a:off x="292679" y="1723173"/>
            <a:ext cx="11074486" cy="369332"/>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endPar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
        <p:nvSpPr>
          <p:cNvPr id="5" name="TextBox 4"/>
          <p:cNvSpPr txBox="1"/>
          <p:nvPr/>
        </p:nvSpPr>
        <p:spPr>
          <a:xfrm>
            <a:off x="331780" y="1294236"/>
            <a:ext cx="11397802" cy="1785104"/>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2000" dirty="0" smtClean="0"/>
              <a:t>Spark provides a set of transformation that apply to a </a:t>
            </a:r>
            <a:r>
              <a:rPr lang="en-US" sz="2000" i="1" dirty="0" smtClean="0"/>
              <a:t>sliding window </a:t>
            </a:r>
            <a:r>
              <a:rPr lang="en-US" sz="2000" dirty="0" smtClean="0"/>
              <a:t>of data</a:t>
            </a:r>
          </a:p>
          <a:p>
            <a:pPr lvl="1">
              <a:spcBef>
                <a:spcPts val="600"/>
              </a:spcBef>
              <a:spcAft>
                <a:spcPts val="0"/>
              </a:spcAft>
            </a:pPr>
            <a:r>
              <a:rPr lang="en-US" sz="2000" dirty="0" smtClean="0"/>
              <a:t>A window is defined by two parameters:</a:t>
            </a:r>
          </a:p>
          <a:p>
            <a:pPr marL="1257300" lvl="2" indent="-342900">
              <a:buFont typeface="Arial" panose="020B0604020202020204" pitchFamily="34" charset="0"/>
              <a:buChar char="•"/>
            </a:pPr>
            <a:r>
              <a:rPr lang="en-US" i="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Window Length</a:t>
            </a: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The duration of the window</a:t>
            </a:r>
          </a:p>
          <a:p>
            <a:pPr marL="1257300" lvl="2" indent="-342900">
              <a:spcBef>
                <a:spcPts val="600"/>
              </a:spcBef>
              <a:buFont typeface="Arial" panose="020B0604020202020204" pitchFamily="34" charset="0"/>
              <a:buChar char="•"/>
            </a:pPr>
            <a:r>
              <a:rPr lang="en-US" i="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Slide interval: </a:t>
            </a:r>
            <a:r>
              <a:rPr lang="en-US" i="1"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    </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The </a:t>
            </a: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interval at which the window-based </a:t>
            </a: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operation is performed</a:t>
            </a:r>
          </a:p>
          <a:p>
            <a:pPr lvl="1">
              <a:spcBef>
                <a:spcPts val="600"/>
              </a:spcBef>
            </a:pPr>
            <a:r>
              <a:rPr lang="en-US" sz="2000" dirty="0" smtClean="0"/>
              <a:t>Figure below shows window with length = 8 secs and slide interval = 4 secs</a:t>
            </a:r>
            <a:endParaRPr lang="en-US" sz="2000" dirty="0"/>
          </a:p>
        </p:txBody>
      </p:sp>
      <p:sp>
        <p:nvSpPr>
          <p:cNvPr id="6" name="Rectangle 5"/>
          <p:cNvSpPr/>
          <p:nvPr/>
        </p:nvSpPr>
        <p:spPr bwMode="auto">
          <a:xfrm>
            <a:off x="1229593"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7" name="Rectangle 6"/>
          <p:cNvSpPr/>
          <p:nvPr/>
        </p:nvSpPr>
        <p:spPr bwMode="auto">
          <a:xfrm>
            <a:off x="1969811"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9" name="Rectangle 8"/>
          <p:cNvSpPr/>
          <p:nvPr/>
        </p:nvSpPr>
        <p:spPr bwMode="auto">
          <a:xfrm>
            <a:off x="2695536"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0" name="Rectangle 9"/>
          <p:cNvSpPr/>
          <p:nvPr/>
        </p:nvSpPr>
        <p:spPr bwMode="auto">
          <a:xfrm>
            <a:off x="3392217"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1" name="Rectangle 10"/>
          <p:cNvSpPr/>
          <p:nvPr/>
        </p:nvSpPr>
        <p:spPr bwMode="auto">
          <a:xfrm>
            <a:off x="4103414"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6" name="Rectangle 25"/>
          <p:cNvSpPr/>
          <p:nvPr/>
        </p:nvSpPr>
        <p:spPr bwMode="auto">
          <a:xfrm>
            <a:off x="4836397"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7" name="Rectangle 26"/>
          <p:cNvSpPr/>
          <p:nvPr/>
        </p:nvSpPr>
        <p:spPr bwMode="auto">
          <a:xfrm>
            <a:off x="5576615"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8" name="Rectangle 27"/>
          <p:cNvSpPr/>
          <p:nvPr/>
        </p:nvSpPr>
        <p:spPr bwMode="auto">
          <a:xfrm>
            <a:off x="6345882"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29" name="Rectangle 28"/>
          <p:cNvSpPr/>
          <p:nvPr/>
        </p:nvSpPr>
        <p:spPr bwMode="auto">
          <a:xfrm>
            <a:off x="7042563"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0" name="Rectangle 29"/>
          <p:cNvSpPr/>
          <p:nvPr/>
        </p:nvSpPr>
        <p:spPr bwMode="auto">
          <a:xfrm>
            <a:off x="7753760"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1" name="Rectangle 30"/>
          <p:cNvSpPr/>
          <p:nvPr/>
        </p:nvSpPr>
        <p:spPr bwMode="auto">
          <a:xfrm>
            <a:off x="8392399"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2" name="Rectangle 31"/>
          <p:cNvSpPr/>
          <p:nvPr/>
        </p:nvSpPr>
        <p:spPr bwMode="auto">
          <a:xfrm>
            <a:off x="9125355" y="4252247"/>
            <a:ext cx="464457" cy="3628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36" name="TextBox 35"/>
          <p:cNvSpPr txBox="1"/>
          <p:nvPr/>
        </p:nvSpPr>
        <p:spPr>
          <a:xfrm>
            <a:off x="1265874"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tx1">
                    <a:lumMod val="75000"/>
                    <a:lumOff val="25000"/>
                  </a:schemeClr>
                </a:solidFill>
              </a:rPr>
              <a:t>1</a:t>
            </a:r>
            <a:endParaRPr lang="en-US" sz="1600" dirty="0" smtClean="0">
              <a:solidFill>
                <a:schemeClr val="tx1">
                  <a:lumMod val="75000"/>
                  <a:lumOff val="25000"/>
                </a:schemeClr>
              </a:solidFill>
            </a:endParaRPr>
          </a:p>
        </p:txBody>
      </p:sp>
      <p:sp>
        <p:nvSpPr>
          <p:cNvPr id="37" name="TextBox 36"/>
          <p:cNvSpPr txBox="1"/>
          <p:nvPr/>
        </p:nvSpPr>
        <p:spPr>
          <a:xfrm>
            <a:off x="2006092"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tx1">
                    <a:lumMod val="75000"/>
                    <a:lumOff val="25000"/>
                  </a:schemeClr>
                </a:solidFill>
              </a:rPr>
              <a:t>2</a:t>
            </a:r>
            <a:endParaRPr lang="en-US" sz="1600" dirty="0" smtClean="0">
              <a:solidFill>
                <a:schemeClr val="tx1">
                  <a:lumMod val="75000"/>
                  <a:lumOff val="25000"/>
                </a:schemeClr>
              </a:solidFill>
            </a:endParaRPr>
          </a:p>
        </p:txBody>
      </p:sp>
      <p:sp>
        <p:nvSpPr>
          <p:cNvPr id="38" name="TextBox 37"/>
          <p:cNvSpPr txBox="1"/>
          <p:nvPr/>
        </p:nvSpPr>
        <p:spPr>
          <a:xfrm>
            <a:off x="2731817"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tx1">
                    <a:lumMod val="75000"/>
                    <a:lumOff val="25000"/>
                  </a:schemeClr>
                </a:solidFill>
              </a:rPr>
              <a:t>3</a:t>
            </a:r>
            <a:endParaRPr lang="en-US" sz="1600" dirty="0" smtClean="0">
              <a:solidFill>
                <a:schemeClr val="tx1">
                  <a:lumMod val="75000"/>
                  <a:lumOff val="25000"/>
                </a:schemeClr>
              </a:solidFill>
            </a:endParaRPr>
          </a:p>
        </p:txBody>
      </p:sp>
      <p:sp>
        <p:nvSpPr>
          <p:cNvPr id="39" name="TextBox 38"/>
          <p:cNvSpPr txBox="1"/>
          <p:nvPr/>
        </p:nvSpPr>
        <p:spPr>
          <a:xfrm>
            <a:off x="3428498"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tx1">
                    <a:lumMod val="75000"/>
                    <a:lumOff val="25000"/>
                  </a:schemeClr>
                </a:solidFill>
              </a:rPr>
              <a:t>4</a:t>
            </a:r>
            <a:endParaRPr lang="en-US" sz="1600" dirty="0" smtClean="0">
              <a:solidFill>
                <a:schemeClr val="tx1">
                  <a:lumMod val="75000"/>
                  <a:lumOff val="25000"/>
                </a:schemeClr>
              </a:solidFill>
            </a:endParaRPr>
          </a:p>
        </p:txBody>
      </p:sp>
      <p:sp>
        <p:nvSpPr>
          <p:cNvPr id="40" name="TextBox 39"/>
          <p:cNvSpPr txBox="1"/>
          <p:nvPr/>
        </p:nvSpPr>
        <p:spPr>
          <a:xfrm>
            <a:off x="4139695"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tx1">
                    <a:lumMod val="75000"/>
                    <a:lumOff val="25000"/>
                  </a:schemeClr>
                </a:solidFill>
              </a:rPr>
              <a:t>5</a:t>
            </a:r>
            <a:endParaRPr lang="en-US" sz="1600" dirty="0" smtClean="0">
              <a:solidFill>
                <a:schemeClr val="tx1">
                  <a:lumMod val="75000"/>
                  <a:lumOff val="25000"/>
                </a:schemeClr>
              </a:solidFill>
            </a:endParaRPr>
          </a:p>
        </p:txBody>
      </p:sp>
      <p:sp>
        <p:nvSpPr>
          <p:cNvPr id="41" name="TextBox 40"/>
          <p:cNvSpPr txBox="1"/>
          <p:nvPr/>
        </p:nvSpPr>
        <p:spPr>
          <a:xfrm>
            <a:off x="4872678"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tx1">
                    <a:lumMod val="75000"/>
                    <a:lumOff val="25000"/>
                  </a:schemeClr>
                </a:solidFill>
              </a:rPr>
              <a:t>6</a:t>
            </a:r>
            <a:endParaRPr lang="en-US" sz="1600" dirty="0" smtClean="0">
              <a:solidFill>
                <a:schemeClr val="tx1">
                  <a:lumMod val="75000"/>
                  <a:lumOff val="25000"/>
                </a:schemeClr>
              </a:solidFill>
            </a:endParaRPr>
          </a:p>
        </p:txBody>
      </p:sp>
      <p:sp>
        <p:nvSpPr>
          <p:cNvPr id="42" name="TextBox 41"/>
          <p:cNvSpPr txBox="1"/>
          <p:nvPr/>
        </p:nvSpPr>
        <p:spPr>
          <a:xfrm>
            <a:off x="5612896"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tx1">
                    <a:lumMod val="75000"/>
                    <a:lumOff val="25000"/>
                  </a:schemeClr>
                </a:solidFill>
              </a:rPr>
              <a:t>7</a:t>
            </a:r>
            <a:endParaRPr lang="en-US" sz="1600" dirty="0" smtClean="0">
              <a:solidFill>
                <a:schemeClr val="tx1">
                  <a:lumMod val="75000"/>
                  <a:lumOff val="25000"/>
                </a:schemeClr>
              </a:solidFill>
            </a:endParaRPr>
          </a:p>
        </p:txBody>
      </p:sp>
      <p:sp>
        <p:nvSpPr>
          <p:cNvPr id="43" name="TextBox 42"/>
          <p:cNvSpPr txBox="1"/>
          <p:nvPr/>
        </p:nvSpPr>
        <p:spPr>
          <a:xfrm>
            <a:off x="6382163"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tx1">
                    <a:lumMod val="75000"/>
                    <a:lumOff val="25000"/>
                  </a:schemeClr>
                </a:solidFill>
              </a:rPr>
              <a:t>8</a:t>
            </a:r>
            <a:endParaRPr lang="en-US" sz="1600" dirty="0" smtClean="0">
              <a:solidFill>
                <a:schemeClr val="tx1">
                  <a:lumMod val="75000"/>
                  <a:lumOff val="25000"/>
                </a:schemeClr>
              </a:solidFill>
            </a:endParaRPr>
          </a:p>
        </p:txBody>
      </p:sp>
      <p:sp>
        <p:nvSpPr>
          <p:cNvPr id="44" name="TextBox 43"/>
          <p:cNvSpPr txBox="1"/>
          <p:nvPr/>
        </p:nvSpPr>
        <p:spPr>
          <a:xfrm>
            <a:off x="7078844"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a:solidFill>
                  <a:schemeClr val="tx1">
                    <a:lumMod val="75000"/>
                    <a:lumOff val="25000"/>
                  </a:schemeClr>
                </a:solidFill>
              </a:rPr>
              <a:t>9</a:t>
            </a:r>
            <a:endParaRPr lang="en-US" sz="1600" dirty="0" smtClean="0">
              <a:solidFill>
                <a:schemeClr val="tx1">
                  <a:lumMod val="75000"/>
                  <a:lumOff val="25000"/>
                </a:schemeClr>
              </a:solidFill>
            </a:endParaRPr>
          </a:p>
        </p:txBody>
      </p:sp>
      <p:sp>
        <p:nvSpPr>
          <p:cNvPr id="45" name="TextBox 44"/>
          <p:cNvSpPr txBox="1"/>
          <p:nvPr/>
        </p:nvSpPr>
        <p:spPr>
          <a:xfrm>
            <a:off x="7790041"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smtClean="0">
                <a:solidFill>
                  <a:schemeClr val="tx1">
                    <a:lumMod val="75000"/>
                    <a:lumOff val="25000"/>
                  </a:schemeClr>
                </a:solidFill>
              </a:rPr>
              <a:t>10</a:t>
            </a:r>
          </a:p>
        </p:txBody>
      </p:sp>
      <p:sp>
        <p:nvSpPr>
          <p:cNvPr id="46" name="TextBox 45"/>
          <p:cNvSpPr txBox="1"/>
          <p:nvPr/>
        </p:nvSpPr>
        <p:spPr>
          <a:xfrm>
            <a:off x="8428680"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smtClean="0">
                <a:solidFill>
                  <a:schemeClr val="tx1">
                    <a:lumMod val="75000"/>
                    <a:lumOff val="25000"/>
                  </a:schemeClr>
                </a:solidFill>
              </a:rPr>
              <a:t>11</a:t>
            </a:r>
          </a:p>
        </p:txBody>
      </p:sp>
      <p:sp>
        <p:nvSpPr>
          <p:cNvPr id="47" name="TextBox 46"/>
          <p:cNvSpPr txBox="1"/>
          <p:nvPr/>
        </p:nvSpPr>
        <p:spPr>
          <a:xfrm>
            <a:off x="9161636" y="3915068"/>
            <a:ext cx="391894" cy="341742"/>
          </a:xfrm>
          <a:prstGeom prst="rect">
            <a:avLst/>
          </a:prstGeom>
          <a:noFill/>
        </p:spPr>
        <p:txBody>
          <a:bodyPr wrap="none" lIns="182880" tIns="146304" rIns="182880" bIns="146304" rtlCol="0" anchor="ctr">
            <a:noAutofit/>
          </a:bodyPr>
          <a:lstStyle/>
          <a:p>
            <a:pPr algn="ctr">
              <a:lnSpc>
                <a:spcPct val="90000"/>
              </a:lnSpc>
              <a:spcAft>
                <a:spcPts val="600"/>
              </a:spcAft>
            </a:pPr>
            <a:r>
              <a:rPr lang="en-US" sz="1600" dirty="0" smtClean="0">
                <a:solidFill>
                  <a:schemeClr val="tx1">
                    <a:lumMod val="75000"/>
                    <a:lumOff val="25000"/>
                  </a:schemeClr>
                </a:solidFill>
              </a:rPr>
              <a:t>12</a:t>
            </a:r>
          </a:p>
        </p:txBody>
      </p:sp>
      <p:sp>
        <p:nvSpPr>
          <p:cNvPr id="50" name="Rounded Rectangle 49"/>
          <p:cNvSpPr/>
          <p:nvPr/>
        </p:nvSpPr>
        <p:spPr bwMode="auto">
          <a:xfrm>
            <a:off x="1113479" y="3915068"/>
            <a:ext cx="5820229" cy="917754"/>
          </a:xfrm>
          <a:prstGeom prst="roundRect">
            <a:avLst/>
          </a:prstGeom>
          <a:noFill/>
          <a:ln w="28575">
            <a:solidFill>
              <a:schemeClr val="accent6">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51" name="Rounded Rectangle 50"/>
          <p:cNvSpPr/>
          <p:nvPr/>
        </p:nvSpPr>
        <p:spPr bwMode="auto">
          <a:xfrm>
            <a:off x="3936503" y="3936842"/>
            <a:ext cx="5820229" cy="917754"/>
          </a:xfrm>
          <a:prstGeom prst="roundRect">
            <a:avLst/>
          </a:prstGeom>
          <a:noFill/>
          <a:ln w="285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53" name="TextBox 52"/>
          <p:cNvSpPr txBox="1"/>
          <p:nvPr/>
        </p:nvSpPr>
        <p:spPr>
          <a:xfrm>
            <a:off x="1048168" y="3141210"/>
            <a:ext cx="4296229" cy="453312"/>
          </a:xfrm>
          <a:prstGeom prst="rect">
            <a:avLst/>
          </a:prstGeom>
          <a:noFill/>
        </p:spPr>
        <p:txBody>
          <a:bodyPr wrap="none" lIns="182880" tIns="146304" rIns="182880" bIns="146304" rtlCol="0" anchor="ctr">
            <a:noAutofit/>
          </a:bodyPr>
          <a:lstStyle/>
          <a:p>
            <a:pPr algn="ctr">
              <a:lnSpc>
                <a:spcPct val="90000"/>
              </a:lnSpc>
              <a:spcAft>
                <a:spcPts val="600"/>
              </a:spcAft>
            </a:pPr>
            <a:r>
              <a:rPr lang="en-US" sz="2000" dirty="0">
                <a:solidFill>
                  <a:schemeClr val="tx1">
                    <a:lumMod val="65000"/>
                    <a:lumOff val="35000"/>
                  </a:schemeClr>
                </a:solidFill>
              </a:rPr>
              <a:t>F</a:t>
            </a:r>
            <a:r>
              <a:rPr lang="en-US" sz="2000" dirty="0" smtClean="0">
                <a:solidFill>
                  <a:schemeClr val="tx1">
                    <a:lumMod val="65000"/>
                    <a:lumOff val="35000"/>
                  </a:schemeClr>
                </a:solidFill>
              </a:rPr>
              <a:t>irst 8 sec Window</a:t>
            </a:r>
          </a:p>
        </p:txBody>
      </p:sp>
      <p:sp>
        <p:nvSpPr>
          <p:cNvPr id="56" name="TextBox 55"/>
          <p:cNvSpPr txBox="1"/>
          <p:nvPr/>
        </p:nvSpPr>
        <p:spPr>
          <a:xfrm>
            <a:off x="6019305" y="3138415"/>
            <a:ext cx="4296229" cy="419516"/>
          </a:xfrm>
          <a:prstGeom prst="rect">
            <a:avLst/>
          </a:prstGeom>
          <a:noFill/>
        </p:spPr>
        <p:txBody>
          <a:bodyPr wrap="none" lIns="182880" tIns="146304" rIns="182880" bIns="146304" rtlCol="0" anchor="ctr">
            <a:noAutofit/>
          </a:bodyPr>
          <a:lstStyle/>
          <a:p>
            <a:pPr algn="ctr">
              <a:lnSpc>
                <a:spcPct val="90000"/>
              </a:lnSpc>
              <a:spcAft>
                <a:spcPts val="600"/>
              </a:spcAft>
            </a:pPr>
            <a:r>
              <a:rPr lang="en-US" sz="2000" dirty="0" smtClean="0">
                <a:solidFill>
                  <a:schemeClr val="tx1">
                    <a:lumMod val="65000"/>
                    <a:lumOff val="35000"/>
                  </a:schemeClr>
                </a:solidFill>
              </a:rPr>
              <a:t>Second 8 sec Window</a:t>
            </a:r>
          </a:p>
        </p:txBody>
      </p:sp>
      <p:cxnSp>
        <p:nvCxnSpPr>
          <p:cNvPr id="58" name="Straight Arrow Connector 57"/>
          <p:cNvCxnSpPr/>
          <p:nvPr/>
        </p:nvCxnSpPr>
        <p:spPr>
          <a:xfrm flipV="1">
            <a:off x="3196282" y="3536466"/>
            <a:ext cx="1" cy="320547"/>
          </a:xfrm>
          <a:prstGeom prst="straightConnector1">
            <a:avLst/>
          </a:prstGeom>
          <a:ln w="381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8196457" y="3529212"/>
            <a:ext cx="1" cy="320547"/>
          </a:xfrm>
          <a:prstGeom prst="straightConnector1">
            <a:avLst/>
          </a:prstGeom>
          <a:ln w="38100">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8" idx="2"/>
          </p:cNvCxnSpPr>
          <p:nvPr/>
        </p:nvCxnSpPr>
        <p:spPr>
          <a:xfrm flipH="1">
            <a:off x="6578110" y="4615104"/>
            <a:ext cx="1" cy="478974"/>
          </a:xfrm>
          <a:prstGeom prst="straightConnector1">
            <a:avLst/>
          </a:prstGeom>
          <a:ln w="28575">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9357597" y="4607847"/>
            <a:ext cx="1" cy="478974"/>
          </a:xfrm>
          <a:prstGeom prst="straightConnector1">
            <a:avLst/>
          </a:prstGeom>
          <a:ln w="28575">
            <a:solidFill>
              <a:schemeClr val="tx1">
                <a:lumMod val="75000"/>
                <a:lumOff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587511" y="5099622"/>
            <a:ext cx="1981197" cy="480131"/>
          </a:xfrm>
          <a:prstGeom prst="rect">
            <a:avLst/>
          </a:prstGeom>
          <a:solidFill>
            <a:schemeClr val="bg1"/>
          </a:solidFill>
          <a:ln>
            <a:noFill/>
          </a:ln>
        </p:spPr>
        <p:txBody>
          <a:bodyPr wrap="square" anchor="ctr">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400" dirty="0" smtClean="0"/>
              <a:t>Window operation is performed here</a:t>
            </a:r>
          </a:p>
        </p:txBody>
      </p:sp>
      <p:sp>
        <p:nvSpPr>
          <p:cNvPr id="66" name="TextBox 65"/>
          <p:cNvSpPr txBox="1"/>
          <p:nvPr/>
        </p:nvSpPr>
        <p:spPr>
          <a:xfrm>
            <a:off x="8370618" y="5091470"/>
            <a:ext cx="1966692" cy="867930"/>
          </a:xfrm>
          <a:prstGeom prst="rect">
            <a:avLst/>
          </a:prstGeom>
          <a:solidFill>
            <a:schemeClr val="bg1"/>
          </a:solidFill>
          <a:ln>
            <a:noFill/>
          </a:ln>
        </p:spPr>
        <p:txBody>
          <a:bodyPr wrap="square" anchor="ctr">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400" dirty="0" smtClean="0"/>
              <a:t>Window operation is performed here( 4 seconds after the previous one)</a:t>
            </a:r>
            <a:endParaRPr lang="en-US" sz="1400" dirty="0"/>
          </a:p>
        </p:txBody>
      </p:sp>
      <p:sp>
        <p:nvSpPr>
          <p:cNvPr id="67" name="TextBox 66"/>
          <p:cNvSpPr txBox="1"/>
          <p:nvPr/>
        </p:nvSpPr>
        <p:spPr>
          <a:xfrm>
            <a:off x="10130474" y="3967580"/>
            <a:ext cx="732972" cy="286232"/>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400" dirty="0" smtClean="0"/>
              <a:t>Secs</a:t>
            </a:r>
            <a:endParaRPr lang="en-US" sz="1400" dirty="0"/>
          </a:p>
        </p:txBody>
      </p:sp>
      <p:sp>
        <p:nvSpPr>
          <p:cNvPr id="69" name="TextBox 68"/>
          <p:cNvSpPr txBox="1"/>
          <p:nvPr/>
        </p:nvSpPr>
        <p:spPr>
          <a:xfrm>
            <a:off x="2096647" y="6033750"/>
            <a:ext cx="7939324" cy="313932"/>
          </a:xfrm>
          <a:prstGeom prst="rect">
            <a:avLst/>
          </a:prstGeom>
          <a:solidFill>
            <a:schemeClr val="bg1"/>
          </a:solidFill>
          <a:ln>
            <a:noFill/>
          </a:ln>
        </p:spPr>
        <p:txBody>
          <a:bodyPr wrap="square" anchor="ctr">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600" dirty="0" smtClean="0">
                <a:solidFill>
                  <a:schemeClr val="accent2">
                    <a:lumMod val="75000"/>
                  </a:schemeClr>
                </a:solidFill>
              </a:rPr>
              <a:t>“</a:t>
            </a:r>
            <a:r>
              <a:rPr lang="en-US" sz="1600" i="1" dirty="0" smtClean="0">
                <a:solidFill>
                  <a:schemeClr val="accent2">
                    <a:lumMod val="75000"/>
                  </a:schemeClr>
                </a:solidFill>
              </a:rPr>
              <a:t>Tumbling window</a:t>
            </a:r>
            <a:r>
              <a:rPr lang="en-US" sz="1600" dirty="0" smtClean="0">
                <a:solidFill>
                  <a:schemeClr val="accent2">
                    <a:lumMod val="75000"/>
                  </a:schemeClr>
                </a:solidFill>
              </a:rPr>
              <a:t>” effect can be achieved by making slide interval = window length</a:t>
            </a:r>
          </a:p>
        </p:txBody>
      </p:sp>
    </p:spTree>
    <p:extLst>
      <p:ext uri="{BB962C8B-B14F-4D97-AF65-F5344CB8AC3E}">
        <p14:creationId xmlns:p14="http://schemas.microsoft.com/office/powerpoint/2010/main" val="325702613"/>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Window Transformation Operations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37</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26196521"/>
              </p:ext>
            </p:extLst>
          </p:nvPr>
        </p:nvGraphicFramePr>
        <p:xfrm>
          <a:off x="720091" y="1199917"/>
          <a:ext cx="10789920" cy="5175728"/>
        </p:xfrm>
        <a:graphic>
          <a:graphicData uri="http://schemas.openxmlformats.org/drawingml/2006/table">
            <a:tbl>
              <a:tblPr>
                <a:tableStyleId>{793D81CF-94F2-401A-BA57-92F5A7B2D0C5}</a:tableStyleId>
              </a:tblPr>
              <a:tblGrid>
                <a:gridCol w="2384331"/>
                <a:gridCol w="8405589"/>
              </a:tblGrid>
              <a:tr h="320724">
                <a:tc>
                  <a:txBody>
                    <a:bodyPr/>
                    <a:lstStyle/>
                    <a:p>
                      <a:pPr marL="0" indent="0" algn="l" fontAlgn="t">
                        <a:buFont typeface="Arial" panose="020B0604020202020204" pitchFamily="34" charset="0"/>
                        <a:buNone/>
                      </a:pPr>
                      <a:r>
                        <a:rPr lang="en-US" sz="2000" dirty="0">
                          <a:solidFill>
                            <a:schemeClr val="bg1">
                              <a:lumMod val="95000"/>
                            </a:schemeClr>
                          </a:solidFill>
                          <a:effectLst/>
                        </a:rPr>
                        <a:t>Transformation</a:t>
                      </a:r>
                      <a:endParaRPr lang="en-US" sz="2000" b="0" dirty="0">
                        <a:solidFill>
                          <a:schemeClr val="bg1">
                            <a:lumMod val="95000"/>
                          </a:schemeClr>
                        </a:solidFill>
                        <a:effectLst/>
                      </a:endParaRPr>
                    </a:p>
                  </a:txBody>
                  <a:tcPr marL="14538" marR="14538" marT="14538" marB="14538">
                    <a:solidFill>
                      <a:srgbClr val="0070C0"/>
                    </a:solidFill>
                  </a:tcPr>
                </a:tc>
                <a:tc>
                  <a:txBody>
                    <a:bodyPr/>
                    <a:lstStyle/>
                    <a:p>
                      <a:pPr algn="ctr" fontAlgn="t"/>
                      <a:r>
                        <a:rPr lang="en-US" sz="2400" dirty="0">
                          <a:solidFill>
                            <a:schemeClr val="bg1">
                              <a:lumMod val="95000"/>
                            </a:schemeClr>
                          </a:solidFill>
                          <a:effectLst/>
                        </a:rPr>
                        <a:t>Meaning</a:t>
                      </a:r>
                      <a:endParaRPr lang="en-US" sz="2400" b="0" dirty="0">
                        <a:solidFill>
                          <a:schemeClr val="bg1">
                            <a:lumMod val="95000"/>
                          </a:schemeClr>
                        </a:solidFill>
                        <a:effectLst/>
                      </a:endParaRPr>
                    </a:p>
                  </a:txBody>
                  <a:tcPr marL="14538" marR="14538" marT="14538" marB="14538">
                    <a:solidFill>
                      <a:srgbClr val="0070C0"/>
                    </a:solidFill>
                  </a:tcPr>
                </a:tc>
              </a:tr>
              <a:tr h="642796">
                <a:tc>
                  <a:txBody>
                    <a:bodyPr/>
                    <a:lstStyle/>
                    <a:p>
                      <a:pPr marL="33" lvl="0" indent="0" algn="l" defTabSz="914400" rtl="0" eaLnBrk="1" fontAlgn="t" latinLnBrk="0" hangingPunct="1">
                        <a:buFont typeface="Arial" panose="020B0604020202020204" pitchFamily="34" charset="0"/>
                        <a:buNone/>
                      </a:pPr>
                      <a:r>
                        <a:rPr lang="en-US" sz="1400" kern="1200" dirty="0" smtClean="0">
                          <a:ln>
                            <a:solidFill>
                              <a:srgbClr val="FFFFFF">
                                <a:alpha val="0"/>
                              </a:srgbClr>
                            </a:solidFill>
                          </a:ln>
                          <a:solidFill>
                            <a:schemeClr val="accent1">
                              <a:lumMod val="75000"/>
                            </a:schemeClr>
                          </a:solidFill>
                        </a:rPr>
                        <a:t>Window </a:t>
                      </a:r>
                      <a:r>
                        <a:rPr lang="en-US" sz="1400" i="1" kern="1200" dirty="0" smtClean="0">
                          <a:ln>
                            <a:solidFill>
                              <a:srgbClr val="FFFFFF">
                                <a:alpha val="0"/>
                              </a:srgbClr>
                            </a:solidFill>
                          </a:ln>
                          <a:solidFill>
                            <a:schemeClr val="tx1">
                              <a:lumMod val="75000"/>
                              <a:lumOff val="25000"/>
                            </a:schemeClr>
                          </a:solidFill>
                        </a:rPr>
                        <a:t>(</a:t>
                      </a:r>
                      <a:r>
                        <a:rPr lang="en-US" sz="1400" i="1" kern="1200" dirty="0">
                          <a:ln>
                            <a:solidFill>
                              <a:srgbClr val="FFFFFF">
                                <a:alpha val="0"/>
                              </a:srgbClr>
                            </a:solidFill>
                          </a:ln>
                          <a:solidFill>
                            <a:schemeClr val="tx1">
                              <a:lumMod val="75000"/>
                              <a:lumOff val="25000"/>
                            </a:schemeClr>
                          </a:solidFill>
                        </a:rPr>
                        <a:t>windowLength, </a:t>
                      </a:r>
                      <a:r>
                        <a:rPr lang="en-US" sz="1400" i="1" kern="1200" dirty="0" smtClean="0">
                          <a:ln>
                            <a:solidFill>
                              <a:srgbClr val="FFFFFF">
                                <a:alpha val="0"/>
                              </a:srgbClr>
                            </a:solidFill>
                          </a:ln>
                          <a:solidFill>
                            <a:schemeClr val="tx1">
                              <a:lumMod val="75000"/>
                              <a:lumOff val="25000"/>
                            </a:schemeClr>
                          </a:solidFill>
                        </a:rPr>
                        <a:t>slideInterval)</a:t>
                      </a:r>
                      <a:endParaRPr lang="en-US" sz="1400" i="1" kern="1200" dirty="0">
                        <a:ln>
                          <a:solidFill>
                            <a:srgbClr val="FFFFFF">
                              <a:alpha val="0"/>
                            </a:srgbClr>
                          </a:solidFill>
                        </a:ln>
                        <a:solidFill>
                          <a:schemeClr val="tx1">
                            <a:lumMod val="75000"/>
                            <a:lumOff val="25000"/>
                          </a:schemeClr>
                        </a:solidFill>
                        <a:latin typeface="+mn-lt"/>
                        <a:ea typeface="Segoe UI" pitchFamily="34" charset="0"/>
                        <a:cs typeface="Segoe UI" pitchFamily="34" charset="0"/>
                      </a:endParaRPr>
                    </a:p>
                  </a:txBody>
                  <a:tcPr marL="14538" marR="14538" marT="14538" marB="14538" anchor="ct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Return a new DStream which is computed based on windowed batches of the source DStream.</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14538" marR="14538" marT="14538" marB="14538" anchor="ctr"/>
                </a:tc>
              </a:tr>
              <a:tr h="642796">
                <a:tc>
                  <a:txBody>
                    <a:bodyPr/>
                    <a:lstStyle/>
                    <a:p>
                      <a:pPr marL="33" lvl="0" indent="0" algn="l" defTabSz="914400" rtl="0" eaLnBrk="1" fontAlgn="t" latinLnBrk="0" hangingPunct="1">
                        <a:buFont typeface="Arial" panose="020B0604020202020204" pitchFamily="34" charset="0"/>
                        <a:buNone/>
                      </a:pPr>
                      <a:r>
                        <a:rPr lang="en-US" sz="1400" kern="1200" dirty="0" smtClean="0">
                          <a:ln>
                            <a:solidFill>
                              <a:srgbClr val="FFFFFF">
                                <a:alpha val="0"/>
                              </a:srgbClr>
                            </a:solidFill>
                          </a:ln>
                          <a:solidFill>
                            <a:schemeClr val="accent1">
                              <a:lumMod val="75000"/>
                            </a:schemeClr>
                          </a:solidFill>
                        </a:rPr>
                        <a:t>countByWindow </a:t>
                      </a:r>
                      <a:r>
                        <a:rPr lang="en-US" sz="1400" kern="1200" dirty="0" smtClean="0">
                          <a:ln>
                            <a:solidFill>
                              <a:srgbClr val="FFFFFF">
                                <a:alpha val="0"/>
                              </a:srgbClr>
                            </a:solidFill>
                          </a:ln>
                          <a:solidFill>
                            <a:schemeClr val="tx1">
                              <a:lumMod val="75000"/>
                              <a:lumOff val="25000"/>
                            </a:schemeClr>
                          </a:solidFill>
                        </a:rPr>
                        <a:t> (</a:t>
                      </a:r>
                      <a:r>
                        <a:rPr lang="en-US" sz="1400" i="1" kern="1200" dirty="0">
                          <a:ln>
                            <a:solidFill>
                              <a:srgbClr val="FFFFFF">
                                <a:alpha val="0"/>
                              </a:srgbClr>
                            </a:solidFill>
                          </a:ln>
                          <a:solidFill>
                            <a:schemeClr val="tx1">
                              <a:lumMod val="75000"/>
                              <a:lumOff val="25000"/>
                            </a:schemeClr>
                          </a:solidFill>
                        </a:rPr>
                        <a:t>windowLength,slideInterval)</a:t>
                      </a:r>
                      <a:endParaRPr lang="en-US" sz="1400" i="1" kern="1200" dirty="0">
                        <a:ln>
                          <a:solidFill>
                            <a:srgbClr val="FFFFFF">
                              <a:alpha val="0"/>
                            </a:srgbClr>
                          </a:solidFill>
                        </a:ln>
                        <a:solidFill>
                          <a:schemeClr val="tx1">
                            <a:lumMod val="75000"/>
                            <a:lumOff val="25000"/>
                          </a:schemeClr>
                        </a:solidFill>
                        <a:latin typeface="+mn-lt"/>
                        <a:ea typeface="Segoe UI" pitchFamily="34" charset="0"/>
                        <a:cs typeface="Segoe UI" pitchFamily="34" charset="0"/>
                      </a:endParaRPr>
                    </a:p>
                  </a:txBody>
                  <a:tcPr marL="14538" marR="14538" marT="14538" marB="14538" anchor="ct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Return a sliding window count of elements in the stream.</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14538" marR="14538" marT="14538" marB="14538" anchor="ctr"/>
                </a:tc>
              </a:tr>
              <a:tr h="642796">
                <a:tc>
                  <a:txBody>
                    <a:bodyPr/>
                    <a:lstStyle/>
                    <a:p>
                      <a:pPr marL="33" lvl="0" indent="0" algn="l" defTabSz="914400" rtl="0" eaLnBrk="1" fontAlgn="t" latinLnBrk="0" hangingPunct="1">
                        <a:buFont typeface="Arial" panose="020B0604020202020204" pitchFamily="34" charset="0"/>
                        <a:buNone/>
                      </a:pPr>
                      <a:r>
                        <a:rPr lang="en-US" sz="1400" kern="1200" dirty="0" smtClean="0">
                          <a:ln>
                            <a:solidFill>
                              <a:srgbClr val="FFFFFF">
                                <a:alpha val="0"/>
                              </a:srgbClr>
                            </a:solidFill>
                          </a:ln>
                          <a:solidFill>
                            <a:schemeClr val="accent1">
                              <a:lumMod val="75000"/>
                            </a:schemeClr>
                          </a:solidFill>
                        </a:rPr>
                        <a:t>reduceByWindow </a:t>
                      </a:r>
                      <a:r>
                        <a:rPr lang="en-US" sz="1400" kern="1200" dirty="0" smtClean="0">
                          <a:ln>
                            <a:solidFill>
                              <a:srgbClr val="FFFFFF">
                                <a:alpha val="0"/>
                              </a:srgbClr>
                            </a:solidFill>
                          </a:ln>
                          <a:solidFill>
                            <a:schemeClr val="tx1">
                              <a:lumMod val="75000"/>
                              <a:lumOff val="25000"/>
                            </a:schemeClr>
                          </a:solidFill>
                        </a:rPr>
                        <a:t>(</a:t>
                      </a:r>
                      <a:r>
                        <a:rPr lang="en-US" sz="1400" i="1" kern="1200" dirty="0">
                          <a:ln>
                            <a:solidFill>
                              <a:srgbClr val="FFFFFF">
                                <a:alpha val="0"/>
                              </a:srgbClr>
                            </a:solidFill>
                          </a:ln>
                          <a:solidFill>
                            <a:schemeClr val="tx1">
                              <a:lumMod val="75000"/>
                              <a:lumOff val="25000"/>
                            </a:schemeClr>
                          </a:solidFill>
                        </a:rPr>
                        <a:t>func, windowLength,slideInterval)</a:t>
                      </a:r>
                      <a:endParaRPr lang="en-US" sz="1400" i="1" kern="1200" dirty="0">
                        <a:ln>
                          <a:solidFill>
                            <a:srgbClr val="FFFFFF">
                              <a:alpha val="0"/>
                            </a:srgbClr>
                          </a:solidFill>
                        </a:ln>
                        <a:solidFill>
                          <a:schemeClr val="tx1">
                            <a:lumMod val="75000"/>
                            <a:lumOff val="25000"/>
                          </a:schemeClr>
                        </a:solidFill>
                        <a:latin typeface="+mn-lt"/>
                        <a:ea typeface="Segoe UI" pitchFamily="34" charset="0"/>
                        <a:cs typeface="Segoe UI" pitchFamily="34" charset="0"/>
                      </a:endParaRPr>
                    </a:p>
                  </a:txBody>
                  <a:tcPr marL="14538" marR="14538" marT="14538" marB="14538" anchor="ct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Return a new single-element stream, created by aggregating elements in the stream over a sliding interval using func. The function should be associative so that it can be computed correctly in parallel.</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14538" marR="14538" marT="14538" marB="14538" anchor="ctr"/>
                </a:tc>
              </a:tr>
              <a:tr h="645918">
                <a:tc>
                  <a:txBody>
                    <a:bodyPr/>
                    <a:lstStyle/>
                    <a:p>
                      <a:pPr marL="33" lvl="0" indent="0" algn="l" defTabSz="914400" rtl="0" eaLnBrk="1" fontAlgn="t" latinLnBrk="0" hangingPunct="1">
                        <a:buFont typeface="Arial" panose="020B0604020202020204" pitchFamily="34" charset="0"/>
                        <a:buNone/>
                      </a:pPr>
                      <a:r>
                        <a:rPr lang="en-US" sz="1400" kern="1200" dirty="0" smtClean="0">
                          <a:ln>
                            <a:solidFill>
                              <a:srgbClr val="FFFFFF">
                                <a:alpha val="0"/>
                              </a:srgbClr>
                            </a:solidFill>
                          </a:ln>
                          <a:solidFill>
                            <a:schemeClr val="accent1">
                              <a:lumMod val="75000"/>
                            </a:schemeClr>
                          </a:solidFill>
                        </a:rPr>
                        <a:t>reduceByKeyAndWindow </a:t>
                      </a:r>
                      <a:r>
                        <a:rPr lang="en-US" sz="1400" kern="1200" dirty="0" smtClean="0">
                          <a:ln>
                            <a:solidFill>
                              <a:srgbClr val="FFFFFF">
                                <a:alpha val="0"/>
                              </a:srgbClr>
                            </a:solidFill>
                          </a:ln>
                          <a:solidFill>
                            <a:schemeClr val="tx1">
                              <a:lumMod val="75000"/>
                              <a:lumOff val="25000"/>
                            </a:schemeClr>
                          </a:solidFill>
                        </a:rPr>
                        <a:t>(</a:t>
                      </a:r>
                      <a:r>
                        <a:rPr lang="en-US" sz="1400" i="1" kern="1200" dirty="0">
                          <a:ln>
                            <a:solidFill>
                              <a:srgbClr val="FFFFFF">
                                <a:alpha val="0"/>
                              </a:srgbClr>
                            </a:solidFill>
                          </a:ln>
                          <a:solidFill>
                            <a:schemeClr val="tx1">
                              <a:lumMod val="75000"/>
                              <a:lumOff val="25000"/>
                            </a:schemeClr>
                          </a:solidFill>
                        </a:rPr>
                        <a:t>func,windowLength, slideInterval, [numTasks])</a:t>
                      </a:r>
                      <a:endParaRPr lang="en-US" sz="1400" i="1" kern="1200" dirty="0">
                        <a:ln>
                          <a:solidFill>
                            <a:srgbClr val="FFFFFF">
                              <a:alpha val="0"/>
                            </a:srgbClr>
                          </a:solidFill>
                        </a:ln>
                        <a:solidFill>
                          <a:schemeClr val="tx1">
                            <a:lumMod val="75000"/>
                            <a:lumOff val="25000"/>
                          </a:schemeClr>
                        </a:solidFill>
                        <a:latin typeface="+mn-lt"/>
                        <a:ea typeface="Segoe UI" pitchFamily="34" charset="0"/>
                        <a:cs typeface="Segoe UI" pitchFamily="34" charset="0"/>
                      </a:endParaRPr>
                    </a:p>
                  </a:txBody>
                  <a:tcPr marL="14538" marR="14538" marT="14538" marB="14538" anchor="ct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When called on a DStream of (K, V) pairs, returns a new DStream of (K, V) pairs where the values for each key are aggregated using the given reduce function func over batches in a sliding window. </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14538" marR="14538" marT="14538" marB="14538" anchor="ctr"/>
                </a:tc>
              </a:tr>
              <a:tr h="1257662">
                <a:tc>
                  <a:txBody>
                    <a:bodyPr/>
                    <a:lstStyle/>
                    <a:p>
                      <a:pPr marL="33" lvl="0" indent="0" algn="l" defTabSz="914400" rtl="0" eaLnBrk="1" fontAlgn="t" latinLnBrk="0" hangingPunct="1">
                        <a:buFont typeface="Arial" panose="020B0604020202020204" pitchFamily="34" charset="0"/>
                        <a:buNone/>
                      </a:pPr>
                      <a:r>
                        <a:rPr lang="en-US" sz="1400" kern="1200" dirty="0" smtClean="0">
                          <a:ln>
                            <a:solidFill>
                              <a:srgbClr val="FFFFFF">
                                <a:alpha val="0"/>
                              </a:srgbClr>
                            </a:solidFill>
                          </a:ln>
                          <a:solidFill>
                            <a:schemeClr val="accent1">
                              <a:lumMod val="75000"/>
                            </a:schemeClr>
                          </a:solidFill>
                        </a:rPr>
                        <a:t>reduceByKeyAndWindow</a:t>
                      </a:r>
                      <a:r>
                        <a:rPr lang="en-US" sz="1400" kern="1200" dirty="0" smtClean="0">
                          <a:ln>
                            <a:solidFill>
                              <a:srgbClr val="FFFFFF">
                                <a:alpha val="0"/>
                              </a:srgbClr>
                            </a:solidFill>
                          </a:ln>
                          <a:solidFill>
                            <a:schemeClr val="tx1">
                              <a:lumMod val="75000"/>
                              <a:lumOff val="25000"/>
                            </a:schemeClr>
                          </a:solidFill>
                        </a:rPr>
                        <a:t> </a:t>
                      </a:r>
                      <a:r>
                        <a:rPr lang="en-US" sz="1400" i="1" kern="1200" dirty="0" smtClean="0">
                          <a:ln>
                            <a:solidFill>
                              <a:srgbClr val="FFFFFF">
                                <a:alpha val="0"/>
                              </a:srgbClr>
                            </a:solidFill>
                          </a:ln>
                          <a:solidFill>
                            <a:schemeClr val="tx1">
                              <a:lumMod val="75000"/>
                              <a:lumOff val="25000"/>
                            </a:schemeClr>
                          </a:solidFill>
                        </a:rPr>
                        <a:t>(</a:t>
                      </a:r>
                      <a:r>
                        <a:rPr lang="en-US" sz="1400" i="1" kern="1200" dirty="0">
                          <a:ln>
                            <a:solidFill>
                              <a:srgbClr val="FFFFFF">
                                <a:alpha val="0"/>
                              </a:srgbClr>
                            </a:solidFill>
                          </a:ln>
                          <a:solidFill>
                            <a:schemeClr val="tx1">
                              <a:lumMod val="75000"/>
                              <a:lumOff val="25000"/>
                            </a:schemeClr>
                          </a:solidFill>
                        </a:rPr>
                        <a:t>func, invFunc,windowLength, slideInterval, [numTasks])</a:t>
                      </a:r>
                      <a:endParaRPr lang="en-US" sz="1400" i="1" kern="1200" dirty="0">
                        <a:ln>
                          <a:solidFill>
                            <a:srgbClr val="FFFFFF">
                              <a:alpha val="0"/>
                            </a:srgbClr>
                          </a:solidFill>
                        </a:ln>
                        <a:solidFill>
                          <a:schemeClr val="tx1">
                            <a:lumMod val="75000"/>
                            <a:lumOff val="25000"/>
                          </a:schemeClr>
                        </a:solidFill>
                        <a:latin typeface="+mn-lt"/>
                        <a:ea typeface="Segoe UI" pitchFamily="34" charset="0"/>
                        <a:cs typeface="Segoe UI" pitchFamily="34" charset="0"/>
                      </a:endParaRPr>
                    </a:p>
                  </a:txBody>
                  <a:tcPr marL="14538" marR="14538" marT="14538" marB="14538" anchor="ct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A more efficient version of the above reduceByKeyAndWindow() where the reduce value of each window is calculated incrementally using the reduce values of the previous window. This is done by reducing the new data that enter the sliding window, and "inverse reducing" the old data that leave the window. An example would be that of "adding" and "subtracting" counts of keys as the window slides. However, it is applicable to only "invertible reduce functions", that is, those reduce functions which have a corresponding "inverse reduce" function (taken as parameter invFunc</a:t>
                      </a:r>
                      <a:r>
                        <a:rPr lang="en-US" sz="1400" kern="1200" dirty="0" smtClean="0">
                          <a:ln>
                            <a:solidFill>
                              <a:srgbClr val="FFFFFF">
                                <a:alpha val="0"/>
                              </a:srgbClr>
                            </a:solidFill>
                          </a:ln>
                          <a:solidFill>
                            <a:schemeClr val="tx1">
                              <a:lumMod val="65000"/>
                              <a:lumOff val="35000"/>
                            </a:schemeClr>
                          </a:solidFill>
                        </a:rPr>
                        <a:t>.</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14538" marR="14538" marT="14538" marB="14538" anchor="ctr"/>
                </a:tc>
              </a:tr>
              <a:tr h="847752">
                <a:tc>
                  <a:txBody>
                    <a:bodyPr/>
                    <a:lstStyle/>
                    <a:p>
                      <a:pPr marL="33" lvl="0" indent="0" algn="l" defTabSz="914400" rtl="0" eaLnBrk="1" fontAlgn="t" latinLnBrk="0" hangingPunct="1">
                        <a:buFont typeface="Arial" panose="020B0604020202020204" pitchFamily="34" charset="0"/>
                        <a:buNone/>
                      </a:pPr>
                      <a:r>
                        <a:rPr lang="en-US" sz="1400" kern="1200" dirty="0" smtClean="0">
                          <a:ln>
                            <a:solidFill>
                              <a:srgbClr val="FFFFFF">
                                <a:alpha val="0"/>
                              </a:srgbClr>
                            </a:solidFill>
                          </a:ln>
                          <a:solidFill>
                            <a:schemeClr val="accent1">
                              <a:lumMod val="75000"/>
                            </a:schemeClr>
                          </a:solidFill>
                        </a:rPr>
                        <a:t>countByValueAndWindow </a:t>
                      </a:r>
                      <a:r>
                        <a:rPr lang="en-US" sz="1400" i="1" kern="1200" dirty="0" smtClean="0">
                          <a:ln>
                            <a:solidFill>
                              <a:srgbClr val="FFFFFF">
                                <a:alpha val="0"/>
                              </a:srgbClr>
                            </a:solidFill>
                          </a:ln>
                          <a:solidFill>
                            <a:schemeClr val="tx1">
                              <a:lumMod val="75000"/>
                              <a:lumOff val="25000"/>
                            </a:schemeClr>
                          </a:solidFill>
                        </a:rPr>
                        <a:t>(</a:t>
                      </a:r>
                      <a:r>
                        <a:rPr lang="en-US" sz="1400" i="1" kern="1200" dirty="0">
                          <a:ln>
                            <a:solidFill>
                              <a:srgbClr val="FFFFFF">
                                <a:alpha val="0"/>
                              </a:srgbClr>
                            </a:solidFill>
                          </a:ln>
                          <a:solidFill>
                            <a:schemeClr val="tx1">
                              <a:lumMod val="75000"/>
                              <a:lumOff val="25000"/>
                            </a:schemeClr>
                          </a:solidFill>
                        </a:rPr>
                        <a:t>windowLength,slideInterval, [numTasks])</a:t>
                      </a:r>
                      <a:endParaRPr lang="en-US" sz="1400" i="1" kern="1200" dirty="0">
                        <a:ln>
                          <a:solidFill>
                            <a:srgbClr val="FFFFFF">
                              <a:alpha val="0"/>
                            </a:srgbClr>
                          </a:solidFill>
                        </a:ln>
                        <a:solidFill>
                          <a:schemeClr val="tx1">
                            <a:lumMod val="75000"/>
                            <a:lumOff val="25000"/>
                          </a:schemeClr>
                        </a:solidFill>
                        <a:latin typeface="+mn-lt"/>
                        <a:ea typeface="Segoe UI" pitchFamily="34" charset="0"/>
                        <a:cs typeface="Segoe UI" pitchFamily="34" charset="0"/>
                      </a:endParaRPr>
                    </a:p>
                  </a:txBody>
                  <a:tcPr marL="14538" marR="14538" marT="14538" marB="14538" anchor="ctr"/>
                </a:tc>
                <a:tc>
                  <a:txBody>
                    <a:bodyPr/>
                    <a:lstStyle/>
                    <a:p>
                      <a:pPr marL="365760" lvl="2" indent="0" algn="l" defTabSz="914400" rtl="0" eaLnBrk="1" fontAlgn="t" latinLnBrk="0" hangingPunct="1">
                        <a:buFont typeface="Arial" panose="020B0604020202020204" pitchFamily="34" charset="0"/>
                        <a:buNone/>
                      </a:pPr>
                      <a:r>
                        <a:rPr lang="en-US" sz="1400" kern="1200" dirty="0">
                          <a:ln>
                            <a:solidFill>
                              <a:srgbClr val="FFFFFF">
                                <a:alpha val="0"/>
                              </a:srgbClr>
                            </a:solidFill>
                          </a:ln>
                          <a:solidFill>
                            <a:schemeClr val="tx1">
                              <a:lumMod val="65000"/>
                              <a:lumOff val="35000"/>
                            </a:schemeClr>
                          </a:solidFill>
                        </a:rPr>
                        <a:t>When called on a DStream of (K, V) pairs, returns a new DStream of (K, Long) pairs where the value of each key is its frequency within a sliding window. </a:t>
                      </a:r>
                      <a:endParaRPr lang="en-US" sz="1400" kern="1200" dirty="0">
                        <a:ln>
                          <a:solidFill>
                            <a:srgbClr val="FFFFFF">
                              <a:alpha val="0"/>
                            </a:srgbClr>
                          </a:solidFill>
                        </a:ln>
                        <a:solidFill>
                          <a:schemeClr val="tx1">
                            <a:lumMod val="65000"/>
                            <a:lumOff val="35000"/>
                          </a:schemeClr>
                        </a:solidFill>
                        <a:latin typeface="+mn-lt"/>
                        <a:ea typeface="Segoe UI" pitchFamily="34" charset="0"/>
                        <a:cs typeface="Segoe UI" pitchFamily="34" charset="0"/>
                      </a:endParaRPr>
                    </a:p>
                  </a:txBody>
                  <a:tcPr marL="14538" marR="14538" marT="14538" marB="14538" anchor="ctr"/>
                </a:tc>
              </a:tr>
            </a:tbl>
          </a:graphicData>
        </a:graphic>
      </p:graphicFrame>
    </p:spTree>
    <p:extLst>
      <p:ext uri="{BB962C8B-B14F-4D97-AF65-F5344CB8AC3E}">
        <p14:creationId xmlns:p14="http://schemas.microsoft.com/office/powerpoint/2010/main" val="756990075"/>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Windowing Sample Code</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38</a:t>
            </a:fld>
            <a:endParaRPr lang="en-US" dirty="0"/>
          </a:p>
        </p:txBody>
      </p:sp>
      <p:sp>
        <p:nvSpPr>
          <p:cNvPr id="4" name="TextBox 3"/>
          <p:cNvSpPr txBox="1"/>
          <p:nvPr/>
        </p:nvSpPr>
        <p:spPr>
          <a:xfrm>
            <a:off x="331780" y="1294236"/>
            <a:ext cx="11397802" cy="369332"/>
          </a:xfrm>
          <a:prstGeom prst="rect">
            <a:avLst/>
          </a:prstGeom>
          <a:solidFill>
            <a:schemeClr val="accent1"/>
          </a:solidFill>
          <a:ln>
            <a:solidFill>
              <a:schemeClr val="tx1">
                <a:lumMod val="75000"/>
                <a:lumOff val="25000"/>
              </a:schemeClr>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gn="ctr">
              <a:spcBef>
                <a:spcPts val="600"/>
              </a:spcBef>
              <a:buNone/>
            </a:pPr>
            <a:r>
              <a:rPr lang="en-US" sz="2000" dirty="0" smtClean="0">
                <a:solidFill>
                  <a:schemeClr val="bg1"/>
                </a:solidFill>
              </a:rPr>
              <a:t>Count hashtags in twitter stream over last 10 mins, update every 2 seconds</a:t>
            </a:r>
            <a:endParaRPr lang="en-US" sz="2000" dirty="0">
              <a:solidFill>
                <a:schemeClr val="bg1"/>
              </a:solidFill>
            </a:endParaRPr>
          </a:p>
        </p:txBody>
      </p:sp>
      <p:sp>
        <p:nvSpPr>
          <p:cNvPr id="5" name="TextBox 4"/>
          <p:cNvSpPr txBox="1"/>
          <p:nvPr/>
        </p:nvSpPr>
        <p:spPr>
          <a:xfrm>
            <a:off x="331780" y="1798732"/>
            <a:ext cx="11397802" cy="1106457"/>
          </a:xfrm>
          <a:prstGeom prst="rect">
            <a:avLst/>
          </a:prstGeom>
          <a:solidFill>
            <a:schemeClr val="bg1"/>
          </a:solidFill>
          <a:ln>
            <a:solidFill>
              <a:schemeClr val="tx1">
                <a:lumMod val="75000"/>
                <a:lumOff val="25000"/>
              </a:schemeClr>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700" dirty="0" smtClean="0"/>
              <a:t>val tweets = ssc.twitterStream&lt;Twitter username&gt;, &lt;Twitter Password&gt;)</a:t>
            </a:r>
          </a:p>
          <a:p>
            <a:pPr marL="110493" lvl="1" indent="0">
              <a:spcBef>
                <a:spcPts val="600"/>
              </a:spcBef>
              <a:buNone/>
            </a:pPr>
            <a:r>
              <a:rPr lang="en-US" sz="1700" dirty="0" smtClean="0"/>
              <a:t> val hashTags = tweets.flatMap (status =&gt; getTags(status))</a:t>
            </a:r>
          </a:p>
          <a:p>
            <a:pPr marL="110493" lvl="1" indent="0">
              <a:spcBef>
                <a:spcPts val="600"/>
              </a:spcBef>
              <a:buNone/>
            </a:pPr>
            <a:r>
              <a:rPr lang="en-US" sz="1700" dirty="0" smtClean="0"/>
              <a:t>val tagCounts = hashTags.window(Minutes(10), Second(2)).countByValue()</a:t>
            </a:r>
            <a:endParaRPr lang="en-US" sz="1700" dirty="0"/>
          </a:p>
        </p:txBody>
      </p:sp>
      <p:sp>
        <p:nvSpPr>
          <p:cNvPr id="6" name="Rectangular Callout 5"/>
          <p:cNvSpPr/>
          <p:nvPr/>
        </p:nvSpPr>
        <p:spPr bwMode="auto">
          <a:xfrm>
            <a:off x="6905169" y="3303217"/>
            <a:ext cx="1693718" cy="477985"/>
          </a:xfrm>
          <a:prstGeom prst="wedgeRectCallout">
            <a:avLst>
              <a:gd name="adj1" fmla="val -64895"/>
              <a:gd name="adj2" fmla="val -125113"/>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Callback Operation</a:t>
            </a:r>
          </a:p>
        </p:txBody>
      </p:sp>
      <p:sp>
        <p:nvSpPr>
          <p:cNvPr id="7" name="Rectangular Callout 6"/>
          <p:cNvSpPr/>
          <p:nvPr/>
        </p:nvSpPr>
        <p:spPr bwMode="auto">
          <a:xfrm>
            <a:off x="3635059" y="3303218"/>
            <a:ext cx="1528429" cy="477984"/>
          </a:xfrm>
          <a:prstGeom prst="wedgeRectCallout">
            <a:avLst>
              <a:gd name="adj1" fmla="val 30735"/>
              <a:gd name="adj2" fmla="val -13898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Window Length</a:t>
            </a:r>
          </a:p>
        </p:txBody>
      </p:sp>
      <p:sp>
        <p:nvSpPr>
          <p:cNvPr id="8" name="Rectangular Callout 7"/>
          <p:cNvSpPr/>
          <p:nvPr/>
        </p:nvSpPr>
        <p:spPr bwMode="auto">
          <a:xfrm>
            <a:off x="5219238" y="3303218"/>
            <a:ext cx="1622883" cy="477985"/>
          </a:xfrm>
          <a:prstGeom prst="wedgeRectCallout">
            <a:avLst>
              <a:gd name="adj1" fmla="val -6076"/>
              <a:gd name="adj2" fmla="val -13651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bg1"/>
                </a:solidFill>
                <a:ea typeface="Segoe UI" pitchFamily="34" charset="0"/>
                <a:cs typeface="Segoe UI" pitchFamily="34" charset="0"/>
              </a:rPr>
              <a:t>Sliding Interval</a:t>
            </a:r>
          </a:p>
        </p:txBody>
      </p:sp>
      <p:sp>
        <p:nvSpPr>
          <p:cNvPr id="9" name="TextBox 8"/>
          <p:cNvSpPr txBox="1"/>
          <p:nvPr/>
        </p:nvSpPr>
        <p:spPr>
          <a:xfrm>
            <a:off x="135084" y="3982829"/>
            <a:ext cx="11729582" cy="327782"/>
          </a:xfrm>
          <a:prstGeom prst="rect">
            <a:avLst/>
          </a:prstGeom>
          <a:solidFill>
            <a:schemeClr val="bg1"/>
          </a:solidFill>
          <a:ln>
            <a:solidFill>
              <a:schemeClr val="tx1">
                <a:lumMod val="75000"/>
                <a:lumOff val="25000"/>
              </a:schemeClr>
            </a:solid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700" dirty="0" smtClean="0"/>
              <a:t>countByValue() is invoked every 2 secs. All RDDs accumulated in the previous 10 mins is passed to the callback function</a:t>
            </a:r>
            <a:endParaRPr lang="en-US" sz="1700" dirty="0"/>
          </a:p>
        </p:txBody>
      </p:sp>
      <p:sp>
        <p:nvSpPr>
          <p:cNvPr id="10" name="Rectangular Callout 9"/>
          <p:cNvSpPr/>
          <p:nvPr/>
        </p:nvSpPr>
        <p:spPr bwMode="auto">
          <a:xfrm>
            <a:off x="1890534" y="3303218"/>
            <a:ext cx="1688775" cy="477984"/>
          </a:xfrm>
          <a:prstGeom prst="wedgeRectCallout">
            <a:avLst>
              <a:gd name="adj1" fmla="val 24617"/>
              <a:gd name="adj2" fmla="val -136806"/>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solidFill>
                  <a:schemeClr val="bg1"/>
                </a:solidFill>
                <a:ea typeface="Segoe UI" pitchFamily="34" charset="0"/>
                <a:cs typeface="Segoe UI" pitchFamily="34" charset="0"/>
              </a:rPr>
              <a:t>Window Operation</a:t>
            </a:r>
          </a:p>
        </p:txBody>
      </p:sp>
      <p:pic>
        <p:nvPicPr>
          <p:cNvPr id="11" name="Picture 10"/>
          <p:cNvPicPr>
            <a:picLocks noChangeAspect="1"/>
          </p:cNvPicPr>
          <p:nvPr/>
        </p:nvPicPr>
        <p:blipFill>
          <a:blip r:embed="rId3"/>
          <a:stretch>
            <a:fillRect/>
          </a:stretch>
        </p:blipFill>
        <p:spPr>
          <a:xfrm>
            <a:off x="3264317" y="4343935"/>
            <a:ext cx="5532727" cy="2347218"/>
          </a:xfrm>
          <a:prstGeom prst="rect">
            <a:avLst/>
          </a:prstGeom>
          <a:ln>
            <a:solidFill>
              <a:schemeClr val="tx1">
                <a:lumMod val="75000"/>
                <a:lumOff val="25000"/>
              </a:schemeClr>
            </a:solidFill>
          </a:ln>
        </p:spPr>
      </p:pic>
    </p:spTree>
    <p:extLst>
      <p:ext uri="{BB962C8B-B14F-4D97-AF65-F5344CB8AC3E}">
        <p14:creationId xmlns:p14="http://schemas.microsoft.com/office/powerpoint/2010/main" val="2423852184"/>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“Exactly once”, “At Least Once” Guarantees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39</a:t>
            </a:fld>
            <a:endParaRPr lang="en-US" dirty="0"/>
          </a:p>
        </p:txBody>
      </p:sp>
      <p:sp>
        <p:nvSpPr>
          <p:cNvPr id="4" name="TextBox 3"/>
          <p:cNvSpPr txBox="1"/>
          <p:nvPr/>
        </p:nvSpPr>
        <p:spPr>
          <a:xfrm>
            <a:off x="544006" y="1928038"/>
            <a:ext cx="10823159" cy="3477875"/>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2000" dirty="0">
                <a:solidFill>
                  <a:schemeClr val="tx1">
                    <a:lumMod val="65000"/>
                    <a:lumOff val="35000"/>
                  </a:schemeClr>
                </a:solidFill>
              </a:rPr>
              <a:t>Spark provides both </a:t>
            </a:r>
            <a:r>
              <a:rPr lang="en-US" sz="2000" i="1" dirty="0">
                <a:solidFill>
                  <a:schemeClr val="tx1">
                    <a:lumMod val="65000"/>
                    <a:lumOff val="35000"/>
                  </a:schemeClr>
                </a:solidFill>
              </a:rPr>
              <a:t>exactly once </a:t>
            </a:r>
            <a:r>
              <a:rPr lang="en-US" sz="2000" dirty="0">
                <a:solidFill>
                  <a:schemeClr val="tx1">
                    <a:lumMod val="65000"/>
                    <a:lumOff val="35000"/>
                  </a:schemeClr>
                </a:solidFill>
              </a:rPr>
              <a:t>and </a:t>
            </a:r>
            <a:r>
              <a:rPr lang="en-US" sz="2000" i="1" dirty="0">
                <a:solidFill>
                  <a:schemeClr val="tx1">
                    <a:lumMod val="65000"/>
                    <a:lumOff val="35000"/>
                  </a:schemeClr>
                </a:solidFill>
              </a:rPr>
              <a:t>at least once </a:t>
            </a:r>
            <a:r>
              <a:rPr lang="en-US" sz="2000" dirty="0">
                <a:solidFill>
                  <a:schemeClr val="tx1">
                    <a:lumMod val="65000"/>
                    <a:lumOff val="35000"/>
                  </a:schemeClr>
                </a:solidFill>
              </a:rPr>
              <a:t>guarantees.</a:t>
            </a:r>
          </a:p>
          <a:p>
            <a:pPr lvl="1">
              <a:spcBef>
                <a:spcPts val="600"/>
              </a:spcBef>
            </a:pPr>
            <a:r>
              <a:rPr lang="en-US" sz="2000" dirty="0">
                <a:solidFill>
                  <a:schemeClr val="tx1">
                    <a:lumMod val="65000"/>
                    <a:lumOff val="35000"/>
                  </a:schemeClr>
                </a:solidFill>
              </a:rPr>
              <a:t>DStreams, like RDDs are </a:t>
            </a:r>
            <a:r>
              <a:rPr lang="en-US" sz="2000" dirty="0" smtClean="0">
                <a:solidFill>
                  <a:schemeClr val="tx1">
                    <a:lumMod val="65000"/>
                    <a:lumOff val="35000"/>
                  </a:schemeClr>
                </a:solidFill>
              </a:rPr>
              <a:t>fault-tolerant </a:t>
            </a:r>
            <a:r>
              <a:rPr lang="en-US" sz="2000" dirty="0">
                <a:solidFill>
                  <a:schemeClr val="tx1">
                    <a:lumMod val="65000"/>
                    <a:lumOff val="35000"/>
                  </a:schemeClr>
                </a:solidFill>
              </a:rPr>
              <a:t>and can be recomputed from input data source using the lineage.</a:t>
            </a:r>
          </a:p>
          <a:p>
            <a:pPr lvl="1">
              <a:spcBef>
                <a:spcPts val="600"/>
              </a:spcBef>
            </a:pPr>
            <a:r>
              <a:rPr lang="en-US" sz="2000" dirty="0">
                <a:solidFill>
                  <a:schemeClr val="tx1">
                    <a:lumMod val="65000"/>
                    <a:lumOff val="35000"/>
                  </a:schemeClr>
                </a:solidFill>
              </a:rPr>
              <a:t>However, it assumes that the input data is still available to be recomputed. </a:t>
            </a:r>
            <a:r>
              <a:rPr lang="en-US" sz="2000" dirty="0" smtClean="0">
                <a:solidFill>
                  <a:schemeClr val="tx1">
                    <a:lumMod val="65000"/>
                    <a:lumOff val="35000"/>
                  </a:schemeClr>
                </a:solidFill>
              </a:rPr>
              <a:t>Works if </a:t>
            </a:r>
            <a:r>
              <a:rPr lang="en-US" sz="2000" dirty="0">
                <a:solidFill>
                  <a:schemeClr val="tx1">
                    <a:lumMod val="65000"/>
                    <a:lumOff val="35000"/>
                  </a:schemeClr>
                </a:solidFill>
              </a:rPr>
              <a:t>the data source itself is fault-tolerant and persistent (HDFS, Kafka</a:t>
            </a:r>
            <a:r>
              <a:rPr lang="en-US" sz="2000" dirty="0" smtClean="0">
                <a:solidFill>
                  <a:schemeClr val="tx1">
                    <a:lumMod val="65000"/>
                    <a:lumOff val="35000"/>
                  </a:schemeClr>
                </a:solidFill>
              </a:rPr>
              <a:t>).</a:t>
            </a:r>
            <a:endParaRPr lang="en-US" sz="2000" dirty="0">
              <a:solidFill>
                <a:schemeClr val="tx1">
                  <a:lumMod val="65000"/>
                  <a:lumOff val="35000"/>
                </a:schemeClr>
              </a:solidFill>
            </a:endParaRPr>
          </a:p>
          <a:p>
            <a:pPr lvl="1">
              <a:spcBef>
                <a:spcPts val="600"/>
              </a:spcBef>
            </a:pPr>
            <a:r>
              <a:rPr lang="en-US" sz="2000" dirty="0">
                <a:solidFill>
                  <a:schemeClr val="tx1">
                    <a:lumMod val="65000"/>
                    <a:lumOff val="35000"/>
                  </a:schemeClr>
                </a:solidFill>
              </a:rPr>
              <a:t>If the data stream is delivered over a network (socket stream) then Spark’s default persistence behavior is to replicate data to two worker nodes. Any data received by a node but not yet replicated </a:t>
            </a:r>
            <a:r>
              <a:rPr lang="en-US" sz="2000" i="1" dirty="0">
                <a:solidFill>
                  <a:schemeClr val="tx1">
                    <a:lumMod val="65000"/>
                    <a:lumOff val="35000"/>
                  </a:schemeClr>
                </a:solidFill>
              </a:rPr>
              <a:t>might be lost </a:t>
            </a:r>
            <a:r>
              <a:rPr lang="en-US" sz="2000" dirty="0">
                <a:solidFill>
                  <a:schemeClr val="tx1">
                    <a:lumMod val="65000"/>
                    <a:lumOff val="35000"/>
                  </a:schemeClr>
                </a:solidFill>
              </a:rPr>
              <a:t>when the receiving node fails. </a:t>
            </a:r>
            <a:endParaRPr lang="en-US" sz="2000" dirty="0" smtClean="0">
              <a:solidFill>
                <a:schemeClr val="tx1">
                  <a:lumMod val="65000"/>
                  <a:lumOff val="35000"/>
                </a:schemeClr>
              </a:solidFill>
            </a:endParaRPr>
          </a:p>
          <a:p>
            <a:pPr lvl="1">
              <a:spcBef>
                <a:spcPts val="600"/>
              </a:spcBef>
            </a:pPr>
            <a:r>
              <a:rPr lang="en-US" sz="2000" dirty="0" smtClean="0">
                <a:solidFill>
                  <a:schemeClr val="tx1">
                    <a:lumMod val="65000"/>
                    <a:lumOff val="35000"/>
                  </a:schemeClr>
                </a:solidFill>
              </a:rPr>
              <a:t>Ensuring exactly once behavior </a:t>
            </a:r>
            <a:r>
              <a:rPr lang="en-US" sz="2000" i="1" dirty="0" smtClean="0">
                <a:solidFill>
                  <a:schemeClr val="tx1">
                    <a:lumMod val="65000"/>
                    <a:lumOff val="35000"/>
                  </a:schemeClr>
                </a:solidFill>
              </a:rPr>
              <a:t>for external updates </a:t>
            </a:r>
            <a:r>
              <a:rPr lang="en-US" sz="2000" dirty="0" smtClean="0">
                <a:solidFill>
                  <a:schemeClr val="tx1">
                    <a:lumMod val="65000"/>
                    <a:lumOff val="35000"/>
                  </a:schemeClr>
                </a:solidFill>
              </a:rPr>
              <a:t>(such as storing intermediate state in a database) is the responsibility of the application developer. Spark provides no support.</a:t>
            </a:r>
            <a:endParaRPr lang="en-US" sz="2000" dirty="0">
              <a:solidFill>
                <a:schemeClr val="tx1">
                  <a:lumMod val="65000"/>
                  <a:lumOff val="35000"/>
                </a:schemeClr>
              </a:solidFill>
            </a:endParaRPr>
          </a:p>
        </p:txBody>
      </p:sp>
    </p:spTree>
    <p:extLst>
      <p:ext uri="{BB962C8B-B14F-4D97-AF65-F5344CB8AC3E}">
        <p14:creationId xmlns:p14="http://schemas.microsoft.com/office/powerpoint/2010/main" val="3989034264"/>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Spark – An Unified Framework</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a:t>
            </a:fld>
            <a:endParaRPr lang="en-US" dirty="0"/>
          </a:p>
        </p:txBody>
      </p:sp>
      <p:sp>
        <p:nvSpPr>
          <p:cNvPr id="4" name="TextBox 3"/>
          <p:cNvSpPr txBox="1"/>
          <p:nvPr/>
        </p:nvSpPr>
        <p:spPr>
          <a:xfrm>
            <a:off x="498197" y="2739218"/>
            <a:ext cx="3660974" cy="2596707"/>
          </a:xfrm>
          <a:prstGeom prst="rect">
            <a:avLst/>
          </a:prstGeom>
          <a:noFill/>
        </p:spPr>
        <p:txBody>
          <a:bodyPr wrap="none" lIns="182880" tIns="146304" rIns="182880" bIns="146304" rtlCol="0">
            <a:noAutofit/>
          </a:bodyPr>
          <a:lstStyle/>
          <a:p>
            <a:pPr marL="110493" lvl="1" defTabSz="913770" fontAlgn="base">
              <a:lnSpc>
                <a:spcPct val="90000"/>
              </a:lnSpc>
              <a:spcBef>
                <a:spcPts val="600"/>
              </a:spcBef>
              <a:spcAft>
                <a:spcPts val="600"/>
              </a:spcAft>
              <a:buClr>
                <a:srgbClr val="68217A">
                  <a:lumMod val="50000"/>
                </a:srgbClr>
              </a:buClr>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Spark Unifies:</a:t>
            </a:r>
          </a:p>
          <a:p>
            <a:pPr marL="558686" lvl="1" indent="-448193" defTabSz="913770" fontAlgn="base">
              <a:lnSpc>
                <a:spcPct val="90000"/>
              </a:lnSpc>
              <a:spcBef>
                <a:spcPts val="600"/>
              </a:spcBef>
              <a:spcAft>
                <a:spcPts val="600"/>
              </a:spcAft>
              <a:buClr>
                <a:srgbClr val="68217A">
                  <a:lumMod val="50000"/>
                </a:srgbClr>
              </a:buClr>
              <a:buBlip>
                <a:blip r:embed="rId2"/>
              </a:buBlip>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Batch Processing</a:t>
            </a:r>
          </a:p>
          <a:p>
            <a:pPr marL="558686" lvl="1" indent="-448193" defTabSz="913770" fontAlgn="base">
              <a:lnSpc>
                <a:spcPct val="90000"/>
              </a:lnSpc>
              <a:spcBef>
                <a:spcPts val="600"/>
              </a:spcBef>
              <a:spcAft>
                <a:spcPts val="600"/>
              </a:spcAft>
              <a:buClr>
                <a:srgbClr val="68217A">
                  <a:lumMod val="50000"/>
                </a:srgbClr>
              </a:buClr>
              <a:buBlip>
                <a:blip r:embed="rId2"/>
              </a:buBlip>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Real-time processing</a:t>
            </a:r>
          </a:p>
          <a:p>
            <a:pPr marL="558686" lvl="1" indent="-448193" defTabSz="913770" fontAlgn="base">
              <a:lnSpc>
                <a:spcPct val="90000"/>
              </a:lnSpc>
              <a:spcBef>
                <a:spcPts val="600"/>
              </a:spcBef>
              <a:spcAft>
                <a:spcPts val="600"/>
              </a:spcAft>
              <a:buClr>
                <a:srgbClr val="68217A">
                  <a:lumMod val="50000"/>
                </a:srgbClr>
              </a:buClr>
              <a:buBlip>
                <a:blip r:embed="rId2"/>
              </a:buBlip>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Stream Analytics</a:t>
            </a:r>
          </a:p>
          <a:p>
            <a:pPr marL="558686" lvl="1" indent="-448193" defTabSz="913770" fontAlgn="base">
              <a:lnSpc>
                <a:spcPct val="90000"/>
              </a:lnSpc>
              <a:spcBef>
                <a:spcPts val="600"/>
              </a:spcBef>
              <a:spcAft>
                <a:spcPts val="600"/>
              </a:spcAft>
              <a:buClr>
                <a:srgbClr val="68217A">
                  <a:lumMod val="50000"/>
                </a:srgbClr>
              </a:buClr>
              <a:buBlip>
                <a:blip r:embed="rId2"/>
              </a:buBlip>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Machine Learning</a:t>
            </a:r>
          </a:p>
          <a:p>
            <a:pPr marL="558686" lvl="1" indent="-448193" defTabSz="913770" fontAlgn="base">
              <a:lnSpc>
                <a:spcPct val="90000"/>
              </a:lnSpc>
              <a:spcBef>
                <a:spcPts val="600"/>
              </a:spcBef>
              <a:spcAft>
                <a:spcPts val="600"/>
              </a:spcAft>
              <a:buClr>
                <a:srgbClr val="68217A">
                  <a:lumMod val="50000"/>
                </a:srgbClr>
              </a:buClr>
              <a:buBlip>
                <a:blip r:embed="rId2"/>
              </a:buBlip>
            </a:pPr>
            <a:r>
              <a:rPr lang="en-US"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rPr>
              <a:t>Interactive SQL</a:t>
            </a:r>
          </a:p>
        </p:txBody>
      </p:sp>
      <p:sp>
        <p:nvSpPr>
          <p:cNvPr id="18" name="Rectangle 17"/>
          <p:cNvSpPr/>
          <p:nvPr/>
        </p:nvSpPr>
        <p:spPr>
          <a:xfrm>
            <a:off x="268927" y="1610327"/>
            <a:ext cx="11483438" cy="424732"/>
          </a:xfrm>
          <a:prstGeom prst="rect">
            <a:avLst/>
          </a:prstGeom>
          <a:solidFill>
            <a:schemeClr val="tx2">
              <a:lumMod val="20000"/>
              <a:lumOff val="80000"/>
            </a:schemeClr>
          </a:solidFill>
        </p:spPr>
        <p:txBody>
          <a:bodyPr wrap="square">
            <a:spAutoFit/>
          </a:bodyPr>
          <a:lstStyle/>
          <a:p>
            <a:pPr>
              <a:lnSpc>
                <a:spcPct val="90000"/>
              </a:lnSpc>
              <a:spcAft>
                <a:spcPts val="600"/>
              </a:spcAft>
            </a:pPr>
            <a:r>
              <a:rPr lang="en-US" sz="2400" dirty="0">
                <a:solidFill>
                  <a:schemeClr val="bg2">
                    <a:lumMod val="50000"/>
                  </a:schemeClr>
                </a:solidFill>
              </a:rPr>
              <a:t>An unified, open source, parallel, data processing framework for Big Data </a:t>
            </a:r>
            <a:r>
              <a:rPr lang="en-US" sz="2400" dirty="0" smtClean="0">
                <a:solidFill>
                  <a:schemeClr val="bg2">
                    <a:lumMod val="50000"/>
                  </a:schemeClr>
                </a:solidFill>
              </a:rPr>
              <a:t>Analytics </a:t>
            </a:r>
            <a:endParaRPr lang="en-US" sz="2400" dirty="0">
              <a:solidFill>
                <a:schemeClr val="bg2">
                  <a:lumMod val="50000"/>
                </a:schemeClr>
              </a:solidFill>
            </a:endParaRPr>
          </a:p>
        </p:txBody>
      </p:sp>
      <p:grpSp>
        <p:nvGrpSpPr>
          <p:cNvPr id="6" name="Group 5"/>
          <p:cNvGrpSpPr/>
          <p:nvPr/>
        </p:nvGrpSpPr>
        <p:grpSpPr>
          <a:xfrm>
            <a:off x="4527261" y="2584807"/>
            <a:ext cx="7013529" cy="3396470"/>
            <a:chOff x="4353636" y="2966782"/>
            <a:chExt cx="7013529" cy="3396470"/>
          </a:xfrm>
        </p:grpSpPr>
        <p:grpSp>
          <p:nvGrpSpPr>
            <p:cNvPr id="17" name="Group 16"/>
            <p:cNvGrpSpPr/>
            <p:nvPr/>
          </p:nvGrpSpPr>
          <p:grpSpPr>
            <a:xfrm>
              <a:off x="4353636" y="2966782"/>
              <a:ext cx="7013529" cy="2580840"/>
              <a:chOff x="4353636" y="2320114"/>
              <a:chExt cx="7013529" cy="2580840"/>
            </a:xfrm>
          </p:grpSpPr>
          <p:sp>
            <p:nvSpPr>
              <p:cNvPr id="8" name="Rounded Rectangle 7"/>
              <p:cNvSpPr/>
              <p:nvPr/>
            </p:nvSpPr>
            <p:spPr bwMode="auto">
              <a:xfrm>
                <a:off x="4353636" y="4259510"/>
                <a:ext cx="7013529" cy="641444"/>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dirty="0" smtClean="0">
                    <a:solidFill>
                      <a:schemeClr val="bg1"/>
                    </a:solidFill>
                    <a:latin typeface="+mj-lt"/>
                    <a:ea typeface="Segoe UI" pitchFamily="34" charset="0"/>
                    <a:cs typeface="Segoe UI" pitchFamily="34" charset="0"/>
                  </a:rPr>
                  <a:t>Spark Core Engine</a:t>
                </a:r>
              </a:p>
            </p:txBody>
          </p:sp>
          <p:sp>
            <p:nvSpPr>
              <p:cNvPr id="9" name="Pentagon 8"/>
              <p:cNvSpPr/>
              <p:nvPr/>
            </p:nvSpPr>
            <p:spPr bwMode="auto">
              <a:xfrm rot="5400000">
                <a:off x="4310667" y="2409279"/>
                <a:ext cx="1939396" cy="1761067"/>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0" name="Pentagon 9"/>
              <p:cNvSpPr/>
              <p:nvPr/>
            </p:nvSpPr>
            <p:spPr bwMode="auto">
              <a:xfrm rot="5400000">
                <a:off x="6055645" y="2426413"/>
                <a:ext cx="1939396" cy="172679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1" name="Pentagon 10"/>
              <p:cNvSpPr/>
              <p:nvPr/>
            </p:nvSpPr>
            <p:spPr bwMode="auto">
              <a:xfrm rot="5400000">
                <a:off x="7787437" y="2421421"/>
                <a:ext cx="1939396" cy="1736785"/>
              </a:xfrm>
              <a:prstGeom prst="homePlat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2" name="Pentagon 11"/>
              <p:cNvSpPr/>
              <p:nvPr/>
            </p:nvSpPr>
            <p:spPr bwMode="auto">
              <a:xfrm rot="5400000">
                <a:off x="9447031" y="2475471"/>
                <a:ext cx="1939396" cy="1628682"/>
              </a:xfrm>
              <a:prstGeom prst="homePlat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13" name="TextBox 12"/>
              <p:cNvSpPr txBox="1"/>
              <p:nvPr/>
            </p:nvSpPr>
            <p:spPr>
              <a:xfrm>
                <a:off x="4413889" y="2335386"/>
                <a:ext cx="1723377" cy="1262041"/>
              </a:xfrm>
              <a:prstGeom prst="rect">
                <a:avLst/>
              </a:prstGeom>
              <a:noFill/>
            </p:spPr>
            <p:txBody>
              <a:bodyPr wrap="none" lIns="182880" tIns="146304" rIns="182880" bIns="146304" rtlCol="0">
                <a:noAutofit/>
              </a:bodyPr>
              <a:lstStyle/>
              <a:p>
                <a:pPr>
                  <a:lnSpc>
                    <a:spcPct val="90000"/>
                  </a:lnSpc>
                  <a:spcAft>
                    <a:spcPts val="600"/>
                  </a:spcAft>
                </a:pPr>
                <a:r>
                  <a:rPr lang="en-US" dirty="0" smtClean="0">
                    <a:solidFill>
                      <a:schemeClr val="bg1"/>
                    </a:solidFill>
                  </a:rPr>
                  <a:t>Spark SQL</a:t>
                </a:r>
              </a:p>
              <a:p>
                <a:pPr algn="ctr">
                  <a:lnSpc>
                    <a:spcPct val="90000"/>
                  </a:lnSpc>
                  <a:spcAft>
                    <a:spcPts val="600"/>
                  </a:spcAft>
                </a:pPr>
                <a:r>
                  <a:rPr lang="en-US" sz="1400" i="1" dirty="0" smtClean="0">
                    <a:solidFill>
                      <a:schemeClr val="bg1"/>
                    </a:solidFill>
                  </a:rPr>
                  <a:t>Interactive</a:t>
                </a:r>
                <a:br>
                  <a:rPr lang="en-US" sz="1400" i="1" dirty="0" smtClean="0">
                    <a:solidFill>
                      <a:schemeClr val="bg1"/>
                    </a:solidFill>
                  </a:rPr>
                </a:br>
                <a:r>
                  <a:rPr lang="en-US" sz="1400" i="1" dirty="0" smtClean="0">
                    <a:solidFill>
                      <a:schemeClr val="bg1"/>
                    </a:solidFill>
                  </a:rPr>
                  <a:t>Queries</a:t>
                </a:r>
                <a:endParaRPr lang="en-US" sz="1600" i="1" dirty="0" smtClean="0">
                  <a:solidFill>
                    <a:schemeClr val="bg1"/>
                  </a:solidFill>
                </a:endParaRPr>
              </a:p>
            </p:txBody>
          </p:sp>
          <p:sp>
            <p:nvSpPr>
              <p:cNvPr id="14" name="TextBox 13"/>
              <p:cNvSpPr txBox="1"/>
              <p:nvPr/>
            </p:nvSpPr>
            <p:spPr>
              <a:xfrm>
                <a:off x="6136063" y="2335382"/>
                <a:ext cx="1751634" cy="914400"/>
              </a:xfrm>
              <a:prstGeom prst="rect">
                <a:avLst/>
              </a:prstGeom>
              <a:noFill/>
            </p:spPr>
            <p:txBody>
              <a:bodyPr wrap="none" lIns="182880" tIns="146304" rIns="182880" bIns="146304" rtlCol="0">
                <a:noAutofit/>
              </a:bodyPr>
              <a:lstStyle/>
              <a:p>
                <a:pPr algn="ctr">
                  <a:lnSpc>
                    <a:spcPct val="90000"/>
                  </a:lnSpc>
                  <a:spcAft>
                    <a:spcPts val="600"/>
                  </a:spcAft>
                </a:pPr>
                <a:r>
                  <a:rPr lang="en-US" dirty="0" smtClean="0">
                    <a:solidFill>
                      <a:schemeClr val="bg1"/>
                    </a:solidFill>
                  </a:rPr>
                  <a:t>Spark</a:t>
                </a:r>
                <a:br>
                  <a:rPr lang="en-US" dirty="0" smtClean="0">
                    <a:solidFill>
                      <a:schemeClr val="bg1"/>
                    </a:solidFill>
                  </a:rPr>
                </a:br>
                <a:r>
                  <a:rPr lang="en-US" dirty="0" smtClean="0">
                    <a:solidFill>
                      <a:schemeClr val="bg1"/>
                    </a:solidFill>
                  </a:rPr>
                  <a:t>Streaming</a:t>
                </a:r>
              </a:p>
              <a:p>
                <a:pPr algn="ctr">
                  <a:lnSpc>
                    <a:spcPct val="90000"/>
                  </a:lnSpc>
                  <a:spcAft>
                    <a:spcPts val="600"/>
                  </a:spcAft>
                </a:pPr>
                <a:r>
                  <a:rPr lang="en-US" sz="1400" i="1" dirty="0" smtClean="0">
                    <a:solidFill>
                      <a:schemeClr val="bg1"/>
                    </a:solidFill>
                  </a:rPr>
                  <a:t>Stream processing</a:t>
                </a:r>
                <a:endParaRPr lang="en-US" sz="1600" i="1" dirty="0" smtClean="0">
                  <a:solidFill>
                    <a:schemeClr val="bg1"/>
                  </a:solidFill>
                </a:endParaRPr>
              </a:p>
            </p:txBody>
          </p:sp>
          <p:sp>
            <p:nvSpPr>
              <p:cNvPr id="15" name="TextBox 14"/>
              <p:cNvSpPr txBox="1"/>
              <p:nvPr/>
            </p:nvSpPr>
            <p:spPr>
              <a:xfrm>
                <a:off x="7873894" y="2341827"/>
                <a:ext cx="1750035" cy="914400"/>
              </a:xfrm>
              <a:prstGeom prst="rect">
                <a:avLst/>
              </a:prstGeom>
              <a:noFill/>
            </p:spPr>
            <p:txBody>
              <a:bodyPr wrap="none" lIns="182880" tIns="146304" rIns="182880" bIns="146304" rtlCol="0">
                <a:noAutofit/>
              </a:bodyPr>
              <a:lstStyle/>
              <a:p>
                <a:pPr>
                  <a:lnSpc>
                    <a:spcPct val="90000"/>
                  </a:lnSpc>
                  <a:spcAft>
                    <a:spcPts val="600"/>
                  </a:spcAft>
                </a:pPr>
                <a:r>
                  <a:rPr lang="en-US" dirty="0" smtClean="0">
                    <a:solidFill>
                      <a:schemeClr val="bg1"/>
                    </a:solidFill>
                  </a:rPr>
                  <a:t>Spark MLlib</a:t>
                </a:r>
              </a:p>
              <a:p>
                <a:pPr algn="ctr">
                  <a:lnSpc>
                    <a:spcPct val="90000"/>
                  </a:lnSpc>
                  <a:spcAft>
                    <a:spcPts val="600"/>
                  </a:spcAft>
                </a:pPr>
                <a:r>
                  <a:rPr lang="en-US" sz="1400" i="1" dirty="0" smtClean="0">
                    <a:solidFill>
                      <a:schemeClr val="bg1"/>
                    </a:solidFill>
                  </a:rPr>
                  <a:t>Machine</a:t>
                </a:r>
                <a:br>
                  <a:rPr lang="en-US" sz="1400" i="1" dirty="0" smtClean="0">
                    <a:solidFill>
                      <a:schemeClr val="bg1"/>
                    </a:solidFill>
                  </a:rPr>
                </a:br>
                <a:r>
                  <a:rPr lang="en-US" sz="1400" i="1" dirty="0" smtClean="0">
                    <a:solidFill>
                      <a:schemeClr val="bg1"/>
                    </a:solidFill>
                  </a:rPr>
                  <a:t>Learning</a:t>
                </a:r>
                <a:endParaRPr lang="en-US" sz="1600" i="1" dirty="0" smtClean="0">
                  <a:solidFill>
                    <a:schemeClr val="bg1"/>
                  </a:solidFill>
                </a:endParaRPr>
              </a:p>
            </p:txBody>
          </p:sp>
          <p:sp>
            <p:nvSpPr>
              <p:cNvPr id="16" name="TextBox 15"/>
              <p:cNvSpPr txBox="1"/>
              <p:nvPr/>
            </p:nvSpPr>
            <p:spPr>
              <a:xfrm>
                <a:off x="9570488" y="2335382"/>
                <a:ext cx="1613340" cy="914400"/>
              </a:xfrm>
              <a:prstGeom prst="rect">
                <a:avLst/>
              </a:prstGeom>
              <a:noFill/>
            </p:spPr>
            <p:txBody>
              <a:bodyPr wrap="none" lIns="182880" tIns="146304" rIns="182880" bIns="146304" rtlCol="0">
                <a:noAutofit/>
              </a:bodyPr>
              <a:lstStyle/>
              <a:p>
                <a:pPr algn="ctr">
                  <a:lnSpc>
                    <a:spcPct val="90000"/>
                  </a:lnSpc>
                  <a:spcAft>
                    <a:spcPts val="600"/>
                  </a:spcAft>
                </a:pPr>
                <a:r>
                  <a:rPr lang="en-US" dirty="0" smtClean="0">
                    <a:solidFill>
                      <a:schemeClr val="bg1"/>
                    </a:solidFill>
                  </a:rPr>
                  <a:t>GraphX</a:t>
                </a:r>
              </a:p>
              <a:p>
                <a:pPr algn="ctr">
                  <a:lnSpc>
                    <a:spcPct val="90000"/>
                  </a:lnSpc>
                  <a:spcAft>
                    <a:spcPts val="600"/>
                  </a:spcAft>
                </a:pPr>
                <a:r>
                  <a:rPr lang="en-US" sz="1400" i="1" dirty="0" smtClean="0">
                    <a:solidFill>
                      <a:schemeClr val="bg1"/>
                    </a:solidFill>
                  </a:rPr>
                  <a:t>Graph</a:t>
                </a:r>
                <a:br>
                  <a:rPr lang="en-US" sz="1400" i="1" dirty="0" smtClean="0">
                    <a:solidFill>
                      <a:schemeClr val="bg1"/>
                    </a:solidFill>
                  </a:rPr>
                </a:br>
                <a:r>
                  <a:rPr lang="en-US" sz="1400" i="1" dirty="0" smtClean="0">
                    <a:solidFill>
                      <a:schemeClr val="bg1"/>
                    </a:solidFill>
                  </a:rPr>
                  <a:t>Computation</a:t>
                </a:r>
                <a:endParaRPr lang="en-US" sz="1600" i="1" dirty="0" smtClean="0">
                  <a:solidFill>
                    <a:schemeClr val="bg1"/>
                  </a:solidFill>
                </a:endParaRPr>
              </a:p>
            </p:txBody>
          </p:sp>
        </p:grpSp>
        <p:sp>
          <p:nvSpPr>
            <p:cNvPr id="5" name="Rectangle 4"/>
            <p:cNvSpPr/>
            <p:nvPr/>
          </p:nvSpPr>
          <p:spPr bwMode="auto">
            <a:xfrm>
              <a:off x="4542971" y="5698964"/>
              <a:ext cx="2119086" cy="664288"/>
            </a:xfrm>
            <a:prstGeom prst="rect">
              <a:avLst/>
            </a:pr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Yarn</a:t>
              </a:r>
            </a:p>
          </p:txBody>
        </p:sp>
        <p:sp>
          <p:nvSpPr>
            <p:cNvPr id="19" name="Rectangle 18"/>
            <p:cNvSpPr/>
            <p:nvPr/>
          </p:nvSpPr>
          <p:spPr bwMode="auto">
            <a:xfrm>
              <a:off x="6895525" y="5698964"/>
              <a:ext cx="2119086" cy="6642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Mesos</a:t>
              </a:r>
            </a:p>
          </p:txBody>
        </p:sp>
        <p:sp>
          <p:nvSpPr>
            <p:cNvPr id="20" name="Rectangle 19"/>
            <p:cNvSpPr/>
            <p:nvPr/>
          </p:nvSpPr>
          <p:spPr bwMode="auto">
            <a:xfrm>
              <a:off x="9215227" y="5698964"/>
              <a:ext cx="2119086" cy="664288"/>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Standalone Scheduler</a:t>
              </a:r>
            </a:p>
          </p:txBody>
        </p:sp>
      </p:grpSp>
    </p:spTree>
    <p:extLst>
      <p:ext uri="{BB962C8B-B14F-4D97-AF65-F5344CB8AC3E}">
        <p14:creationId xmlns:p14="http://schemas.microsoft.com/office/powerpoint/2010/main" val="2697623314"/>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973"/>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IN" sz="1765" dirty="0">
              <a:solidFill>
                <a:srgbClr val="000000"/>
              </a:solidFill>
            </a:endParaRPr>
          </a:p>
        </p:txBody>
      </p:sp>
      <p:sp>
        <p:nvSpPr>
          <p:cNvPr id="7" name="Rectangle 6"/>
          <p:cNvSpPr/>
          <p:nvPr/>
        </p:nvSpPr>
        <p:spPr>
          <a:xfrm>
            <a:off x="8929" y="1213304"/>
            <a:ext cx="5220355" cy="825547"/>
          </a:xfrm>
          <a:prstGeom prst="rect">
            <a:avLst/>
          </a:prstGeom>
        </p:spPr>
        <p:txBody>
          <a:bodyPr wrap="square" lIns="268927">
            <a:spAutoFit/>
          </a:bodyPr>
          <a:lstStyle/>
          <a:p>
            <a:pPr defTabSz="914102" fontAlgn="base">
              <a:lnSpc>
                <a:spcPct val="90000"/>
              </a:lnSpc>
              <a:spcBef>
                <a:spcPct val="0"/>
              </a:spcBef>
              <a:spcAft>
                <a:spcPct val="0"/>
              </a:spcAft>
            </a:pPr>
            <a:r>
              <a:rPr lang="en-US" sz="5294" dirty="0" smtClean="0">
                <a:solidFill>
                  <a:srgbClr val="FFFFFF"/>
                </a:solidFill>
                <a:latin typeface="Segoe UI Light"/>
                <a:ea typeface="Segoe UI" pitchFamily="34" charset="0"/>
                <a:cs typeface="Segoe UI" pitchFamily="34" charset="0"/>
              </a:rPr>
              <a:t>Spark SQL</a:t>
            </a:r>
            <a:endParaRPr lang="en-US" sz="5294" dirty="0">
              <a:solidFill>
                <a:srgbClr val="FFFFFF"/>
              </a:solidFill>
              <a:latin typeface="Segoe UI Light"/>
              <a:ea typeface="Segoe UI" pitchFamily="34" charset="0"/>
              <a:cs typeface="Segoe UI" pitchFamily="34" charset="0"/>
            </a:endParaRP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40</a:t>
            </a:fld>
            <a:endParaRPr lang="en-IN" dirty="0"/>
          </a:p>
        </p:txBody>
      </p:sp>
      <p:sp>
        <p:nvSpPr>
          <p:cNvPr id="8" name="TextBox 7"/>
          <p:cNvSpPr txBox="1"/>
          <p:nvPr/>
        </p:nvSpPr>
        <p:spPr>
          <a:xfrm>
            <a:off x="5220356" y="1793544"/>
            <a:ext cx="6553002" cy="3271883"/>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137" dirty="0" smtClean="0">
                <a:ln>
                  <a:solidFill>
                    <a:srgbClr val="FFFFFF">
                      <a:alpha val="0"/>
                    </a:srgbClr>
                  </a:solidFill>
                </a:ln>
                <a:solidFill>
                  <a:srgbClr val="68217A"/>
                </a:solidFill>
                <a:latin typeface="Segoe UI Light"/>
                <a:ea typeface="Segoe UI" pitchFamily="34" charset="0"/>
                <a:cs typeface="Segoe UI" pitchFamily="34" charset="0"/>
              </a:rPr>
              <a:t>Agenda</a:t>
            </a:r>
            <a:endParaRPr lang="en-US" sz="3137" dirty="0">
              <a:ln>
                <a:solidFill>
                  <a:srgbClr val="FFFFFF">
                    <a:alpha val="0"/>
                  </a:srgbClr>
                </a:solidFill>
              </a:ln>
              <a:solidFill>
                <a:srgbClr val="68217A"/>
              </a:solidFill>
              <a:latin typeface="Segoe UI Light"/>
              <a:ea typeface="Segoe UI" pitchFamily="34" charset="0"/>
              <a:cs typeface="Segoe UI" pitchFamily="34" charset="0"/>
            </a:endParaRP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Overview</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SQLContext and HiveContext</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DataFrames Abstractions</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DStream Operations</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DataFrame and RDDs</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Tables and Queries</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Hive Tables</a:t>
            </a:r>
          </a:p>
          <a:p>
            <a:pPr marL="558686" lvl="1" indent="-448193" defTabSz="913770" fontAlgn="base">
              <a:buClr>
                <a:srgbClr val="68217A">
                  <a:lumMod val="50000"/>
                </a:srgbClr>
              </a:buClr>
              <a:buBlip>
                <a:blip r:embed="rId2"/>
              </a:buBlip>
            </a:pPr>
            <a:endPar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Tree>
    <p:extLst>
      <p:ext uri="{BB962C8B-B14F-4D97-AF65-F5344CB8AC3E}">
        <p14:creationId xmlns:p14="http://schemas.microsoft.com/office/powerpoint/2010/main" val="2461452120"/>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 Overview</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41</a:t>
            </a:fld>
            <a:endParaRPr lang="en-US" dirty="0"/>
          </a:p>
        </p:txBody>
      </p:sp>
      <p:sp>
        <p:nvSpPr>
          <p:cNvPr id="4" name="TextBox 3"/>
          <p:cNvSpPr txBox="1"/>
          <p:nvPr/>
        </p:nvSpPr>
        <p:spPr>
          <a:xfrm>
            <a:off x="532322" y="1295991"/>
            <a:ext cx="11126731" cy="2776145"/>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spcAft>
                <a:spcPts val="0"/>
              </a:spcAft>
            </a:pPr>
            <a:r>
              <a:rPr lang="en-US" sz="1800" dirty="0" smtClean="0"/>
              <a:t>An extension to Spark for processing </a:t>
            </a:r>
            <a:r>
              <a:rPr lang="en-US" sz="1800" i="1" dirty="0" smtClean="0"/>
              <a:t>structured data</a:t>
            </a:r>
            <a:r>
              <a:rPr lang="en-US" sz="1800" dirty="0" smtClean="0"/>
              <a:t>.</a:t>
            </a:r>
          </a:p>
          <a:p>
            <a:pPr marL="1085850" lvl="2" indent="-171450">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Part of the core distribution since Spark 1.0 (April 2014)</a:t>
            </a:r>
          </a:p>
          <a:p>
            <a:pPr lvl="1">
              <a:spcBef>
                <a:spcPts val="600"/>
              </a:spcBef>
            </a:pPr>
            <a:r>
              <a:rPr lang="en-US" sz="1800" dirty="0"/>
              <a:t>I</a:t>
            </a:r>
            <a:r>
              <a:rPr lang="en-US" sz="1800" dirty="0" smtClean="0"/>
              <a:t>s a distributed SQL query engine</a:t>
            </a:r>
          </a:p>
          <a:p>
            <a:pPr lvl="1">
              <a:spcBef>
                <a:spcPts val="600"/>
              </a:spcBef>
            </a:pPr>
            <a:r>
              <a:rPr lang="en-US" sz="1800" dirty="0"/>
              <a:t>Supports SQL and HiveQL as query </a:t>
            </a:r>
            <a:r>
              <a:rPr lang="en-US" sz="1800" dirty="0" smtClean="0"/>
              <a:t>languages</a:t>
            </a:r>
          </a:p>
          <a:p>
            <a:pPr lvl="1">
              <a:spcBef>
                <a:spcPts val="600"/>
              </a:spcBef>
            </a:pPr>
            <a:r>
              <a:rPr lang="en-US" sz="1800" dirty="0" smtClean="0"/>
              <a:t>Also a </a:t>
            </a:r>
            <a:r>
              <a:rPr lang="en-US" sz="1800" i="1" dirty="0" smtClean="0"/>
              <a:t>general purpose </a:t>
            </a:r>
            <a:r>
              <a:rPr lang="en-US" sz="1800" dirty="0" smtClean="0"/>
              <a:t>distributed data processing API.</a:t>
            </a:r>
          </a:p>
          <a:p>
            <a:pPr lvl="1">
              <a:spcBef>
                <a:spcPts val="600"/>
              </a:spcBef>
            </a:pPr>
            <a:r>
              <a:rPr lang="en-US" sz="1800" dirty="0" smtClean="0"/>
              <a:t>Binding in Python, Scala and Java</a:t>
            </a:r>
            <a:endParaRPr lang="en-US" sz="1800" dirty="0"/>
          </a:p>
          <a:p>
            <a:pPr lvl="1">
              <a:spcBef>
                <a:spcPts val="600"/>
              </a:spcBef>
            </a:pPr>
            <a:r>
              <a:rPr lang="en-US" sz="1800" dirty="0" smtClean="0"/>
              <a:t>Can query data stored in external databases, structured data files (eg JSON), Hive tables etc more. [See </a:t>
            </a:r>
            <a:r>
              <a:rPr lang="en-US" sz="1800" dirty="0" smtClean="0">
                <a:hlinkClick r:id="rId3"/>
              </a:rPr>
              <a:t>spark </a:t>
            </a:r>
            <a:r>
              <a:rPr lang="en-US" sz="1800" dirty="0">
                <a:hlinkClick r:id="rId3"/>
              </a:rPr>
              <a:t>packages</a:t>
            </a:r>
            <a:r>
              <a:rPr lang="en-US" sz="1800" dirty="0"/>
              <a:t> for a full list of sources that are currently </a:t>
            </a:r>
            <a:r>
              <a:rPr lang="en-US" sz="1800" dirty="0" smtClean="0"/>
              <a:t>available]</a:t>
            </a:r>
          </a:p>
        </p:txBody>
      </p:sp>
      <p:pic>
        <p:nvPicPr>
          <p:cNvPr id="5" name="Picture 4"/>
          <p:cNvPicPr>
            <a:picLocks noChangeAspect="1"/>
          </p:cNvPicPr>
          <p:nvPr/>
        </p:nvPicPr>
        <p:blipFill>
          <a:blip r:embed="rId4"/>
          <a:stretch>
            <a:fillRect/>
          </a:stretch>
        </p:blipFill>
        <p:spPr>
          <a:xfrm>
            <a:off x="3038162" y="4211951"/>
            <a:ext cx="6115050" cy="2085975"/>
          </a:xfrm>
          <a:prstGeom prst="rect">
            <a:avLst/>
          </a:prstGeom>
          <a:ln>
            <a:solidFill>
              <a:schemeClr val="bg2">
                <a:lumMod val="75000"/>
              </a:schemeClr>
            </a:solidFill>
          </a:ln>
        </p:spPr>
      </p:pic>
      <p:grpSp>
        <p:nvGrpSpPr>
          <p:cNvPr id="6" name="Group 5"/>
          <p:cNvGrpSpPr/>
          <p:nvPr/>
        </p:nvGrpSpPr>
        <p:grpSpPr>
          <a:xfrm>
            <a:off x="8600649" y="1214321"/>
            <a:ext cx="1901979" cy="2199598"/>
            <a:chOff x="8484902" y="1226507"/>
            <a:chExt cx="1901979" cy="2199598"/>
          </a:xfrm>
        </p:grpSpPr>
        <p:pic>
          <p:nvPicPr>
            <p:cNvPr id="2050" name="Picture 2" descr="https://www.python.org/static/community_logos/python-logo-master-v3-TM-flatten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84902" y="2783672"/>
              <a:ext cx="1901979" cy="6424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techguylabs.com/sites/techguylabs.com/files/styles/tgl-4col/public/java-logo.jpeg?itok=sPY6NQs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1641" y="1905787"/>
              <a:ext cx="1288500" cy="79046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upload.wikimedia.org/wikipedia/en/8/85/Scala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10118" y="1226507"/>
              <a:ext cx="1851546" cy="5233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4739891"/>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sqlContext and </a:t>
            </a:r>
            <a:r>
              <a:rPr lang="en-US" dirty="0"/>
              <a:t>h</a:t>
            </a:r>
            <a:r>
              <a:rPr lang="en-US" dirty="0" smtClean="0"/>
              <a:t>iveContext</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42</a:t>
            </a:fld>
            <a:endParaRPr lang="en-US" dirty="0"/>
          </a:p>
        </p:txBody>
      </p:sp>
      <p:sp>
        <p:nvSpPr>
          <p:cNvPr id="4" name="TextBox 3"/>
          <p:cNvSpPr txBox="1"/>
          <p:nvPr/>
        </p:nvSpPr>
        <p:spPr>
          <a:xfrm>
            <a:off x="552893" y="1349304"/>
            <a:ext cx="10096542" cy="590931"/>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1800" dirty="0"/>
              <a:t>The entry point into all functionality in Spark SQL is the SQLContext class, or one of its descendants. To create a basic SQLContext, all you need is a </a:t>
            </a:r>
            <a:r>
              <a:rPr lang="en-US" sz="1800" dirty="0" smtClean="0"/>
              <a:t>SparkContext</a:t>
            </a:r>
            <a:endParaRPr lang="en-US" sz="2400" dirty="0" smtClean="0"/>
          </a:p>
        </p:txBody>
      </p:sp>
      <p:sp>
        <p:nvSpPr>
          <p:cNvPr id="6" name="TextBox 5"/>
          <p:cNvSpPr txBox="1"/>
          <p:nvPr/>
        </p:nvSpPr>
        <p:spPr>
          <a:xfrm>
            <a:off x="1146620" y="2151595"/>
            <a:ext cx="9502815" cy="689420"/>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600" dirty="0">
                <a:solidFill>
                  <a:schemeClr val="accent4"/>
                </a:solidFill>
                <a:latin typeface="Arial Narrow" panose="020B0606020202030204" pitchFamily="34" charset="0"/>
              </a:rPr>
              <a:t>&gt;&gt;&gt; </a:t>
            </a:r>
            <a:r>
              <a:rPr lang="en-US" sz="1600" dirty="0" smtClean="0">
                <a:solidFill>
                  <a:schemeClr val="accent2"/>
                </a:solidFill>
              </a:rPr>
              <a:t>val</a:t>
            </a:r>
            <a:r>
              <a:rPr lang="en-US" sz="1600" dirty="0" smtClean="0"/>
              <a:t> </a:t>
            </a:r>
            <a:r>
              <a:rPr lang="en-US" sz="1600" dirty="0"/>
              <a:t>sc: </a:t>
            </a:r>
            <a:r>
              <a:rPr lang="en-US" sz="1600" dirty="0">
                <a:solidFill>
                  <a:schemeClr val="accent4">
                    <a:lumMod val="75000"/>
                  </a:schemeClr>
                </a:solidFill>
              </a:rPr>
              <a:t>SparkContext</a:t>
            </a:r>
            <a:r>
              <a:rPr lang="en-US" sz="1600" dirty="0"/>
              <a:t> </a:t>
            </a:r>
            <a:r>
              <a:rPr lang="en-US" sz="1600" dirty="0">
                <a:solidFill>
                  <a:schemeClr val="accent5">
                    <a:lumMod val="75000"/>
                  </a:schemeClr>
                </a:solidFill>
              </a:rPr>
              <a:t>// An existing SparkContext</a:t>
            </a:r>
            <a:r>
              <a:rPr lang="en-US" sz="1600" dirty="0">
                <a:solidFill>
                  <a:schemeClr val="accent1"/>
                </a:solidFill>
              </a:rPr>
              <a:t>.</a:t>
            </a:r>
          </a:p>
          <a:p>
            <a:pPr marL="110493" lvl="1" indent="0">
              <a:spcBef>
                <a:spcPts val="600"/>
              </a:spcBef>
              <a:buNone/>
            </a:pPr>
            <a:r>
              <a:rPr lang="en-US" sz="1600" dirty="0">
                <a:solidFill>
                  <a:schemeClr val="accent4"/>
                </a:solidFill>
                <a:latin typeface="Arial Narrow" panose="020B0606020202030204" pitchFamily="34" charset="0"/>
              </a:rPr>
              <a:t>&gt;&gt;&gt; </a:t>
            </a:r>
            <a:r>
              <a:rPr lang="en-US" sz="1600" dirty="0" smtClean="0">
                <a:solidFill>
                  <a:schemeClr val="accent2"/>
                </a:solidFill>
              </a:rPr>
              <a:t>val</a:t>
            </a:r>
            <a:r>
              <a:rPr lang="en-US" sz="1600" dirty="0" smtClean="0"/>
              <a:t> </a:t>
            </a:r>
            <a:r>
              <a:rPr lang="en-US" sz="1600" dirty="0"/>
              <a:t>sqlContext = </a:t>
            </a:r>
            <a:r>
              <a:rPr lang="en-US" sz="1600" dirty="0">
                <a:solidFill>
                  <a:schemeClr val="accent2"/>
                </a:solidFill>
              </a:rPr>
              <a:t>new</a:t>
            </a:r>
            <a:r>
              <a:rPr lang="en-US" sz="1600" dirty="0"/>
              <a:t> org.apache.spark.sql.</a:t>
            </a:r>
            <a:r>
              <a:rPr lang="en-US" sz="1600" dirty="0">
                <a:solidFill>
                  <a:schemeClr val="accent1">
                    <a:lumMod val="75000"/>
                  </a:schemeClr>
                </a:solidFill>
              </a:rPr>
              <a:t>SQLContext</a:t>
            </a:r>
            <a:r>
              <a:rPr lang="en-US" sz="1600" dirty="0"/>
              <a:t>(sc</a:t>
            </a:r>
            <a:r>
              <a:rPr lang="en-US" sz="1600" dirty="0" smtClean="0"/>
              <a:t>)</a:t>
            </a:r>
            <a:endParaRPr lang="en-US" sz="1600" dirty="0"/>
          </a:p>
        </p:txBody>
      </p:sp>
      <p:sp>
        <p:nvSpPr>
          <p:cNvPr id="7" name="TextBox 6"/>
          <p:cNvSpPr txBox="1"/>
          <p:nvPr/>
        </p:nvSpPr>
        <p:spPr>
          <a:xfrm>
            <a:off x="566541" y="3184347"/>
            <a:ext cx="10082894" cy="2705356"/>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spcAft>
                <a:spcPts val="1200"/>
              </a:spcAft>
            </a:pPr>
            <a:r>
              <a:rPr lang="en-US" sz="1800" dirty="0" smtClean="0"/>
              <a:t>You can also HiveContext instead of sqlContext</a:t>
            </a:r>
            <a:r>
              <a:rPr lang="en-US" sz="1800" dirty="0"/>
              <a:t>. HiveContext is only packaged separately to avoid including all of Hive’s dependencies in the default Spark </a:t>
            </a:r>
            <a:r>
              <a:rPr lang="en-US" sz="1800" dirty="0" smtClean="0"/>
              <a:t>build</a:t>
            </a:r>
          </a:p>
          <a:p>
            <a:pPr lvl="1">
              <a:spcBef>
                <a:spcPts val="0"/>
              </a:spcBef>
              <a:spcAft>
                <a:spcPts val="0"/>
              </a:spcAft>
            </a:pPr>
            <a:r>
              <a:rPr lang="en-US" sz="1800" dirty="0" smtClean="0"/>
              <a:t>HiveContext has additional features:</a:t>
            </a:r>
          </a:p>
          <a:p>
            <a:pPr lvl="2" indent="-285750">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Write more using the more complete HiveQL parser</a:t>
            </a:r>
          </a:p>
          <a:p>
            <a:pPr lvl="2" indent="-285750">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Access to Hive UDFs</a:t>
            </a:r>
          </a:p>
          <a:p>
            <a:pPr lvl="2" indent="-285750">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Read data from Hive Tables</a:t>
            </a:r>
          </a:p>
          <a:p>
            <a:pPr lvl="1" indent="-285750">
              <a:spcBef>
                <a:spcPts val="1200"/>
              </a:spcBef>
              <a:buFont typeface="Arial" panose="020B0604020202020204" pitchFamily="34" charset="0"/>
              <a:buChar char="•"/>
            </a:pPr>
            <a:r>
              <a:rPr lang="en-US" sz="1800" dirty="0" smtClean="0">
                <a:solidFill>
                  <a:schemeClr val="tx1">
                    <a:lumMod val="75000"/>
                    <a:lumOff val="25000"/>
                  </a:schemeClr>
                </a:solidFill>
              </a:rPr>
              <a:t>Use the </a:t>
            </a:r>
            <a:r>
              <a:rPr lang="en-US" sz="1800" i="1" dirty="0" smtClean="0">
                <a:solidFill>
                  <a:schemeClr val="tx1">
                    <a:lumMod val="75000"/>
                    <a:lumOff val="25000"/>
                  </a:schemeClr>
                </a:solidFill>
              </a:rPr>
              <a:t>spark.sql.dialect</a:t>
            </a:r>
            <a:r>
              <a:rPr lang="en-US" sz="1800" dirty="0" smtClean="0">
                <a:solidFill>
                  <a:schemeClr val="tx1">
                    <a:lumMod val="75000"/>
                    <a:lumOff val="25000"/>
                  </a:schemeClr>
                </a:solidFill>
              </a:rPr>
              <a:t> option to select the specific variant of SQL used</a:t>
            </a:r>
          </a:p>
          <a:p>
            <a:pPr lvl="2" indent="-285750">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SQLContext the only option is “sql”</a:t>
            </a:r>
          </a:p>
          <a:p>
            <a:pPr lvl="2" indent="-285750">
              <a:buFont typeface="Arial" panose="020B0604020202020204" pitchFamily="34" charset="0"/>
              <a:buChar char="•"/>
            </a:pPr>
            <a:r>
              <a:rPr lang="en-US" sz="16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For HiveContext the only option is “hiveql”</a:t>
            </a:r>
          </a:p>
        </p:txBody>
      </p:sp>
    </p:spTree>
    <p:extLst>
      <p:ext uri="{BB962C8B-B14F-4D97-AF65-F5344CB8AC3E}">
        <p14:creationId xmlns:p14="http://schemas.microsoft.com/office/powerpoint/2010/main" val="62670420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Abstraction - DataFrames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43</a:t>
            </a:fld>
            <a:endParaRPr lang="en-US" dirty="0"/>
          </a:p>
        </p:txBody>
      </p:sp>
      <p:sp>
        <p:nvSpPr>
          <p:cNvPr id="4" name="TextBox 3"/>
          <p:cNvSpPr txBox="1"/>
          <p:nvPr/>
        </p:nvSpPr>
        <p:spPr>
          <a:xfrm>
            <a:off x="552893" y="1349304"/>
            <a:ext cx="4943218" cy="3954929"/>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2000" dirty="0" smtClean="0"/>
              <a:t>Is a distributed collection data organized into named columns.</a:t>
            </a:r>
          </a:p>
          <a:p>
            <a:pPr lvl="1">
              <a:spcBef>
                <a:spcPts val="600"/>
              </a:spcBef>
            </a:pPr>
            <a:r>
              <a:rPr lang="en-US" sz="2000" dirty="0" smtClean="0"/>
              <a:t>Think of them as </a:t>
            </a:r>
            <a:r>
              <a:rPr lang="en-US" sz="2000" i="1" dirty="0" smtClean="0"/>
              <a:t>RDDs with schema</a:t>
            </a:r>
          </a:p>
          <a:p>
            <a:pPr lvl="1">
              <a:spcBef>
                <a:spcPts val="600"/>
              </a:spcBef>
            </a:pPr>
            <a:r>
              <a:rPr lang="en-US" sz="2000" dirty="0" smtClean="0"/>
              <a:t>Conceptually equivalent to </a:t>
            </a:r>
            <a:r>
              <a:rPr lang="en-US" sz="2000" i="1" dirty="0" smtClean="0"/>
              <a:t>tables in a relational database </a:t>
            </a:r>
            <a:r>
              <a:rPr lang="en-US" sz="2000" dirty="0" smtClean="0"/>
              <a:t>or </a:t>
            </a:r>
            <a:r>
              <a:rPr lang="en-US" sz="2000" i="1" dirty="0" smtClean="0"/>
              <a:t>data frames in R/Python</a:t>
            </a:r>
          </a:p>
          <a:p>
            <a:pPr lvl="1">
              <a:spcBef>
                <a:spcPts val="600"/>
              </a:spcBef>
            </a:pPr>
            <a:r>
              <a:rPr lang="en-US" sz="2000" i="1" dirty="0" smtClean="0"/>
              <a:t>Domain-specific functions designed for common tasks</a:t>
            </a:r>
          </a:p>
          <a:p>
            <a:pPr lvl="2" indent="-342900">
              <a:buFont typeface="Arial" panose="020B0604020202020204" pitchFamily="34" charset="0"/>
              <a:buChar char="•"/>
            </a:pP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Metadata</a:t>
            </a:r>
            <a:endPar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lvl="2" indent="-34290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Sampling</a:t>
            </a:r>
          </a:p>
          <a:p>
            <a:pPr lvl="2" indent="-342900">
              <a:buFont typeface="Arial" panose="020B0604020202020204" pitchFamily="34" charset="0"/>
              <a:buChar char="•"/>
            </a:pPr>
            <a:r>
              <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rPr>
              <a:t>Project, filter, aggregation, join …</a:t>
            </a:r>
          </a:p>
          <a:p>
            <a:pPr lvl="2" indent="-342900">
              <a:buFont typeface="Arial" panose="020B0604020202020204" pitchFamily="34" charset="0"/>
              <a:buChar char="•"/>
            </a:pPr>
            <a:r>
              <a:rPr lang="en-US"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UDFs</a:t>
            </a:r>
            <a:endParaRPr lang="en-US"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
        <p:nvSpPr>
          <p:cNvPr id="5" name="Rounded Rectangle 4"/>
          <p:cNvSpPr/>
          <p:nvPr/>
        </p:nvSpPr>
        <p:spPr bwMode="auto">
          <a:xfrm>
            <a:off x="7789761" y="1446828"/>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User</a:t>
            </a:r>
          </a:p>
        </p:txBody>
      </p:sp>
      <p:sp>
        <p:nvSpPr>
          <p:cNvPr id="6" name="Rounded Rectangle 5"/>
          <p:cNvSpPr/>
          <p:nvPr/>
        </p:nvSpPr>
        <p:spPr bwMode="auto">
          <a:xfrm>
            <a:off x="9053330" y="1446827"/>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User</a:t>
            </a:r>
          </a:p>
        </p:txBody>
      </p:sp>
      <p:sp>
        <p:nvSpPr>
          <p:cNvPr id="7" name="Rounded Rectangle 6"/>
          <p:cNvSpPr/>
          <p:nvPr/>
        </p:nvSpPr>
        <p:spPr bwMode="auto">
          <a:xfrm>
            <a:off x="10316899" y="1446826"/>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User</a:t>
            </a:r>
          </a:p>
        </p:txBody>
      </p:sp>
      <p:sp>
        <p:nvSpPr>
          <p:cNvPr id="8" name="Rounded Rectangle 7"/>
          <p:cNvSpPr/>
          <p:nvPr/>
        </p:nvSpPr>
        <p:spPr bwMode="auto">
          <a:xfrm>
            <a:off x="7803261" y="2120088"/>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User</a:t>
            </a:r>
          </a:p>
        </p:txBody>
      </p:sp>
      <p:sp>
        <p:nvSpPr>
          <p:cNvPr id="9" name="Rounded Rectangle 8"/>
          <p:cNvSpPr/>
          <p:nvPr/>
        </p:nvSpPr>
        <p:spPr bwMode="auto">
          <a:xfrm>
            <a:off x="9066830" y="2120087"/>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User</a:t>
            </a:r>
          </a:p>
        </p:txBody>
      </p:sp>
      <p:sp>
        <p:nvSpPr>
          <p:cNvPr id="10" name="Rounded Rectangle 9"/>
          <p:cNvSpPr/>
          <p:nvPr/>
        </p:nvSpPr>
        <p:spPr bwMode="auto">
          <a:xfrm>
            <a:off x="10330399" y="2120086"/>
            <a:ext cx="1215342" cy="62503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User</a:t>
            </a:r>
          </a:p>
        </p:txBody>
      </p:sp>
      <p:grpSp>
        <p:nvGrpSpPr>
          <p:cNvPr id="35" name="Group 34"/>
          <p:cNvGrpSpPr/>
          <p:nvPr/>
        </p:nvGrpSpPr>
        <p:grpSpPr>
          <a:xfrm>
            <a:off x="7836061" y="3105883"/>
            <a:ext cx="3649880" cy="1483551"/>
            <a:chOff x="7895861" y="4289552"/>
            <a:chExt cx="3649880" cy="1483551"/>
          </a:xfrm>
        </p:grpSpPr>
        <p:grpSp>
          <p:nvGrpSpPr>
            <p:cNvPr id="23" name="Group 22"/>
            <p:cNvGrpSpPr/>
            <p:nvPr/>
          </p:nvGrpSpPr>
          <p:grpSpPr>
            <a:xfrm>
              <a:off x="7895861" y="4289552"/>
              <a:ext cx="3649880" cy="486137"/>
              <a:chOff x="7882360" y="3292089"/>
              <a:chExt cx="3649880" cy="486137"/>
            </a:xfrm>
          </p:grpSpPr>
          <p:sp>
            <p:nvSpPr>
              <p:cNvPr id="24" name="Rectangle 23"/>
              <p:cNvSpPr/>
              <p:nvPr/>
            </p:nvSpPr>
            <p:spPr bwMode="auto">
              <a:xfrm>
                <a:off x="7882360" y="3292089"/>
                <a:ext cx="1184470" cy="4861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Name</a:t>
                </a:r>
              </a:p>
            </p:txBody>
          </p:sp>
          <p:sp>
            <p:nvSpPr>
              <p:cNvPr id="25" name="Rectangle 24"/>
              <p:cNvSpPr/>
              <p:nvPr/>
            </p:nvSpPr>
            <p:spPr bwMode="auto">
              <a:xfrm>
                <a:off x="9066830" y="3292089"/>
                <a:ext cx="1250069" cy="4861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Age</a:t>
                </a:r>
              </a:p>
            </p:txBody>
          </p:sp>
          <p:sp>
            <p:nvSpPr>
              <p:cNvPr id="26" name="Rectangle 25"/>
              <p:cNvSpPr/>
              <p:nvPr/>
            </p:nvSpPr>
            <p:spPr bwMode="auto">
              <a:xfrm>
                <a:off x="10330399" y="3292089"/>
                <a:ext cx="1201841" cy="48613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Sex</a:t>
                </a:r>
              </a:p>
            </p:txBody>
          </p:sp>
        </p:grpSp>
        <p:grpSp>
          <p:nvGrpSpPr>
            <p:cNvPr id="27" name="Group 26"/>
            <p:cNvGrpSpPr/>
            <p:nvPr/>
          </p:nvGrpSpPr>
          <p:grpSpPr>
            <a:xfrm>
              <a:off x="7895861" y="4789197"/>
              <a:ext cx="3649880" cy="486137"/>
              <a:chOff x="7882360" y="3292089"/>
              <a:chExt cx="3649880" cy="486137"/>
            </a:xfrm>
          </p:grpSpPr>
          <p:sp>
            <p:nvSpPr>
              <p:cNvPr id="28" name="Rectangle 27"/>
              <p:cNvSpPr/>
              <p:nvPr/>
            </p:nvSpPr>
            <p:spPr bwMode="auto">
              <a:xfrm>
                <a:off x="7882360" y="3292089"/>
                <a:ext cx="1184470" cy="4861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Name</a:t>
                </a:r>
              </a:p>
            </p:txBody>
          </p:sp>
          <p:sp>
            <p:nvSpPr>
              <p:cNvPr id="29" name="Rectangle 28"/>
              <p:cNvSpPr/>
              <p:nvPr/>
            </p:nvSpPr>
            <p:spPr bwMode="auto">
              <a:xfrm>
                <a:off x="9066830" y="3292089"/>
                <a:ext cx="1250069" cy="4861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Age</a:t>
                </a:r>
              </a:p>
            </p:txBody>
          </p:sp>
          <p:sp>
            <p:nvSpPr>
              <p:cNvPr id="30" name="Rectangle 29"/>
              <p:cNvSpPr/>
              <p:nvPr/>
            </p:nvSpPr>
            <p:spPr bwMode="auto">
              <a:xfrm>
                <a:off x="10330399" y="3292089"/>
                <a:ext cx="1201841" cy="48613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Sex</a:t>
                </a:r>
              </a:p>
            </p:txBody>
          </p:sp>
        </p:grpSp>
        <p:grpSp>
          <p:nvGrpSpPr>
            <p:cNvPr id="31" name="Group 30"/>
            <p:cNvGrpSpPr/>
            <p:nvPr/>
          </p:nvGrpSpPr>
          <p:grpSpPr>
            <a:xfrm>
              <a:off x="7895861" y="5286966"/>
              <a:ext cx="3649880" cy="486137"/>
              <a:chOff x="7882360" y="3292089"/>
              <a:chExt cx="3649880" cy="486137"/>
            </a:xfrm>
          </p:grpSpPr>
          <p:sp>
            <p:nvSpPr>
              <p:cNvPr id="32" name="Rectangle 31"/>
              <p:cNvSpPr/>
              <p:nvPr/>
            </p:nvSpPr>
            <p:spPr bwMode="auto">
              <a:xfrm>
                <a:off x="7882360" y="3292089"/>
                <a:ext cx="1184470" cy="4861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Name</a:t>
                </a:r>
              </a:p>
            </p:txBody>
          </p:sp>
          <p:sp>
            <p:nvSpPr>
              <p:cNvPr id="33" name="Rectangle 32"/>
              <p:cNvSpPr/>
              <p:nvPr/>
            </p:nvSpPr>
            <p:spPr bwMode="auto">
              <a:xfrm>
                <a:off x="9066830" y="3292089"/>
                <a:ext cx="1250069" cy="4861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Age</a:t>
                </a:r>
              </a:p>
            </p:txBody>
          </p:sp>
          <p:sp>
            <p:nvSpPr>
              <p:cNvPr id="34" name="Rectangle 33"/>
              <p:cNvSpPr/>
              <p:nvPr/>
            </p:nvSpPr>
            <p:spPr bwMode="auto">
              <a:xfrm>
                <a:off x="10330399" y="3292089"/>
                <a:ext cx="1201841" cy="48613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Sex</a:t>
                </a:r>
              </a:p>
            </p:txBody>
          </p:sp>
        </p:grpSp>
      </p:grpSp>
      <p:grpSp>
        <p:nvGrpSpPr>
          <p:cNvPr id="40" name="Group 39"/>
          <p:cNvGrpSpPr/>
          <p:nvPr/>
        </p:nvGrpSpPr>
        <p:grpSpPr>
          <a:xfrm>
            <a:off x="7837991" y="4681969"/>
            <a:ext cx="3649880" cy="1483551"/>
            <a:chOff x="7895861" y="4289552"/>
            <a:chExt cx="3649880" cy="1483551"/>
          </a:xfrm>
        </p:grpSpPr>
        <p:grpSp>
          <p:nvGrpSpPr>
            <p:cNvPr id="41" name="Group 40"/>
            <p:cNvGrpSpPr/>
            <p:nvPr/>
          </p:nvGrpSpPr>
          <p:grpSpPr>
            <a:xfrm>
              <a:off x="7895861" y="4289552"/>
              <a:ext cx="3649880" cy="486137"/>
              <a:chOff x="7882360" y="3292089"/>
              <a:chExt cx="3649880" cy="486137"/>
            </a:xfrm>
          </p:grpSpPr>
          <p:sp>
            <p:nvSpPr>
              <p:cNvPr id="50" name="Rectangle 49"/>
              <p:cNvSpPr/>
              <p:nvPr/>
            </p:nvSpPr>
            <p:spPr bwMode="auto">
              <a:xfrm>
                <a:off x="7882360" y="3292089"/>
                <a:ext cx="1184470" cy="4861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Name</a:t>
                </a:r>
              </a:p>
            </p:txBody>
          </p:sp>
          <p:sp>
            <p:nvSpPr>
              <p:cNvPr id="51" name="Rectangle 50"/>
              <p:cNvSpPr/>
              <p:nvPr/>
            </p:nvSpPr>
            <p:spPr bwMode="auto">
              <a:xfrm>
                <a:off x="9066830" y="3292089"/>
                <a:ext cx="1250069" cy="4861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Age</a:t>
                </a:r>
              </a:p>
            </p:txBody>
          </p:sp>
          <p:sp>
            <p:nvSpPr>
              <p:cNvPr id="52" name="Rectangle 51"/>
              <p:cNvSpPr/>
              <p:nvPr/>
            </p:nvSpPr>
            <p:spPr bwMode="auto">
              <a:xfrm>
                <a:off x="10330399" y="3292089"/>
                <a:ext cx="1201841" cy="48613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Sex</a:t>
                </a:r>
              </a:p>
            </p:txBody>
          </p:sp>
        </p:grpSp>
        <p:grpSp>
          <p:nvGrpSpPr>
            <p:cNvPr id="42" name="Group 41"/>
            <p:cNvGrpSpPr/>
            <p:nvPr/>
          </p:nvGrpSpPr>
          <p:grpSpPr>
            <a:xfrm>
              <a:off x="7895861" y="4789197"/>
              <a:ext cx="3649880" cy="486137"/>
              <a:chOff x="7882360" y="3292089"/>
              <a:chExt cx="3649880" cy="486137"/>
            </a:xfrm>
          </p:grpSpPr>
          <p:sp>
            <p:nvSpPr>
              <p:cNvPr id="47" name="Rectangle 46"/>
              <p:cNvSpPr/>
              <p:nvPr/>
            </p:nvSpPr>
            <p:spPr bwMode="auto">
              <a:xfrm>
                <a:off x="7882360" y="3292089"/>
                <a:ext cx="1184470" cy="4861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Name</a:t>
                </a:r>
              </a:p>
            </p:txBody>
          </p:sp>
          <p:sp>
            <p:nvSpPr>
              <p:cNvPr id="48" name="Rectangle 47"/>
              <p:cNvSpPr/>
              <p:nvPr/>
            </p:nvSpPr>
            <p:spPr bwMode="auto">
              <a:xfrm>
                <a:off x="9066830" y="3292089"/>
                <a:ext cx="1250069" cy="4861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Age</a:t>
                </a:r>
              </a:p>
            </p:txBody>
          </p:sp>
          <p:sp>
            <p:nvSpPr>
              <p:cNvPr id="49" name="Rectangle 48"/>
              <p:cNvSpPr/>
              <p:nvPr/>
            </p:nvSpPr>
            <p:spPr bwMode="auto">
              <a:xfrm>
                <a:off x="10330399" y="3292089"/>
                <a:ext cx="1201841" cy="48613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Sex</a:t>
                </a:r>
              </a:p>
            </p:txBody>
          </p:sp>
        </p:grpSp>
        <p:grpSp>
          <p:nvGrpSpPr>
            <p:cNvPr id="43" name="Group 42"/>
            <p:cNvGrpSpPr/>
            <p:nvPr/>
          </p:nvGrpSpPr>
          <p:grpSpPr>
            <a:xfrm>
              <a:off x="7895861" y="5286966"/>
              <a:ext cx="3649880" cy="486137"/>
              <a:chOff x="7882360" y="3292089"/>
              <a:chExt cx="3649880" cy="486137"/>
            </a:xfrm>
          </p:grpSpPr>
          <p:sp>
            <p:nvSpPr>
              <p:cNvPr id="44" name="Rectangle 43"/>
              <p:cNvSpPr/>
              <p:nvPr/>
            </p:nvSpPr>
            <p:spPr bwMode="auto">
              <a:xfrm>
                <a:off x="7882360" y="3292089"/>
                <a:ext cx="1184470" cy="4861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Name</a:t>
                </a:r>
              </a:p>
            </p:txBody>
          </p:sp>
          <p:sp>
            <p:nvSpPr>
              <p:cNvPr id="45" name="Rectangle 44"/>
              <p:cNvSpPr/>
              <p:nvPr/>
            </p:nvSpPr>
            <p:spPr bwMode="auto">
              <a:xfrm>
                <a:off x="9066830" y="3292089"/>
                <a:ext cx="1250069" cy="4861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Age</a:t>
                </a:r>
              </a:p>
            </p:txBody>
          </p:sp>
          <p:sp>
            <p:nvSpPr>
              <p:cNvPr id="46" name="Rectangle 45"/>
              <p:cNvSpPr/>
              <p:nvPr/>
            </p:nvSpPr>
            <p:spPr bwMode="auto">
              <a:xfrm>
                <a:off x="10330399" y="3292089"/>
                <a:ext cx="1201841" cy="48613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solidFill>
                      <a:schemeClr val="bg1"/>
                    </a:solidFill>
                    <a:ea typeface="Segoe UI" pitchFamily="34" charset="0"/>
                    <a:cs typeface="Segoe UI" pitchFamily="34" charset="0"/>
                  </a:rPr>
                  <a:t>Sex</a:t>
                </a:r>
              </a:p>
            </p:txBody>
          </p:sp>
        </p:grpSp>
      </p:grpSp>
      <p:sp>
        <p:nvSpPr>
          <p:cNvPr id="54" name="TextBox 53"/>
          <p:cNvSpPr txBox="1"/>
          <p:nvPr/>
        </p:nvSpPr>
        <p:spPr>
          <a:xfrm>
            <a:off x="5764981" y="1498517"/>
            <a:ext cx="1742411" cy="1449628"/>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400" i="1" dirty="0" smtClean="0"/>
              <a:t>RDDs are collection of ‘Opaque’ objects (i.e. internal structure notknown to Spark)</a:t>
            </a:r>
          </a:p>
        </p:txBody>
      </p:sp>
      <p:sp>
        <p:nvSpPr>
          <p:cNvPr id="55" name="TextBox 54"/>
          <p:cNvSpPr txBox="1"/>
          <p:nvPr/>
        </p:nvSpPr>
        <p:spPr>
          <a:xfrm>
            <a:off x="5836350" y="4150624"/>
            <a:ext cx="1742411" cy="1061829"/>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400" i="1" dirty="0" smtClean="0"/>
              <a:t>DataFrames are collection of objects with Schema known to Spark SQL</a:t>
            </a:r>
          </a:p>
        </p:txBody>
      </p:sp>
    </p:spTree>
    <p:extLst>
      <p:ext uri="{BB962C8B-B14F-4D97-AF65-F5344CB8AC3E}">
        <p14:creationId xmlns:p14="http://schemas.microsoft.com/office/powerpoint/2010/main" val="3135104824"/>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DataFrames from Data Sources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44</a:t>
            </a:fld>
            <a:endParaRPr lang="en-US" dirty="0"/>
          </a:p>
        </p:txBody>
      </p:sp>
      <p:sp>
        <p:nvSpPr>
          <p:cNvPr id="5" name="TextBox 4"/>
          <p:cNvSpPr txBox="1"/>
          <p:nvPr/>
        </p:nvSpPr>
        <p:spPr>
          <a:xfrm>
            <a:off x="856097" y="2550259"/>
            <a:ext cx="10211295" cy="2118529"/>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nSpc>
                <a:spcPts val="2600"/>
              </a:lnSpc>
              <a:spcBef>
                <a:spcPts val="600"/>
              </a:spcBef>
              <a:spcAft>
                <a:spcPts val="1200"/>
              </a:spcAft>
              <a:buNone/>
            </a:pPr>
            <a:r>
              <a:rPr lang="en-US" sz="1600" dirty="0" smtClean="0">
                <a:solidFill>
                  <a:schemeClr val="accent4"/>
                </a:solidFill>
                <a:latin typeface="Arial Narrow" panose="020B0606020202030204" pitchFamily="34" charset="0"/>
              </a:rPr>
              <a:t>&gt;&gt;&gt;</a:t>
            </a:r>
            <a:r>
              <a:rPr lang="en-US" sz="1600" dirty="0" smtClean="0">
                <a:solidFill>
                  <a:schemeClr val="accent2">
                    <a:lumMod val="20000"/>
                    <a:lumOff val="80000"/>
                  </a:schemeClr>
                </a:solidFill>
                <a:latin typeface="Arial Narrow" panose="020B0606020202030204" pitchFamily="34" charset="0"/>
              </a:rPr>
              <a:t> </a:t>
            </a:r>
            <a:r>
              <a:rPr lang="en-US" sz="1600" dirty="0" smtClean="0">
                <a:solidFill>
                  <a:schemeClr val="accent2"/>
                </a:solidFill>
              </a:rPr>
              <a:t>val</a:t>
            </a:r>
            <a:r>
              <a:rPr lang="en-US" sz="1600" dirty="0" smtClean="0">
                <a:solidFill>
                  <a:schemeClr val="accent2">
                    <a:lumMod val="20000"/>
                    <a:lumOff val="80000"/>
                  </a:schemeClr>
                </a:solidFill>
              </a:rPr>
              <a:t> </a:t>
            </a:r>
            <a:r>
              <a:rPr lang="en-US" sz="1600" dirty="0">
                <a:solidFill>
                  <a:schemeClr val="tx1">
                    <a:lumMod val="75000"/>
                    <a:lumOff val="25000"/>
                  </a:schemeClr>
                </a:solidFill>
              </a:rPr>
              <a:t>df = </a:t>
            </a:r>
            <a:r>
              <a:rPr lang="en-US" sz="1600" dirty="0" smtClean="0">
                <a:solidFill>
                  <a:schemeClr val="tx1">
                    <a:lumMod val="75000"/>
                    <a:lumOff val="25000"/>
                  </a:schemeClr>
                </a:solidFill>
              </a:rPr>
              <a:t>sqlContext.jsonFile(”</a:t>
            </a:r>
            <a:r>
              <a:rPr lang="en-US" sz="1600" dirty="0" smtClean="0">
                <a:solidFill>
                  <a:schemeClr val="accent1">
                    <a:lumMod val="50000"/>
                  </a:schemeClr>
                </a:solidFill>
              </a:rPr>
              <a:t>somejasonfile.json</a:t>
            </a:r>
            <a:r>
              <a:rPr lang="en-US" sz="1600" dirty="0" smtClean="0">
                <a:solidFill>
                  <a:schemeClr val="tx1">
                    <a:lumMod val="75000"/>
                    <a:lumOff val="25000"/>
                  </a:schemeClr>
                </a:solidFill>
              </a:rPr>
              <a:t>“)</a:t>
            </a:r>
            <a:r>
              <a:rPr lang="en-US" sz="1600" dirty="0">
                <a:solidFill>
                  <a:schemeClr val="tx1">
                    <a:lumMod val="75000"/>
                    <a:lumOff val="25000"/>
                  </a:schemeClr>
                </a:solidFill>
              </a:rPr>
              <a:t>	</a:t>
            </a:r>
            <a:r>
              <a:rPr lang="en-US" sz="1600" dirty="0" smtClean="0">
                <a:solidFill>
                  <a:schemeClr val="tx1">
                    <a:lumMod val="75000"/>
                    <a:lumOff val="25000"/>
                  </a:schemeClr>
                </a:solidFill>
              </a:rPr>
              <a:t>		      </a:t>
            </a:r>
            <a:r>
              <a:rPr lang="en-US" sz="1600" dirty="0" smtClean="0">
                <a:solidFill>
                  <a:schemeClr val="accent4">
                    <a:lumMod val="75000"/>
                  </a:schemeClr>
                </a:solidFill>
              </a:rPr>
              <a:t>//from JSON file*</a:t>
            </a:r>
          </a:p>
          <a:p>
            <a:pPr marL="110493" lvl="1" indent="0">
              <a:lnSpc>
                <a:spcPts val="2600"/>
              </a:lnSpc>
              <a:spcBef>
                <a:spcPts val="600"/>
              </a:spcBef>
              <a:spcAft>
                <a:spcPts val="1200"/>
              </a:spcAft>
              <a:buNone/>
            </a:pPr>
            <a:r>
              <a:rPr lang="en-US" sz="1600" dirty="0">
                <a:solidFill>
                  <a:schemeClr val="accent4"/>
                </a:solidFill>
                <a:latin typeface="Arial Narrow" panose="020B0606020202030204" pitchFamily="34" charset="0"/>
              </a:rPr>
              <a:t>&gt;&gt;&gt; </a:t>
            </a:r>
            <a:r>
              <a:rPr lang="en-US" sz="1600" dirty="0" smtClean="0">
                <a:solidFill>
                  <a:schemeClr val="accent2"/>
                </a:solidFill>
              </a:rPr>
              <a:t>val</a:t>
            </a:r>
            <a:r>
              <a:rPr lang="en-US" sz="1600" dirty="0" smtClean="0"/>
              <a:t> </a:t>
            </a:r>
            <a:r>
              <a:rPr lang="en-US" sz="1600" dirty="0"/>
              <a:t>df = hiveContext.table</a:t>
            </a:r>
            <a:r>
              <a:rPr lang="en-US" sz="1600" dirty="0" smtClean="0"/>
              <a:t>(”</a:t>
            </a:r>
            <a:r>
              <a:rPr lang="en-US" sz="1600" dirty="0" smtClean="0">
                <a:solidFill>
                  <a:schemeClr val="accent1">
                    <a:lumMod val="50000"/>
                  </a:schemeClr>
                </a:solidFill>
              </a:rPr>
              <a:t>somehivetable</a:t>
            </a:r>
            <a:r>
              <a:rPr lang="en-US" sz="1600" dirty="0" smtClean="0"/>
              <a:t>“)				       </a:t>
            </a:r>
            <a:r>
              <a:rPr lang="en-US" sz="1600" dirty="0" smtClean="0">
                <a:solidFill>
                  <a:schemeClr val="accent4">
                    <a:lumMod val="75000"/>
                  </a:schemeClr>
                </a:solidFill>
              </a:rPr>
              <a:t>//from a  Hive Table</a:t>
            </a:r>
            <a:endParaRPr lang="en-US" sz="1600" dirty="0">
              <a:solidFill>
                <a:schemeClr val="accent4">
                  <a:lumMod val="75000"/>
                </a:schemeClr>
              </a:solidFill>
            </a:endParaRPr>
          </a:p>
          <a:p>
            <a:pPr marL="110493" lvl="1" indent="0">
              <a:lnSpc>
                <a:spcPts val="2600"/>
              </a:lnSpc>
              <a:spcBef>
                <a:spcPts val="600"/>
              </a:spcBef>
              <a:spcAft>
                <a:spcPts val="1200"/>
              </a:spcAft>
              <a:buNone/>
            </a:pPr>
            <a:r>
              <a:rPr lang="en-US" sz="1600" dirty="0">
                <a:solidFill>
                  <a:schemeClr val="accent4"/>
                </a:solidFill>
                <a:latin typeface="Arial Narrow" panose="020B0606020202030204" pitchFamily="34" charset="0"/>
              </a:rPr>
              <a:t>&gt;&gt;&gt; </a:t>
            </a:r>
            <a:r>
              <a:rPr lang="en-US" sz="1600" dirty="0" smtClean="0">
                <a:solidFill>
                  <a:schemeClr val="accent2"/>
                </a:solidFill>
              </a:rPr>
              <a:t>val</a:t>
            </a:r>
            <a:r>
              <a:rPr lang="en-US" sz="1600" dirty="0" smtClean="0">
                <a:solidFill>
                  <a:schemeClr val="tx1">
                    <a:lumMod val="75000"/>
                    <a:lumOff val="25000"/>
                  </a:schemeClr>
                </a:solidFill>
              </a:rPr>
              <a:t> </a:t>
            </a:r>
            <a:r>
              <a:rPr lang="en-US" sz="1600" dirty="0">
                <a:solidFill>
                  <a:schemeClr val="tx1">
                    <a:lumMod val="75000"/>
                    <a:lumOff val="25000"/>
                  </a:schemeClr>
                </a:solidFill>
              </a:rPr>
              <a:t>df = </a:t>
            </a:r>
            <a:r>
              <a:rPr lang="en-US" sz="1600" dirty="0" smtClean="0">
                <a:solidFill>
                  <a:schemeClr val="tx1">
                    <a:lumMod val="75000"/>
                    <a:lumOff val="25000"/>
                  </a:schemeClr>
                </a:solidFill>
              </a:rPr>
              <a:t>sqlContext.parquetFile(”</a:t>
            </a:r>
            <a:r>
              <a:rPr lang="en-US" sz="1600" dirty="0" smtClean="0">
                <a:solidFill>
                  <a:schemeClr val="accent1">
                    <a:lumMod val="50000"/>
                  </a:schemeClr>
                </a:solidFill>
              </a:rPr>
              <a:t>someparquetsource</a:t>
            </a:r>
            <a:r>
              <a:rPr lang="en-US" sz="1600" dirty="0" smtClean="0">
                <a:solidFill>
                  <a:schemeClr val="tx1">
                    <a:lumMod val="75000"/>
                    <a:lumOff val="25000"/>
                  </a:schemeClr>
                </a:solidFill>
              </a:rPr>
              <a:t>“)			       </a:t>
            </a:r>
            <a:r>
              <a:rPr lang="en-US" sz="1600" dirty="0" smtClean="0">
                <a:solidFill>
                  <a:schemeClr val="accent4">
                    <a:lumMod val="75000"/>
                  </a:schemeClr>
                </a:solidFill>
              </a:rPr>
              <a:t>//from a parquet file</a:t>
            </a:r>
            <a:endParaRPr lang="en-US" sz="1600" dirty="0">
              <a:solidFill>
                <a:schemeClr val="accent4">
                  <a:lumMod val="75000"/>
                </a:schemeClr>
              </a:solidFill>
            </a:endParaRPr>
          </a:p>
          <a:p>
            <a:pPr marL="110493" lvl="1" indent="0">
              <a:lnSpc>
                <a:spcPts val="2600"/>
              </a:lnSpc>
              <a:spcBef>
                <a:spcPts val="600"/>
              </a:spcBef>
              <a:spcAft>
                <a:spcPts val="1200"/>
              </a:spcAft>
              <a:buNone/>
            </a:pPr>
            <a:r>
              <a:rPr lang="en-US" sz="1600" dirty="0">
                <a:solidFill>
                  <a:schemeClr val="accent4"/>
                </a:solidFill>
                <a:latin typeface="Arial Narrow" panose="020B0606020202030204" pitchFamily="34" charset="0"/>
              </a:rPr>
              <a:t>&gt;&gt;&gt; </a:t>
            </a:r>
            <a:r>
              <a:rPr lang="en-US" sz="1600" dirty="0" smtClean="0">
                <a:solidFill>
                  <a:schemeClr val="accent2"/>
                </a:solidFill>
                <a:latin typeface="Arial Narrow" panose="020B0606020202030204" pitchFamily="34" charset="0"/>
              </a:rPr>
              <a:t>val</a:t>
            </a:r>
            <a:r>
              <a:rPr lang="en-US" sz="1600" dirty="0" smtClean="0">
                <a:solidFill>
                  <a:schemeClr val="accent4"/>
                </a:solidFill>
                <a:latin typeface="Arial Narrow" panose="020B0606020202030204" pitchFamily="34" charset="0"/>
              </a:rPr>
              <a:t> </a:t>
            </a:r>
            <a:r>
              <a:rPr lang="en-US" sz="1600" dirty="0" smtClean="0">
                <a:solidFill>
                  <a:schemeClr val="tx1">
                    <a:lumMod val="75000"/>
                    <a:lumOff val="25000"/>
                  </a:schemeClr>
                </a:solidFill>
              </a:rPr>
              <a:t>df </a:t>
            </a:r>
            <a:r>
              <a:rPr lang="en-US" sz="1600" dirty="0">
                <a:solidFill>
                  <a:schemeClr val="tx1">
                    <a:lumMod val="75000"/>
                    <a:lumOff val="25000"/>
                  </a:schemeClr>
                </a:solidFill>
              </a:rPr>
              <a:t>= sqlContext.load(source="jdbc", url</a:t>
            </a:r>
            <a:r>
              <a:rPr lang="en-US" sz="1600" dirty="0" smtClean="0">
                <a:solidFill>
                  <a:schemeClr val="tx1">
                    <a:lumMod val="75000"/>
                    <a:lumOff val="25000"/>
                  </a:schemeClr>
                </a:solidFill>
              </a:rPr>
              <a:t>=“UrlToConnect", dbtable=“tablename")</a:t>
            </a:r>
            <a:r>
              <a:rPr lang="en-US" sz="1600" dirty="0" smtClean="0">
                <a:solidFill>
                  <a:schemeClr val="accent4">
                    <a:lumMod val="75000"/>
                  </a:schemeClr>
                </a:solidFill>
              </a:rPr>
              <a:t>//from JDBC source</a:t>
            </a:r>
            <a:endParaRPr lang="en-US" sz="1600" dirty="0">
              <a:solidFill>
                <a:schemeClr val="accent4">
                  <a:lumMod val="75000"/>
                </a:schemeClr>
              </a:solidFill>
            </a:endParaRPr>
          </a:p>
        </p:txBody>
      </p:sp>
      <p:sp>
        <p:nvSpPr>
          <p:cNvPr id="10" name="TextBox 9"/>
          <p:cNvSpPr txBox="1"/>
          <p:nvPr/>
        </p:nvSpPr>
        <p:spPr>
          <a:xfrm>
            <a:off x="675252" y="1423685"/>
            <a:ext cx="10129381" cy="938719"/>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nSpc>
                <a:spcPts val="3300"/>
              </a:lnSpc>
              <a:spcBef>
                <a:spcPts val="600"/>
              </a:spcBef>
              <a:buNone/>
            </a:pPr>
            <a:r>
              <a:rPr lang="en-US" sz="2000" dirty="0" smtClean="0"/>
              <a:t>DataFrames can be created by reading in data from Spark data source, </a:t>
            </a:r>
            <a:r>
              <a:rPr lang="en-US" sz="2000" i="1" dirty="0" smtClean="0"/>
              <a:t>whose schema is understood by spark</a:t>
            </a:r>
            <a:r>
              <a:rPr lang="en-US" sz="2000" dirty="0" smtClean="0"/>
              <a:t>. Examples include JSON files, JDBC source, Parquet, Hive Tables etc. </a:t>
            </a:r>
          </a:p>
        </p:txBody>
      </p:sp>
      <p:sp>
        <p:nvSpPr>
          <p:cNvPr id="14" name="TextBox 13"/>
          <p:cNvSpPr txBox="1"/>
          <p:nvPr/>
        </p:nvSpPr>
        <p:spPr>
          <a:xfrm>
            <a:off x="856098" y="4856643"/>
            <a:ext cx="9615450" cy="677430"/>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nSpc>
                <a:spcPts val="2400"/>
              </a:lnSpc>
              <a:spcBef>
                <a:spcPts val="600"/>
              </a:spcBef>
              <a:buNone/>
            </a:pPr>
            <a:r>
              <a:rPr lang="en-US" sz="1600" dirty="0" smtClean="0">
                <a:solidFill>
                  <a:schemeClr val="accent6">
                    <a:lumMod val="50000"/>
                  </a:schemeClr>
                </a:solidFill>
              </a:rPr>
              <a:t>*Note </a:t>
            </a:r>
            <a:r>
              <a:rPr lang="en-US" sz="1600" dirty="0">
                <a:solidFill>
                  <a:schemeClr val="accent6">
                    <a:lumMod val="50000"/>
                  </a:schemeClr>
                </a:solidFill>
              </a:rPr>
              <a:t>that the file that is offered as </a:t>
            </a:r>
            <a:r>
              <a:rPr lang="en-US" sz="1600" i="1" dirty="0">
                <a:solidFill>
                  <a:schemeClr val="accent6">
                    <a:lumMod val="50000"/>
                  </a:schemeClr>
                </a:solidFill>
              </a:rPr>
              <a:t>jsonFile</a:t>
            </a:r>
            <a:r>
              <a:rPr lang="en-US" sz="1600" dirty="0">
                <a:solidFill>
                  <a:schemeClr val="accent6">
                    <a:lumMod val="50000"/>
                  </a:schemeClr>
                </a:solidFill>
              </a:rPr>
              <a:t> is not a typical JSON file. Each line must contain a separate, self-contained valid JSON object. R</a:t>
            </a:r>
            <a:r>
              <a:rPr lang="en-US" sz="1600" dirty="0" smtClean="0">
                <a:solidFill>
                  <a:schemeClr val="accent6">
                    <a:lumMod val="50000"/>
                  </a:schemeClr>
                </a:solidFill>
              </a:rPr>
              <a:t>egular </a:t>
            </a:r>
            <a:r>
              <a:rPr lang="en-US" sz="1600" dirty="0">
                <a:solidFill>
                  <a:schemeClr val="accent6">
                    <a:lumMod val="50000"/>
                  </a:schemeClr>
                </a:solidFill>
              </a:rPr>
              <a:t>multi-line JSON file will most often fail.</a:t>
            </a:r>
            <a:endParaRPr lang="en-US" sz="1600" dirty="0" smtClean="0">
              <a:solidFill>
                <a:schemeClr val="accent6">
                  <a:lumMod val="50000"/>
                </a:schemeClr>
              </a:solidFill>
            </a:endParaRPr>
          </a:p>
        </p:txBody>
      </p:sp>
    </p:spTree>
    <p:extLst>
      <p:ext uri="{BB962C8B-B14F-4D97-AF65-F5344CB8AC3E}">
        <p14:creationId xmlns:p14="http://schemas.microsoft.com/office/powerpoint/2010/main" val="3717252471"/>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DataFrames from RDDs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45</a:t>
            </a:fld>
            <a:endParaRPr lang="en-US" dirty="0"/>
          </a:p>
        </p:txBody>
      </p:sp>
      <p:sp>
        <p:nvSpPr>
          <p:cNvPr id="10" name="TextBox 9"/>
          <p:cNvSpPr txBox="1"/>
          <p:nvPr/>
        </p:nvSpPr>
        <p:spPr>
          <a:xfrm>
            <a:off x="1223957" y="1670947"/>
            <a:ext cx="10091794" cy="1131079"/>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457200" lvl="2" indent="-342900">
              <a:lnSpc>
                <a:spcPts val="2700"/>
              </a:lnSpc>
              <a:spcBef>
                <a:spcPts val="600"/>
              </a:spcBef>
              <a:buFont typeface="+mj-lt"/>
              <a:buAutoNum type="arabicPeriod"/>
            </a:pPr>
            <a:r>
              <a:rPr lang="en-US" sz="2000" i="1"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Using </a:t>
            </a:r>
            <a:r>
              <a:rPr lang="en-US" sz="2000" i="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Reflection</a:t>
            </a: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 I</a:t>
            </a: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nfer </a:t>
            </a: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the schema of an RDD that contains specific types of objects. This </a:t>
            </a: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approach </a:t>
            </a: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leads to more concise </a:t>
            </a: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code. </a:t>
            </a: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a:t>
            </a: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orks </a:t>
            </a: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well when you already know the schema while writing your Spark application</a:t>
            </a: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t>
            </a:r>
            <a:endPar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
        <p:nvSpPr>
          <p:cNvPr id="8" name="TextBox 7"/>
          <p:cNvSpPr txBox="1"/>
          <p:nvPr/>
        </p:nvSpPr>
        <p:spPr>
          <a:xfrm>
            <a:off x="1223957" y="2788505"/>
            <a:ext cx="9424135" cy="1477328"/>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71500" lvl="2" indent="-457200">
              <a:lnSpc>
                <a:spcPts val="2700"/>
              </a:lnSpc>
              <a:spcBef>
                <a:spcPts val="600"/>
              </a:spcBef>
              <a:buFont typeface="+mj-lt"/>
              <a:buAutoNum type="arabicPeriod" startAt="2"/>
            </a:pPr>
            <a:r>
              <a:rPr lang="en-US" sz="2000" i="1"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Programmatically specifying the s</a:t>
            </a:r>
            <a:r>
              <a:rPr lang="en-US" sz="2000" i="1"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chema: </a:t>
            </a: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Allows you to construct a schema and then apply it to an existing RDD. T</a:t>
            </a: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his </a:t>
            </a: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method is more </a:t>
            </a: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verbose. However, allows </a:t>
            </a:r>
            <a:r>
              <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you to construct DataFrames when the columns and their types are not known until runtime.</a:t>
            </a:r>
          </a:p>
        </p:txBody>
      </p:sp>
      <p:sp>
        <p:nvSpPr>
          <p:cNvPr id="12" name="TextBox 11"/>
          <p:cNvSpPr txBox="1"/>
          <p:nvPr/>
        </p:nvSpPr>
        <p:spPr>
          <a:xfrm>
            <a:off x="532663" y="1194375"/>
            <a:ext cx="10834502" cy="424732"/>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2400" dirty="0"/>
              <a:t>DataFrames can be created from existing RDDs in two ways:</a:t>
            </a:r>
          </a:p>
        </p:txBody>
      </p:sp>
      <p:sp>
        <p:nvSpPr>
          <p:cNvPr id="14" name="TextBox 13"/>
          <p:cNvSpPr txBox="1"/>
          <p:nvPr/>
        </p:nvSpPr>
        <p:spPr>
          <a:xfrm>
            <a:off x="532663" y="4512033"/>
            <a:ext cx="10834502" cy="757130"/>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2400" dirty="0"/>
              <a:t>DataFrames can be created from </a:t>
            </a:r>
            <a:r>
              <a:rPr lang="en-US" sz="2400" dirty="0" smtClean="0"/>
              <a:t>existing JSON RDD </a:t>
            </a:r>
            <a:r>
              <a:rPr lang="en-US" sz="2400" dirty="0"/>
              <a:t>using the “jsonRDD” </a:t>
            </a:r>
            <a:r>
              <a:rPr lang="en-US" sz="2400" dirty="0" smtClean="0"/>
              <a:t>function. </a:t>
            </a:r>
            <a:endParaRPr lang="en-US" sz="2400" dirty="0"/>
          </a:p>
        </p:txBody>
      </p:sp>
      <p:sp>
        <p:nvSpPr>
          <p:cNvPr id="15" name="TextBox 14"/>
          <p:cNvSpPr txBox="1"/>
          <p:nvPr/>
        </p:nvSpPr>
        <p:spPr>
          <a:xfrm>
            <a:off x="1223957" y="5309436"/>
            <a:ext cx="9908500" cy="425758"/>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nSpc>
                <a:spcPts val="2600"/>
              </a:lnSpc>
              <a:spcBef>
                <a:spcPts val="600"/>
              </a:spcBef>
              <a:spcAft>
                <a:spcPts val="1200"/>
              </a:spcAft>
              <a:buNone/>
            </a:pPr>
            <a:r>
              <a:rPr lang="en-US" sz="1800" dirty="0">
                <a:solidFill>
                  <a:schemeClr val="accent4"/>
                </a:solidFill>
                <a:latin typeface="Arial Narrow" panose="020B0606020202030204" pitchFamily="34" charset="0"/>
              </a:rPr>
              <a:t>&gt;&gt;&gt; </a:t>
            </a:r>
            <a:r>
              <a:rPr lang="en-US" sz="1800" dirty="0" smtClean="0">
                <a:solidFill>
                  <a:schemeClr val="accent2"/>
                </a:solidFill>
              </a:rPr>
              <a:t>val</a:t>
            </a:r>
            <a:r>
              <a:rPr lang="en-US" sz="1800" dirty="0" smtClean="0">
                <a:solidFill>
                  <a:schemeClr val="tx1">
                    <a:lumMod val="75000"/>
                    <a:lumOff val="25000"/>
                  </a:schemeClr>
                </a:solidFill>
              </a:rPr>
              <a:t> df </a:t>
            </a:r>
            <a:r>
              <a:rPr lang="en-US" sz="1800" dirty="0">
                <a:solidFill>
                  <a:schemeClr val="tx1">
                    <a:lumMod val="75000"/>
                    <a:lumOff val="25000"/>
                  </a:schemeClr>
                </a:solidFill>
              </a:rPr>
              <a:t>= </a:t>
            </a:r>
            <a:r>
              <a:rPr lang="en-US" sz="1800" dirty="0" smtClean="0">
                <a:solidFill>
                  <a:schemeClr val="tx1">
                    <a:lumMod val="75000"/>
                    <a:lumOff val="25000"/>
                  </a:schemeClr>
                </a:solidFill>
              </a:rPr>
              <a:t>sqlContext.jsonRDD(anUserRDD)</a:t>
            </a:r>
          </a:p>
        </p:txBody>
      </p:sp>
    </p:spTree>
    <p:extLst>
      <p:ext uri="{BB962C8B-B14F-4D97-AF65-F5344CB8AC3E}">
        <p14:creationId xmlns:p14="http://schemas.microsoft.com/office/powerpoint/2010/main" val="117805835"/>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 operations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46</a:t>
            </a:fld>
            <a:endParaRPr lang="en-US" dirty="0"/>
          </a:p>
        </p:txBody>
      </p:sp>
      <p:sp>
        <p:nvSpPr>
          <p:cNvPr id="4" name="TextBox 3"/>
          <p:cNvSpPr txBox="1"/>
          <p:nvPr/>
        </p:nvSpPr>
        <p:spPr>
          <a:xfrm>
            <a:off x="395719" y="1325128"/>
            <a:ext cx="11098237" cy="872996"/>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nSpc>
                <a:spcPct val="110000"/>
              </a:lnSpc>
              <a:spcBef>
                <a:spcPts val="600"/>
              </a:spcBef>
              <a:buNone/>
            </a:pPr>
            <a:r>
              <a:rPr lang="en-US" sz="2400" dirty="0"/>
              <a:t>DataFrames provide a domain-specific language for structured data manipulation in </a:t>
            </a:r>
            <a:r>
              <a:rPr lang="en-US" sz="2400" dirty="0">
                <a:hlinkClick r:id="rId3"/>
              </a:rPr>
              <a:t>Scala</a:t>
            </a:r>
            <a:r>
              <a:rPr lang="en-US" sz="2400" dirty="0"/>
              <a:t>, </a:t>
            </a:r>
            <a:r>
              <a:rPr lang="en-US" sz="2400" dirty="0">
                <a:hlinkClick r:id="rId4"/>
              </a:rPr>
              <a:t>Java</a:t>
            </a:r>
            <a:r>
              <a:rPr lang="en-US" sz="2400" dirty="0"/>
              <a:t>, and </a:t>
            </a:r>
            <a:r>
              <a:rPr lang="en-US" sz="2400" dirty="0">
                <a:hlinkClick r:id="rId5"/>
              </a:rPr>
              <a:t>Python</a:t>
            </a:r>
            <a:r>
              <a:rPr lang="en-US" sz="2400" dirty="0"/>
              <a:t>.</a:t>
            </a:r>
          </a:p>
        </p:txBody>
      </p:sp>
      <p:sp>
        <p:nvSpPr>
          <p:cNvPr id="5" name="TextBox 4"/>
          <p:cNvSpPr txBox="1"/>
          <p:nvPr/>
        </p:nvSpPr>
        <p:spPr>
          <a:xfrm>
            <a:off x="522513" y="2308931"/>
            <a:ext cx="10844651" cy="3811300"/>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nSpc>
                <a:spcPts val="2600"/>
              </a:lnSpc>
              <a:spcBef>
                <a:spcPts val="600"/>
              </a:spcBef>
              <a:spcAft>
                <a:spcPts val="1200"/>
              </a:spcAft>
              <a:buNone/>
            </a:pPr>
            <a:r>
              <a:rPr lang="en-US" sz="1800" dirty="0">
                <a:solidFill>
                  <a:schemeClr val="accent4"/>
                </a:solidFill>
                <a:latin typeface="Arial Narrow" panose="020B0606020202030204" pitchFamily="34" charset="0"/>
              </a:rPr>
              <a:t>&gt;&gt;&gt; </a:t>
            </a:r>
            <a:r>
              <a:rPr lang="en-US" sz="1800" dirty="0" smtClean="0">
                <a:solidFill>
                  <a:schemeClr val="tx1">
                    <a:lumMod val="75000"/>
                    <a:lumOff val="25000"/>
                  </a:schemeClr>
                </a:solidFill>
              </a:rPr>
              <a:t>val </a:t>
            </a:r>
            <a:r>
              <a:rPr lang="en-US" sz="1800" dirty="0">
                <a:solidFill>
                  <a:schemeClr val="tx1">
                    <a:lumMod val="75000"/>
                    <a:lumOff val="25000"/>
                  </a:schemeClr>
                </a:solidFill>
              </a:rPr>
              <a:t>df = </a:t>
            </a:r>
            <a:r>
              <a:rPr lang="en-US" sz="1800" dirty="0" smtClean="0">
                <a:solidFill>
                  <a:schemeClr val="tx1">
                    <a:lumMod val="75000"/>
                    <a:lumOff val="25000"/>
                  </a:schemeClr>
                </a:solidFill>
              </a:rPr>
              <a:t>sqlContext.jsonFile(”</a:t>
            </a:r>
            <a:r>
              <a:rPr lang="en-US" sz="1800" dirty="0" smtClean="0">
                <a:solidFill>
                  <a:schemeClr val="accent1">
                    <a:lumMod val="50000"/>
                  </a:schemeClr>
                </a:solidFill>
              </a:rPr>
              <a:t>somejasonfile.json</a:t>
            </a:r>
            <a:r>
              <a:rPr lang="en-US" sz="1800" dirty="0" smtClean="0">
                <a:solidFill>
                  <a:schemeClr val="tx1">
                    <a:lumMod val="75000"/>
                    <a:lumOff val="25000"/>
                  </a:schemeClr>
                </a:solidFill>
              </a:rPr>
              <a:t>“)</a:t>
            </a:r>
          </a:p>
          <a:p>
            <a:pPr marL="110493" lvl="1" indent="0">
              <a:lnSpc>
                <a:spcPts val="2600"/>
              </a:lnSpc>
              <a:spcBef>
                <a:spcPts val="600"/>
              </a:spcBef>
              <a:spcAft>
                <a:spcPts val="1200"/>
              </a:spcAft>
              <a:buNone/>
            </a:pPr>
            <a:r>
              <a:rPr lang="en-US" sz="1800" dirty="0">
                <a:solidFill>
                  <a:schemeClr val="accent4"/>
                </a:solidFill>
                <a:latin typeface="Arial Narrow" panose="020B0606020202030204" pitchFamily="34" charset="0"/>
              </a:rPr>
              <a:t>&gt;&gt;&gt; </a:t>
            </a:r>
            <a:r>
              <a:rPr lang="en-US" sz="1800" dirty="0" smtClean="0"/>
              <a:t>df.show()				 	</a:t>
            </a:r>
            <a:r>
              <a:rPr lang="en-US" sz="1800" i="1" dirty="0" smtClean="0">
                <a:solidFill>
                  <a:schemeClr val="accent4">
                    <a:lumMod val="75000"/>
                  </a:schemeClr>
                </a:solidFill>
              </a:rPr>
              <a:t>//show the contents of the DataFrame</a:t>
            </a:r>
          </a:p>
          <a:p>
            <a:pPr marL="110493" lvl="1" indent="0">
              <a:lnSpc>
                <a:spcPts val="2600"/>
              </a:lnSpc>
              <a:spcBef>
                <a:spcPts val="600"/>
              </a:spcBef>
              <a:spcAft>
                <a:spcPts val="1200"/>
              </a:spcAft>
              <a:buNone/>
            </a:pPr>
            <a:r>
              <a:rPr lang="en-US" sz="1800" dirty="0">
                <a:solidFill>
                  <a:schemeClr val="accent4"/>
                </a:solidFill>
                <a:latin typeface="Arial Narrow" panose="020B0606020202030204" pitchFamily="34" charset="0"/>
              </a:rPr>
              <a:t>&gt;&gt;&gt; </a:t>
            </a:r>
            <a:r>
              <a:rPr lang="en-US" sz="1800" dirty="0" smtClean="0">
                <a:solidFill>
                  <a:schemeClr val="tx1">
                    <a:lumMod val="75000"/>
                    <a:lumOff val="25000"/>
                  </a:schemeClr>
                </a:solidFill>
              </a:rPr>
              <a:t>df.printSchema()				</a:t>
            </a:r>
            <a:r>
              <a:rPr lang="en-US" sz="1800" dirty="0" smtClean="0">
                <a:solidFill>
                  <a:schemeClr val="accent4">
                    <a:lumMod val="75000"/>
                  </a:schemeClr>
                </a:solidFill>
              </a:rPr>
              <a:t>//Print the schema in a tree format</a:t>
            </a:r>
          </a:p>
          <a:p>
            <a:pPr marL="110493" lvl="1" indent="0">
              <a:lnSpc>
                <a:spcPts val="2600"/>
              </a:lnSpc>
              <a:spcBef>
                <a:spcPts val="600"/>
              </a:spcBef>
              <a:spcAft>
                <a:spcPts val="1200"/>
              </a:spcAft>
              <a:buNone/>
            </a:pPr>
            <a:r>
              <a:rPr lang="en-US" sz="1800" dirty="0">
                <a:solidFill>
                  <a:schemeClr val="accent4"/>
                </a:solidFill>
                <a:latin typeface="Arial Narrow" panose="020B0606020202030204" pitchFamily="34" charset="0"/>
              </a:rPr>
              <a:t>&gt;&gt;&gt; </a:t>
            </a:r>
            <a:r>
              <a:rPr lang="en-US" sz="1800" dirty="0" smtClean="0">
                <a:solidFill>
                  <a:schemeClr val="tx1">
                    <a:lumMod val="75000"/>
                    <a:lumOff val="25000"/>
                  </a:schemeClr>
                </a:solidFill>
              </a:rPr>
              <a:t>df.select(“name”).show()			</a:t>
            </a:r>
            <a:r>
              <a:rPr lang="en-US" sz="1800" dirty="0" smtClean="0">
                <a:solidFill>
                  <a:schemeClr val="accent4">
                    <a:lumMod val="75000"/>
                  </a:schemeClr>
                </a:solidFill>
              </a:rPr>
              <a:t>//select and show the ‘name’ columns</a:t>
            </a:r>
          </a:p>
          <a:p>
            <a:pPr marL="110493" lvl="1" indent="0">
              <a:lnSpc>
                <a:spcPts val="2600"/>
              </a:lnSpc>
              <a:spcBef>
                <a:spcPts val="600"/>
              </a:spcBef>
              <a:spcAft>
                <a:spcPts val="1200"/>
              </a:spcAft>
              <a:buNone/>
            </a:pPr>
            <a:r>
              <a:rPr lang="en-US" sz="1800" dirty="0">
                <a:solidFill>
                  <a:schemeClr val="accent4"/>
                </a:solidFill>
                <a:latin typeface="Arial Narrow" panose="020B0606020202030204" pitchFamily="34" charset="0"/>
              </a:rPr>
              <a:t>&gt;&gt;&gt; </a:t>
            </a:r>
            <a:r>
              <a:rPr lang="en-US" sz="1800" dirty="0" smtClean="0">
                <a:solidFill>
                  <a:schemeClr val="tx1">
                    <a:lumMod val="75000"/>
                    <a:lumOff val="25000"/>
                  </a:schemeClr>
                </a:solidFill>
              </a:rPr>
              <a:t>df.select(df(”name”),df (“age”) +1).show() 	</a:t>
            </a:r>
            <a:r>
              <a:rPr lang="en-US" sz="1800" dirty="0" smtClean="0">
                <a:solidFill>
                  <a:schemeClr val="accent4">
                    <a:lumMod val="75000"/>
                  </a:schemeClr>
                </a:solidFill>
              </a:rPr>
              <a:t>//select all but increment the ‘age’ by 1</a:t>
            </a:r>
          </a:p>
          <a:p>
            <a:pPr marL="110493" lvl="1" indent="0">
              <a:lnSpc>
                <a:spcPts val="2600"/>
              </a:lnSpc>
              <a:spcBef>
                <a:spcPts val="600"/>
              </a:spcBef>
              <a:spcAft>
                <a:spcPts val="1200"/>
              </a:spcAft>
              <a:buNone/>
            </a:pPr>
            <a:r>
              <a:rPr lang="en-US" sz="1800" dirty="0">
                <a:solidFill>
                  <a:schemeClr val="accent4"/>
                </a:solidFill>
                <a:latin typeface="Arial Narrow" panose="020B0606020202030204" pitchFamily="34" charset="0"/>
              </a:rPr>
              <a:t>&gt;&gt;&gt; </a:t>
            </a:r>
            <a:r>
              <a:rPr lang="en-US" sz="1800" dirty="0" smtClean="0">
                <a:solidFill>
                  <a:schemeClr val="tx1">
                    <a:lumMod val="75000"/>
                    <a:lumOff val="25000"/>
                  </a:schemeClr>
                </a:solidFill>
              </a:rPr>
              <a:t>df.filter(df(”age”) &gt; 21).show()			</a:t>
            </a:r>
            <a:r>
              <a:rPr lang="en-US" sz="1800" dirty="0" smtClean="0">
                <a:solidFill>
                  <a:schemeClr val="accent4">
                    <a:lumMod val="75000"/>
                  </a:schemeClr>
                </a:solidFill>
              </a:rPr>
              <a:t>//select people older than 21</a:t>
            </a:r>
          </a:p>
          <a:p>
            <a:pPr marL="110493" lvl="1" indent="0">
              <a:lnSpc>
                <a:spcPts val="2600"/>
              </a:lnSpc>
              <a:spcBef>
                <a:spcPts val="600"/>
              </a:spcBef>
              <a:spcAft>
                <a:spcPts val="1200"/>
              </a:spcAft>
              <a:buNone/>
            </a:pPr>
            <a:r>
              <a:rPr lang="en-US" sz="1800" dirty="0">
                <a:solidFill>
                  <a:schemeClr val="accent4"/>
                </a:solidFill>
                <a:latin typeface="Arial Narrow" panose="020B0606020202030204" pitchFamily="34" charset="0"/>
              </a:rPr>
              <a:t>&gt;&gt;&gt; </a:t>
            </a:r>
            <a:r>
              <a:rPr lang="en-US" sz="1800" dirty="0" smtClean="0">
                <a:solidFill>
                  <a:schemeClr val="tx1">
                    <a:lumMod val="75000"/>
                    <a:lumOff val="25000"/>
                  </a:schemeClr>
                </a:solidFill>
              </a:rPr>
              <a:t>df.groupBy(“age”).count().show()		</a:t>
            </a:r>
            <a:r>
              <a:rPr lang="en-US" sz="1800" dirty="0" smtClean="0">
                <a:solidFill>
                  <a:schemeClr val="accent4">
                    <a:lumMod val="75000"/>
                  </a:schemeClr>
                </a:solidFill>
              </a:rPr>
              <a:t>//Count people by ‘age’</a:t>
            </a:r>
            <a:endParaRPr lang="en-US" sz="1800" dirty="0">
              <a:solidFill>
                <a:schemeClr val="accent4">
                  <a:lumMod val="75000"/>
                </a:schemeClr>
              </a:solidFill>
            </a:endParaRPr>
          </a:p>
        </p:txBody>
      </p:sp>
    </p:spTree>
    <p:extLst>
      <p:ext uri="{BB962C8B-B14F-4D97-AF65-F5344CB8AC3E}">
        <p14:creationId xmlns:p14="http://schemas.microsoft.com/office/powerpoint/2010/main" val="2436096289"/>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Tables and Queries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47</a:t>
            </a:fld>
            <a:endParaRPr lang="en-US" dirty="0"/>
          </a:p>
        </p:txBody>
      </p:sp>
      <p:sp>
        <p:nvSpPr>
          <p:cNvPr id="4" name="TextBox 3"/>
          <p:cNvSpPr txBox="1"/>
          <p:nvPr/>
        </p:nvSpPr>
        <p:spPr>
          <a:xfrm>
            <a:off x="532663" y="1392612"/>
            <a:ext cx="11196882" cy="498598"/>
          </a:xfrm>
          <a:prstGeom prst="rect">
            <a:avLst/>
          </a:prstGeom>
          <a:noFill/>
          <a:ln>
            <a:noFill/>
          </a:ln>
        </p:spPr>
        <p:txBody>
          <a:bodyPr wrap="square">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dirty="0"/>
              <a:t>A </a:t>
            </a:r>
            <a:r>
              <a:rPr lang="en-US" dirty="0" smtClean="0"/>
              <a:t>Dataframe </a:t>
            </a:r>
            <a:r>
              <a:rPr lang="en-US" dirty="0"/>
              <a:t>can be registered as a table which can then be used in SQL queries</a:t>
            </a:r>
          </a:p>
        </p:txBody>
      </p:sp>
      <p:sp>
        <p:nvSpPr>
          <p:cNvPr id="6" name="TextBox 5"/>
          <p:cNvSpPr txBox="1"/>
          <p:nvPr/>
        </p:nvSpPr>
        <p:spPr>
          <a:xfrm>
            <a:off x="709683" y="2048745"/>
            <a:ext cx="11019862" cy="2887970"/>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nSpc>
                <a:spcPts val="2600"/>
              </a:lnSpc>
              <a:spcBef>
                <a:spcPts val="600"/>
              </a:spcBef>
              <a:spcAft>
                <a:spcPts val="0"/>
              </a:spcAft>
              <a:buNone/>
            </a:pPr>
            <a:r>
              <a:rPr lang="en-US" sz="1600" dirty="0" smtClean="0">
                <a:solidFill>
                  <a:schemeClr val="accent4">
                    <a:lumMod val="75000"/>
                  </a:schemeClr>
                </a:solidFill>
              </a:rPr>
              <a:t>// first create  </a:t>
            </a:r>
            <a:r>
              <a:rPr lang="en-US" sz="1600" dirty="0">
                <a:solidFill>
                  <a:schemeClr val="accent4">
                    <a:lumMod val="75000"/>
                  </a:schemeClr>
                </a:solidFill>
              </a:rPr>
              <a:t>a DataFrame from JSON </a:t>
            </a:r>
            <a:r>
              <a:rPr lang="en-US" sz="1600" dirty="0" smtClean="0">
                <a:solidFill>
                  <a:schemeClr val="accent4">
                    <a:lumMod val="75000"/>
                  </a:schemeClr>
                </a:solidFill>
              </a:rPr>
              <a:t>file</a:t>
            </a:r>
          </a:p>
          <a:p>
            <a:pPr marL="110493" lvl="1" indent="0">
              <a:lnSpc>
                <a:spcPts val="2600"/>
              </a:lnSpc>
              <a:spcBef>
                <a:spcPts val="0"/>
              </a:spcBef>
              <a:spcAft>
                <a:spcPts val="1200"/>
              </a:spcAft>
              <a:buNone/>
            </a:pPr>
            <a:r>
              <a:rPr lang="en-US" sz="1600" dirty="0" smtClean="0">
                <a:solidFill>
                  <a:schemeClr val="accent4"/>
                </a:solidFill>
                <a:latin typeface="Arial Narrow" panose="020B0606020202030204" pitchFamily="34" charset="0"/>
              </a:rPr>
              <a:t>&gt;&gt;&gt;</a:t>
            </a:r>
            <a:r>
              <a:rPr lang="en-US" sz="1600" dirty="0" smtClean="0">
                <a:solidFill>
                  <a:schemeClr val="accent4"/>
                </a:solidFill>
              </a:rPr>
              <a:t> </a:t>
            </a:r>
            <a:r>
              <a:rPr lang="en-US" sz="1600" dirty="0" smtClean="0">
                <a:solidFill>
                  <a:schemeClr val="accent2"/>
                </a:solidFill>
              </a:rPr>
              <a:t>val</a:t>
            </a:r>
            <a:r>
              <a:rPr lang="en-US" sz="1600" dirty="0" smtClean="0">
                <a:solidFill>
                  <a:schemeClr val="tx1">
                    <a:lumMod val="75000"/>
                    <a:lumOff val="25000"/>
                  </a:schemeClr>
                </a:solidFill>
              </a:rPr>
              <a:t> df = sqlContext.jsonFile(”</a:t>
            </a:r>
            <a:r>
              <a:rPr lang="en-US" sz="1600" dirty="0" smtClean="0">
                <a:solidFill>
                  <a:schemeClr val="accent1">
                    <a:lumMod val="50000"/>
                  </a:schemeClr>
                </a:solidFill>
              </a:rPr>
              <a:t>Users.json</a:t>
            </a:r>
            <a:r>
              <a:rPr lang="en-US" sz="1600" dirty="0" smtClean="0">
                <a:solidFill>
                  <a:schemeClr val="tx1">
                    <a:lumMod val="75000"/>
                    <a:lumOff val="25000"/>
                  </a:schemeClr>
                </a:solidFill>
              </a:rPr>
              <a:t>“)</a:t>
            </a:r>
          </a:p>
          <a:p>
            <a:pPr marL="110493" lvl="1" indent="0">
              <a:lnSpc>
                <a:spcPts val="2600"/>
              </a:lnSpc>
              <a:spcBef>
                <a:spcPts val="600"/>
              </a:spcBef>
              <a:spcAft>
                <a:spcPts val="0"/>
              </a:spcAft>
              <a:buNone/>
            </a:pPr>
            <a:r>
              <a:rPr lang="en-US" sz="1600" dirty="0">
                <a:solidFill>
                  <a:schemeClr val="accent4">
                    <a:lumMod val="75000"/>
                  </a:schemeClr>
                </a:solidFill>
              </a:rPr>
              <a:t>// register the D</a:t>
            </a:r>
            <a:r>
              <a:rPr lang="en-US" sz="1600" dirty="0" smtClean="0">
                <a:solidFill>
                  <a:schemeClr val="accent4">
                    <a:lumMod val="75000"/>
                  </a:schemeClr>
                </a:solidFill>
              </a:rPr>
              <a:t>ataframe </a:t>
            </a:r>
            <a:r>
              <a:rPr lang="en-US" sz="1600" dirty="0">
                <a:solidFill>
                  <a:schemeClr val="accent4">
                    <a:lumMod val="75000"/>
                  </a:schemeClr>
                </a:solidFill>
              </a:rPr>
              <a:t>as a temporary </a:t>
            </a:r>
            <a:r>
              <a:rPr lang="en-US" sz="1600" dirty="0" smtClean="0">
                <a:solidFill>
                  <a:schemeClr val="accent4">
                    <a:lumMod val="75000"/>
                  </a:schemeClr>
                </a:solidFill>
              </a:rPr>
              <a:t>table. Temp </a:t>
            </a:r>
            <a:r>
              <a:rPr lang="en-US" sz="1600" dirty="0">
                <a:solidFill>
                  <a:schemeClr val="accent4">
                    <a:lumMod val="75000"/>
                  </a:schemeClr>
                </a:solidFill>
              </a:rPr>
              <a:t>tables exist only during the lifetime of this instance of SQLContext</a:t>
            </a:r>
          </a:p>
          <a:p>
            <a:pPr marL="110493" lvl="1" indent="0">
              <a:lnSpc>
                <a:spcPts val="2600"/>
              </a:lnSpc>
              <a:spcBef>
                <a:spcPts val="0"/>
              </a:spcBef>
              <a:spcAft>
                <a:spcPts val="1200"/>
              </a:spcAft>
              <a:buNone/>
            </a:pPr>
            <a:r>
              <a:rPr lang="en-US" sz="1600" dirty="0" smtClean="0">
                <a:solidFill>
                  <a:schemeClr val="tx1">
                    <a:lumMod val="75000"/>
                    <a:lumOff val="25000"/>
                  </a:schemeClr>
                </a:solidFill>
              </a:rPr>
              <a:t> </a:t>
            </a:r>
            <a:r>
              <a:rPr lang="en-US" sz="1600" dirty="0" smtClean="0">
                <a:solidFill>
                  <a:schemeClr val="accent4"/>
                </a:solidFill>
                <a:latin typeface="Arial Narrow" panose="020B0606020202030204" pitchFamily="34" charset="0"/>
              </a:rPr>
              <a:t>&gt;&gt;&gt;</a:t>
            </a:r>
            <a:r>
              <a:rPr lang="en-US" sz="1600" dirty="0" smtClean="0">
                <a:solidFill>
                  <a:schemeClr val="accent4"/>
                </a:solidFill>
              </a:rPr>
              <a:t> </a:t>
            </a:r>
            <a:r>
              <a:rPr lang="en-US" sz="1600" dirty="0" smtClean="0">
                <a:solidFill>
                  <a:schemeClr val="accent2"/>
                </a:solidFill>
              </a:rPr>
              <a:t>val</a:t>
            </a:r>
            <a:r>
              <a:rPr lang="en-US" sz="1600" dirty="0" smtClean="0">
                <a:solidFill>
                  <a:schemeClr val="tx1">
                    <a:lumMod val="75000"/>
                    <a:lumOff val="25000"/>
                  </a:schemeClr>
                </a:solidFill>
              </a:rPr>
              <a:t> usertable = sqlContext.registerDataFrameAsTable(df, “UserTable”) </a:t>
            </a:r>
          </a:p>
          <a:p>
            <a:pPr marL="110493" lvl="1" indent="0">
              <a:lnSpc>
                <a:spcPts val="2600"/>
              </a:lnSpc>
              <a:spcBef>
                <a:spcPts val="600"/>
              </a:spcBef>
              <a:spcAft>
                <a:spcPts val="0"/>
              </a:spcAft>
              <a:buNone/>
            </a:pPr>
            <a:r>
              <a:rPr lang="en-US" sz="1600" dirty="0">
                <a:solidFill>
                  <a:schemeClr val="accent4">
                    <a:lumMod val="75000"/>
                  </a:schemeClr>
                </a:solidFill>
              </a:rPr>
              <a:t>//execute a SQL query on the table. The query returns a DataFrame</a:t>
            </a:r>
            <a:r>
              <a:rPr lang="en-US" sz="1600" dirty="0" smtClean="0">
                <a:solidFill>
                  <a:schemeClr val="accent4">
                    <a:lumMod val="75000"/>
                  </a:schemeClr>
                </a:solidFill>
              </a:rPr>
              <a:t>. </a:t>
            </a:r>
            <a:br>
              <a:rPr lang="en-US" sz="1600" dirty="0" smtClean="0">
                <a:solidFill>
                  <a:schemeClr val="accent4">
                    <a:lumMod val="75000"/>
                  </a:schemeClr>
                </a:solidFill>
              </a:rPr>
            </a:br>
            <a:r>
              <a:rPr lang="en-US" sz="1600" dirty="0" smtClean="0">
                <a:solidFill>
                  <a:schemeClr val="accent4">
                    <a:lumMod val="75000"/>
                  </a:schemeClr>
                </a:solidFill>
              </a:rPr>
              <a:t>// This is another </a:t>
            </a:r>
            <a:r>
              <a:rPr lang="en-US" sz="1600" dirty="0">
                <a:solidFill>
                  <a:schemeClr val="accent4">
                    <a:lumMod val="75000"/>
                  </a:schemeClr>
                </a:solidFill>
              </a:rPr>
              <a:t>way to create </a:t>
            </a:r>
            <a:r>
              <a:rPr lang="en-US" sz="1600" dirty="0" smtClean="0">
                <a:solidFill>
                  <a:schemeClr val="accent4">
                    <a:lumMod val="75000"/>
                  </a:schemeClr>
                </a:solidFill>
              </a:rPr>
              <a:t>DataFrames</a:t>
            </a:r>
            <a:endParaRPr lang="en-US" sz="1600" dirty="0">
              <a:solidFill>
                <a:schemeClr val="accent4">
                  <a:lumMod val="75000"/>
                </a:schemeClr>
              </a:solidFill>
            </a:endParaRPr>
          </a:p>
          <a:p>
            <a:pPr marL="110493" lvl="1" indent="0">
              <a:lnSpc>
                <a:spcPts val="2600"/>
              </a:lnSpc>
              <a:spcBef>
                <a:spcPts val="0"/>
              </a:spcBef>
              <a:spcAft>
                <a:spcPts val="1200"/>
              </a:spcAft>
              <a:buNone/>
            </a:pPr>
            <a:r>
              <a:rPr lang="en-US" sz="1600" dirty="0" smtClean="0">
                <a:solidFill>
                  <a:schemeClr val="accent4"/>
                </a:solidFill>
                <a:latin typeface="Arial Narrow" panose="020B0606020202030204" pitchFamily="34" charset="0"/>
              </a:rPr>
              <a:t>&gt;&gt;&gt;</a:t>
            </a:r>
            <a:r>
              <a:rPr lang="en-US" sz="1600" dirty="0" smtClean="0">
                <a:solidFill>
                  <a:schemeClr val="accent4"/>
                </a:solidFill>
              </a:rPr>
              <a:t> </a:t>
            </a:r>
            <a:r>
              <a:rPr lang="en-US" sz="1600" dirty="0" smtClean="0">
                <a:solidFill>
                  <a:schemeClr val="accent2"/>
                </a:solidFill>
              </a:rPr>
              <a:t>val</a:t>
            </a:r>
            <a:r>
              <a:rPr lang="en-US" sz="1600" dirty="0" smtClean="0">
                <a:solidFill>
                  <a:schemeClr val="accent4"/>
                </a:solidFill>
              </a:rPr>
              <a:t> </a:t>
            </a:r>
            <a:r>
              <a:rPr lang="en-US" sz="1600" dirty="0" smtClean="0">
                <a:solidFill>
                  <a:schemeClr val="tx1">
                    <a:lumMod val="75000"/>
                    <a:lumOff val="25000"/>
                  </a:schemeClr>
                </a:solidFill>
              </a:rPr>
              <a:t>teenagers</a:t>
            </a:r>
            <a:r>
              <a:rPr lang="en-US" sz="1600" dirty="0" smtClean="0">
                <a:solidFill>
                  <a:schemeClr val="accent4"/>
                </a:solidFill>
              </a:rPr>
              <a:t> </a:t>
            </a:r>
            <a:r>
              <a:rPr lang="en-US" sz="1600" dirty="0" smtClean="0">
                <a:solidFill>
                  <a:schemeClr val="tx1">
                    <a:lumMod val="75000"/>
                    <a:lumOff val="25000"/>
                  </a:schemeClr>
                </a:solidFill>
              </a:rPr>
              <a:t>= sqlContext.sql(“select Age as Years from UserTable where age &gt; 13 and age &lt;= 19”) </a:t>
            </a:r>
          </a:p>
        </p:txBody>
      </p:sp>
      <p:pic>
        <p:nvPicPr>
          <p:cNvPr id="4098" name="Picture 2" descr="http://a3.mzstatic.com/us/r30/Purple5/v4/44/a5/81/44a58193-6780-1e38-2ee0-874f8ddf7bdc/icon256-2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806" y="5271019"/>
            <a:ext cx="977189" cy="977189"/>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bwMode="auto">
          <a:xfrm>
            <a:off x="3533991" y="5284795"/>
            <a:ext cx="1310184" cy="949636"/>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solidFill>
                  <a:schemeClr val="bg1"/>
                </a:solidFill>
                <a:latin typeface="+mj-lt"/>
                <a:ea typeface="Segoe UI" pitchFamily="34" charset="0"/>
                <a:cs typeface="Segoe UI" pitchFamily="34" charset="0"/>
              </a:rPr>
              <a:t>DataFrame</a:t>
            </a:r>
          </a:p>
        </p:txBody>
      </p:sp>
      <p:pic>
        <p:nvPicPr>
          <p:cNvPr id="4100" name="Picture 4" descr="http://www.clarity-ventures.com/portals/0/images/resources/custom-surveys-poll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5375" y="5236699"/>
            <a:ext cx="990837" cy="990837"/>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10281567" y="5284795"/>
            <a:ext cx="1380348" cy="949636"/>
          </a:xfrm>
          <a:prstGeom prst="round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smtClean="0">
                <a:solidFill>
                  <a:schemeClr val="bg1"/>
                </a:solidFill>
                <a:latin typeface="+mj-lt"/>
                <a:ea typeface="Segoe UI" pitchFamily="34" charset="0"/>
                <a:cs typeface="Segoe UI" pitchFamily="34" charset="0"/>
              </a:rPr>
              <a:t>DataFrame</a:t>
            </a:r>
          </a:p>
        </p:txBody>
      </p:sp>
      <p:cxnSp>
        <p:nvCxnSpPr>
          <p:cNvPr id="11" name="Straight Arrow Connector 10"/>
          <p:cNvCxnSpPr/>
          <p:nvPr/>
        </p:nvCxnSpPr>
        <p:spPr>
          <a:xfrm flipV="1">
            <a:off x="1734291" y="5759612"/>
            <a:ext cx="1705802" cy="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5007005" y="5759612"/>
            <a:ext cx="1909873" cy="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240110" y="5732117"/>
            <a:ext cx="1894610" cy="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967682" y="5370736"/>
            <a:ext cx="914400" cy="441435"/>
          </a:xfrm>
          <a:prstGeom prst="rect">
            <a:avLst/>
          </a:prstGeom>
          <a:noFill/>
        </p:spPr>
        <p:txBody>
          <a:bodyPr wrap="none" lIns="182880" tIns="146304" rIns="182880" bIns="146304" rtlCol="0" anchor="ctr">
            <a:noAutofit/>
          </a:bodyPr>
          <a:lstStyle/>
          <a:p>
            <a:pPr>
              <a:lnSpc>
                <a:spcPct val="90000"/>
              </a:lnSpc>
              <a:spcAft>
                <a:spcPts val="600"/>
              </a:spcAft>
            </a:pPr>
            <a:r>
              <a:rPr lang="en-US" sz="1400" dirty="0" smtClean="0">
                <a:solidFill>
                  <a:srgbClr val="7030A0"/>
                </a:solidFill>
              </a:rPr>
              <a:t>jsonFile</a:t>
            </a:r>
          </a:p>
        </p:txBody>
      </p:sp>
      <p:sp>
        <p:nvSpPr>
          <p:cNvPr id="23" name="TextBox 22"/>
          <p:cNvSpPr txBox="1"/>
          <p:nvPr/>
        </p:nvSpPr>
        <p:spPr>
          <a:xfrm>
            <a:off x="4860158" y="5370736"/>
            <a:ext cx="1909029" cy="441435"/>
          </a:xfrm>
          <a:prstGeom prst="rect">
            <a:avLst/>
          </a:prstGeom>
          <a:noFill/>
        </p:spPr>
        <p:txBody>
          <a:bodyPr wrap="none" lIns="182880" tIns="146304" rIns="182880" bIns="146304" rtlCol="0" anchor="ctr">
            <a:noAutofit/>
          </a:bodyPr>
          <a:lstStyle/>
          <a:p>
            <a:pPr>
              <a:lnSpc>
                <a:spcPct val="90000"/>
              </a:lnSpc>
              <a:spcAft>
                <a:spcPts val="600"/>
              </a:spcAft>
            </a:pPr>
            <a:r>
              <a:rPr lang="en-US" sz="1400" dirty="0">
                <a:solidFill>
                  <a:srgbClr val="7030A0"/>
                </a:solidFill>
              </a:rPr>
              <a:t>r</a:t>
            </a:r>
            <a:r>
              <a:rPr lang="en-US" sz="1400" dirty="0" smtClean="0">
                <a:solidFill>
                  <a:srgbClr val="7030A0"/>
                </a:solidFill>
              </a:rPr>
              <a:t>egisterDataFrameAsTable</a:t>
            </a:r>
          </a:p>
        </p:txBody>
      </p:sp>
      <p:sp>
        <p:nvSpPr>
          <p:cNvPr id="24" name="TextBox 23"/>
          <p:cNvSpPr txBox="1"/>
          <p:nvPr/>
        </p:nvSpPr>
        <p:spPr>
          <a:xfrm>
            <a:off x="8695219" y="5370736"/>
            <a:ext cx="890201" cy="441435"/>
          </a:xfrm>
          <a:prstGeom prst="rect">
            <a:avLst/>
          </a:prstGeom>
          <a:noFill/>
        </p:spPr>
        <p:txBody>
          <a:bodyPr wrap="none" lIns="182880" tIns="146304" rIns="182880" bIns="146304" rtlCol="0" anchor="ctr">
            <a:noAutofit/>
          </a:bodyPr>
          <a:lstStyle/>
          <a:p>
            <a:pPr>
              <a:lnSpc>
                <a:spcPct val="90000"/>
              </a:lnSpc>
              <a:spcAft>
                <a:spcPts val="600"/>
              </a:spcAft>
            </a:pPr>
            <a:r>
              <a:rPr lang="en-US" sz="1400" dirty="0">
                <a:solidFill>
                  <a:srgbClr val="7030A0"/>
                </a:solidFill>
              </a:rPr>
              <a:t> </a:t>
            </a:r>
            <a:r>
              <a:rPr lang="en-US" sz="1400" dirty="0" smtClean="0">
                <a:solidFill>
                  <a:srgbClr val="7030A0"/>
                </a:solidFill>
              </a:rPr>
              <a:t>sql query</a:t>
            </a:r>
          </a:p>
        </p:txBody>
      </p:sp>
    </p:spTree>
    <p:extLst>
      <p:ext uri="{BB962C8B-B14F-4D97-AF65-F5344CB8AC3E}">
        <p14:creationId xmlns:p14="http://schemas.microsoft.com/office/powerpoint/2010/main" val="778709379"/>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Tables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48</a:t>
            </a:fld>
            <a:endParaRPr lang="en-US" dirty="0"/>
          </a:p>
        </p:txBody>
      </p:sp>
      <p:sp>
        <p:nvSpPr>
          <p:cNvPr id="4" name="TextBox 3"/>
          <p:cNvSpPr txBox="1"/>
          <p:nvPr/>
        </p:nvSpPr>
        <p:spPr>
          <a:xfrm>
            <a:off x="497247" y="1214321"/>
            <a:ext cx="10869917" cy="430887"/>
          </a:xfrm>
          <a:prstGeom prst="rect">
            <a:avLst/>
          </a:prstGeom>
          <a:noFill/>
          <a:ln>
            <a:noFill/>
          </a:ln>
        </p:spPr>
        <p:txBody>
          <a:bodyPr wrap="square">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2000" dirty="0"/>
              <a:t>Spark SQL also supports reading and writing data stored in </a:t>
            </a:r>
            <a:r>
              <a:rPr lang="en-US" sz="2000" dirty="0">
                <a:hlinkClick r:id="rId2"/>
              </a:rPr>
              <a:t>Apache Hive</a:t>
            </a:r>
            <a:r>
              <a:rPr lang="en-US" sz="2000" dirty="0"/>
              <a:t>.</a:t>
            </a:r>
          </a:p>
        </p:txBody>
      </p:sp>
      <p:sp>
        <p:nvSpPr>
          <p:cNvPr id="6" name="TextBox 5"/>
          <p:cNvSpPr txBox="1"/>
          <p:nvPr/>
        </p:nvSpPr>
        <p:spPr>
          <a:xfrm>
            <a:off x="703057" y="1681052"/>
            <a:ext cx="10664107" cy="2323713"/>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nSpc>
                <a:spcPts val="2600"/>
              </a:lnSpc>
              <a:spcBef>
                <a:spcPts val="600"/>
              </a:spcBef>
              <a:spcAft>
                <a:spcPts val="0"/>
              </a:spcAft>
              <a:buNone/>
            </a:pPr>
            <a:r>
              <a:rPr lang="en-US" sz="1600" dirty="0" smtClean="0">
                <a:solidFill>
                  <a:schemeClr val="accent4">
                    <a:lumMod val="75000"/>
                  </a:schemeClr>
                </a:solidFill>
              </a:rPr>
              <a:t>// first create  </a:t>
            </a:r>
            <a:r>
              <a:rPr lang="en-US" sz="1600" dirty="0">
                <a:solidFill>
                  <a:schemeClr val="accent4">
                    <a:lumMod val="75000"/>
                  </a:schemeClr>
                </a:solidFill>
              </a:rPr>
              <a:t>a </a:t>
            </a:r>
            <a:r>
              <a:rPr lang="en-US" sz="1600" dirty="0" smtClean="0">
                <a:solidFill>
                  <a:schemeClr val="accent4">
                    <a:lumMod val="75000"/>
                  </a:schemeClr>
                </a:solidFill>
              </a:rPr>
              <a:t>HiveContext which is derived from SQLContext</a:t>
            </a:r>
            <a:r>
              <a:rPr lang="en-US" sz="1600" dirty="0">
                <a:solidFill>
                  <a:schemeClr val="accent4">
                    <a:lumMod val="75000"/>
                  </a:schemeClr>
                </a:solidFill>
              </a:rPr>
              <a:t/>
            </a:r>
            <a:br>
              <a:rPr lang="en-US" sz="1600" dirty="0">
                <a:solidFill>
                  <a:schemeClr val="accent4">
                    <a:lumMod val="75000"/>
                  </a:schemeClr>
                </a:solidFill>
              </a:rPr>
            </a:br>
            <a:r>
              <a:rPr lang="en-US" sz="1600" dirty="0" smtClean="0">
                <a:solidFill>
                  <a:schemeClr val="accent4"/>
                </a:solidFill>
                <a:latin typeface="Arial Narrow" panose="020B0606020202030204" pitchFamily="34" charset="0"/>
              </a:rPr>
              <a:t>&gt;&gt;&gt;</a:t>
            </a:r>
            <a:r>
              <a:rPr lang="en-US" sz="1600" dirty="0" smtClean="0">
                <a:solidFill>
                  <a:schemeClr val="accent4"/>
                </a:solidFill>
              </a:rPr>
              <a:t> </a:t>
            </a:r>
            <a:r>
              <a:rPr lang="en-US" sz="1600" dirty="0" smtClean="0">
                <a:solidFill>
                  <a:schemeClr val="accent2"/>
                </a:solidFill>
              </a:rPr>
              <a:t>val</a:t>
            </a:r>
            <a:r>
              <a:rPr lang="en-US" sz="1600" dirty="0" smtClean="0">
                <a:solidFill>
                  <a:schemeClr val="tx1">
                    <a:lumMod val="75000"/>
                    <a:lumOff val="25000"/>
                  </a:schemeClr>
                </a:solidFill>
              </a:rPr>
              <a:t> sqlContext </a:t>
            </a:r>
            <a:r>
              <a:rPr lang="en-US" sz="1600" dirty="0">
                <a:solidFill>
                  <a:schemeClr val="tx1">
                    <a:lumMod val="75000"/>
                    <a:lumOff val="25000"/>
                  </a:schemeClr>
                </a:solidFill>
              </a:rPr>
              <a:t>= new org.apache.spark.sql.hive.</a:t>
            </a:r>
            <a:r>
              <a:rPr lang="en-US" sz="1600" dirty="0">
                <a:solidFill>
                  <a:schemeClr val="accent1">
                    <a:lumMod val="75000"/>
                  </a:schemeClr>
                </a:solidFill>
              </a:rPr>
              <a:t>HiveContex</a:t>
            </a:r>
            <a:r>
              <a:rPr lang="en-US" sz="1600" dirty="0">
                <a:solidFill>
                  <a:schemeClr val="tx1">
                    <a:lumMod val="75000"/>
                    <a:lumOff val="25000"/>
                  </a:schemeClr>
                </a:solidFill>
              </a:rPr>
              <a:t>t(sc</a:t>
            </a:r>
            <a:r>
              <a:rPr lang="en-US" sz="1600" dirty="0" smtClean="0">
                <a:solidFill>
                  <a:schemeClr val="tx1">
                    <a:lumMod val="75000"/>
                    <a:lumOff val="25000"/>
                  </a:schemeClr>
                </a:solidFill>
              </a:rPr>
              <a:t>)</a:t>
            </a:r>
          </a:p>
          <a:p>
            <a:pPr marL="110493" lvl="1" indent="0">
              <a:lnSpc>
                <a:spcPts val="2600"/>
              </a:lnSpc>
              <a:spcBef>
                <a:spcPts val="600"/>
              </a:spcBef>
              <a:spcAft>
                <a:spcPts val="0"/>
              </a:spcAft>
              <a:buNone/>
            </a:pPr>
            <a:r>
              <a:rPr lang="en-US" sz="1600" dirty="0">
                <a:solidFill>
                  <a:schemeClr val="accent4"/>
                </a:solidFill>
                <a:latin typeface="Arial Narrow" panose="020B0606020202030204" pitchFamily="34" charset="0"/>
              </a:rPr>
              <a:t>&gt;&gt;&gt; </a:t>
            </a:r>
            <a:r>
              <a:rPr lang="en-US" sz="1600" dirty="0" smtClean="0">
                <a:solidFill>
                  <a:schemeClr val="tx1">
                    <a:lumMod val="75000"/>
                    <a:lumOff val="25000"/>
                  </a:schemeClr>
                </a:solidFill>
              </a:rPr>
              <a:t>sqlContext.sql</a:t>
            </a:r>
            <a:r>
              <a:rPr lang="en-US" sz="1600" dirty="0">
                <a:solidFill>
                  <a:schemeClr val="tx1">
                    <a:lumMod val="75000"/>
                    <a:lumOff val="25000"/>
                  </a:schemeClr>
                </a:solidFill>
              </a:rPr>
              <a:t>("</a:t>
            </a:r>
            <a:r>
              <a:rPr lang="en-US" sz="1600" dirty="0">
                <a:solidFill>
                  <a:schemeClr val="accent1">
                    <a:lumMod val="60000"/>
                    <a:lumOff val="40000"/>
                  </a:schemeClr>
                </a:solidFill>
              </a:rPr>
              <a:t>CREATE TABLE IF NOT EXISTS </a:t>
            </a:r>
            <a:r>
              <a:rPr lang="en-US" sz="1600" dirty="0" smtClean="0">
                <a:solidFill>
                  <a:schemeClr val="accent1">
                    <a:lumMod val="60000"/>
                    <a:lumOff val="40000"/>
                  </a:schemeClr>
                </a:solidFill>
              </a:rPr>
              <a:t>UserTable </a:t>
            </a:r>
            <a:r>
              <a:rPr lang="en-US" sz="1600" dirty="0">
                <a:solidFill>
                  <a:schemeClr val="accent1">
                    <a:lumMod val="60000"/>
                    <a:lumOff val="40000"/>
                  </a:schemeClr>
                </a:solidFill>
              </a:rPr>
              <a:t>(key INT, value STRING</a:t>
            </a:r>
            <a:r>
              <a:rPr lang="en-US" sz="1600" dirty="0">
                <a:solidFill>
                  <a:schemeClr val="tx1">
                    <a:lumMod val="75000"/>
                    <a:lumOff val="25000"/>
                  </a:schemeClr>
                </a:solidFill>
              </a:rPr>
              <a:t>)")</a:t>
            </a:r>
          </a:p>
          <a:p>
            <a:pPr marL="110493" lvl="1" indent="0">
              <a:lnSpc>
                <a:spcPts val="2600"/>
              </a:lnSpc>
              <a:spcBef>
                <a:spcPts val="600"/>
              </a:spcBef>
              <a:spcAft>
                <a:spcPts val="0"/>
              </a:spcAft>
              <a:buNone/>
            </a:pPr>
            <a:r>
              <a:rPr lang="en-US" sz="1600" dirty="0">
                <a:solidFill>
                  <a:schemeClr val="accent4"/>
                </a:solidFill>
                <a:latin typeface="Arial Narrow" panose="020B0606020202030204" pitchFamily="34" charset="0"/>
              </a:rPr>
              <a:t>&gt;&gt;&gt; </a:t>
            </a:r>
            <a:r>
              <a:rPr lang="en-US" sz="1600" dirty="0" smtClean="0">
                <a:solidFill>
                  <a:schemeClr val="tx1">
                    <a:lumMod val="75000"/>
                    <a:lumOff val="25000"/>
                  </a:schemeClr>
                </a:solidFill>
              </a:rPr>
              <a:t>sqlContext.sql</a:t>
            </a:r>
            <a:r>
              <a:rPr lang="en-US" sz="1600" dirty="0">
                <a:solidFill>
                  <a:schemeClr val="tx1">
                    <a:lumMod val="75000"/>
                    <a:lumOff val="25000"/>
                  </a:schemeClr>
                </a:solidFill>
              </a:rPr>
              <a:t>("</a:t>
            </a:r>
            <a:r>
              <a:rPr lang="en-US" sz="1600" dirty="0">
                <a:solidFill>
                  <a:schemeClr val="accent1">
                    <a:lumMod val="60000"/>
                    <a:lumOff val="40000"/>
                  </a:schemeClr>
                </a:solidFill>
              </a:rPr>
              <a:t>LOAD DATA LOCAL INPATH </a:t>
            </a:r>
            <a:r>
              <a:rPr lang="en-US" sz="1600" dirty="0" smtClean="0">
                <a:solidFill>
                  <a:schemeClr val="accent1">
                    <a:lumMod val="60000"/>
                    <a:lumOff val="40000"/>
                  </a:schemeClr>
                </a:solidFill>
              </a:rPr>
              <a:t>‘user.txt</a:t>
            </a:r>
            <a:r>
              <a:rPr lang="en-US" sz="1600" dirty="0">
                <a:solidFill>
                  <a:schemeClr val="accent1">
                    <a:lumMod val="60000"/>
                    <a:lumOff val="40000"/>
                  </a:schemeClr>
                </a:solidFill>
              </a:rPr>
              <a:t>' INTO TABLE </a:t>
            </a:r>
            <a:r>
              <a:rPr lang="en-US" sz="1600" dirty="0" smtClean="0">
                <a:solidFill>
                  <a:schemeClr val="accent1">
                    <a:lumMod val="60000"/>
                    <a:lumOff val="40000"/>
                  </a:schemeClr>
                </a:solidFill>
              </a:rPr>
              <a:t>UserTable</a:t>
            </a:r>
            <a:r>
              <a:rPr lang="en-US" sz="1600" dirty="0" smtClean="0">
                <a:solidFill>
                  <a:schemeClr val="tx1">
                    <a:lumMod val="75000"/>
                    <a:lumOff val="25000"/>
                  </a:schemeClr>
                </a:solidFill>
              </a:rPr>
              <a:t>")</a:t>
            </a:r>
            <a:endParaRPr lang="en-US" sz="1600" dirty="0">
              <a:solidFill>
                <a:schemeClr val="tx1">
                  <a:lumMod val="75000"/>
                  <a:lumOff val="25000"/>
                </a:schemeClr>
              </a:solidFill>
            </a:endParaRPr>
          </a:p>
          <a:p>
            <a:pPr marL="110493" lvl="1" indent="0">
              <a:lnSpc>
                <a:spcPts val="2600"/>
              </a:lnSpc>
              <a:spcBef>
                <a:spcPts val="600"/>
              </a:spcBef>
              <a:spcAft>
                <a:spcPts val="0"/>
              </a:spcAft>
              <a:buNone/>
            </a:pPr>
            <a:r>
              <a:rPr lang="en-US" sz="1600" dirty="0" smtClean="0">
                <a:solidFill>
                  <a:schemeClr val="accent4">
                    <a:lumMod val="75000"/>
                  </a:schemeClr>
                </a:solidFill>
              </a:rPr>
              <a:t> //Queries are expressed in HiveQL</a:t>
            </a:r>
            <a:endParaRPr lang="en-US" sz="1600" dirty="0">
              <a:solidFill>
                <a:schemeClr val="accent4">
                  <a:lumMod val="75000"/>
                </a:schemeClr>
              </a:solidFill>
            </a:endParaRPr>
          </a:p>
          <a:p>
            <a:pPr marL="110493" lvl="1" indent="0">
              <a:lnSpc>
                <a:spcPts val="2600"/>
              </a:lnSpc>
              <a:spcBef>
                <a:spcPts val="0"/>
              </a:spcBef>
              <a:spcAft>
                <a:spcPts val="1200"/>
              </a:spcAft>
              <a:buNone/>
            </a:pPr>
            <a:r>
              <a:rPr lang="en-US" sz="1600" dirty="0" smtClean="0">
                <a:solidFill>
                  <a:schemeClr val="accent4"/>
                </a:solidFill>
                <a:latin typeface="Arial Narrow" panose="020B0606020202030204" pitchFamily="34" charset="0"/>
              </a:rPr>
              <a:t>&gt;&gt;&gt;</a:t>
            </a:r>
            <a:r>
              <a:rPr lang="en-US" sz="1600" dirty="0">
                <a:solidFill>
                  <a:schemeClr val="accent4"/>
                </a:solidFill>
              </a:rPr>
              <a:t> </a:t>
            </a:r>
            <a:r>
              <a:rPr lang="en-US" sz="1600" dirty="0" smtClean="0">
                <a:solidFill>
                  <a:schemeClr val="accent2">
                    <a:lumMod val="75000"/>
                  </a:schemeClr>
                </a:solidFill>
              </a:rPr>
              <a:t>val</a:t>
            </a:r>
            <a:r>
              <a:rPr lang="en-US" sz="1600" dirty="0" smtClean="0">
                <a:solidFill>
                  <a:schemeClr val="accent4"/>
                </a:solidFill>
              </a:rPr>
              <a:t> </a:t>
            </a:r>
            <a:r>
              <a:rPr lang="en-US" sz="1600" dirty="0" smtClean="0">
                <a:solidFill>
                  <a:schemeClr val="tx1">
                    <a:lumMod val="75000"/>
                    <a:lumOff val="25000"/>
                  </a:schemeClr>
                </a:solidFill>
              </a:rPr>
              <a:t>df =</a:t>
            </a:r>
            <a:r>
              <a:rPr lang="en-US" sz="1600" dirty="0" smtClean="0">
                <a:solidFill>
                  <a:schemeClr val="accent4"/>
                </a:solidFill>
              </a:rPr>
              <a:t> </a:t>
            </a:r>
            <a:r>
              <a:rPr lang="en-US" sz="1600" dirty="0" smtClean="0">
                <a:solidFill>
                  <a:schemeClr val="tx1">
                    <a:lumMod val="75000"/>
                    <a:lumOff val="25000"/>
                  </a:schemeClr>
                </a:solidFill>
              </a:rPr>
              <a:t>sqlContext.sql</a:t>
            </a:r>
            <a:r>
              <a:rPr lang="en-US" sz="1600" dirty="0">
                <a:solidFill>
                  <a:schemeClr val="tx1">
                    <a:lumMod val="75000"/>
                    <a:lumOff val="25000"/>
                  </a:schemeClr>
                </a:solidFill>
              </a:rPr>
              <a:t>("</a:t>
            </a:r>
            <a:r>
              <a:rPr lang="en-US" sz="1600" dirty="0">
                <a:solidFill>
                  <a:schemeClr val="accent1">
                    <a:lumMod val="60000"/>
                    <a:lumOff val="40000"/>
                  </a:schemeClr>
                </a:solidFill>
              </a:rPr>
              <a:t>FROM </a:t>
            </a:r>
            <a:r>
              <a:rPr lang="en-US" sz="1600" dirty="0" smtClean="0">
                <a:solidFill>
                  <a:schemeClr val="accent1">
                    <a:lumMod val="60000"/>
                    <a:lumOff val="40000"/>
                  </a:schemeClr>
                </a:solidFill>
              </a:rPr>
              <a:t>UserTable </a:t>
            </a:r>
            <a:r>
              <a:rPr lang="en-US" sz="1600" dirty="0">
                <a:solidFill>
                  <a:schemeClr val="accent1">
                    <a:lumMod val="60000"/>
                    <a:lumOff val="40000"/>
                  </a:schemeClr>
                </a:solidFill>
              </a:rPr>
              <a:t>SELECT </a:t>
            </a:r>
            <a:r>
              <a:rPr lang="en-US" sz="1600" dirty="0" smtClean="0">
                <a:solidFill>
                  <a:schemeClr val="accent1">
                    <a:lumMod val="60000"/>
                    <a:lumOff val="40000"/>
                  </a:schemeClr>
                </a:solidFill>
              </a:rPr>
              <a:t>Name, Age</a:t>
            </a:r>
            <a:r>
              <a:rPr lang="en-US" sz="1600" dirty="0" smtClean="0">
                <a:solidFill>
                  <a:schemeClr val="tx1">
                    <a:lumMod val="75000"/>
                    <a:lumOff val="25000"/>
                  </a:schemeClr>
                </a:solidFill>
              </a:rPr>
              <a:t>")</a:t>
            </a:r>
          </a:p>
        </p:txBody>
      </p:sp>
      <p:sp>
        <p:nvSpPr>
          <p:cNvPr id="16" name="TextBox 15"/>
          <p:cNvSpPr txBox="1"/>
          <p:nvPr/>
        </p:nvSpPr>
        <p:spPr>
          <a:xfrm>
            <a:off x="497247" y="4044618"/>
            <a:ext cx="10044629" cy="404341"/>
          </a:xfrm>
          <a:prstGeom prst="rect">
            <a:avLst/>
          </a:prstGeom>
          <a:noFill/>
          <a:ln>
            <a:noFill/>
          </a:ln>
        </p:spPr>
        <p:txBody>
          <a:bodyPr wrap="square">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2000" dirty="0" smtClean="0"/>
              <a:t>Saving to Persistent Tables</a:t>
            </a:r>
            <a:endParaRPr lang="en-US" sz="2000" dirty="0"/>
          </a:p>
        </p:txBody>
      </p:sp>
      <p:sp>
        <p:nvSpPr>
          <p:cNvPr id="21" name="TextBox 20"/>
          <p:cNvSpPr txBox="1"/>
          <p:nvPr/>
        </p:nvSpPr>
        <p:spPr>
          <a:xfrm>
            <a:off x="497246" y="4439966"/>
            <a:ext cx="11058260" cy="1871282"/>
          </a:xfrm>
          <a:prstGeom prst="rect">
            <a:avLst/>
          </a:prstGeom>
          <a:noFill/>
          <a:ln>
            <a:noFill/>
          </a:ln>
        </p:spPr>
        <p:txBody>
          <a:bodyPr wrap="square">
            <a:spAutoFit/>
          </a:bodyPr>
          <a:lstStyle>
            <a:defPPr>
              <a:defRPr lang="en-US"/>
            </a:defPPr>
            <a:lvl2pPr marL="110493" lvl="1" indent="0" defTabSz="913770" fontAlgn="base">
              <a:lnSpc>
                <a:spcPct val="110000"/>
              </a:lnSpc>
              <a:spcBef>
                <a:spcPts val="600"/>
              </a:spcBef>
              <a:spcAft>
                <a:spcPts val="600"/>
              </a:spcAft>
              <a:buClr>
                <a:srgbClr val="68217A">
                  <a:lumMod val="50000"/>
                </a:srgbClr>
              </a:buClr>
              <a:buNone/>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58686" lvl="1" indent="-448193">
              <a:spcBef>
                <a:spcPts val="0"/>
              </a:spcBef>
              <a:buBlip>
                <a:blip r:embed="rId3"/>
              </a:buBlip>
            </a:pPr>
            <a:r>
              <a:rPr lang="en-US" sz="1600" dirty="0" smtClean="0"/>
              <a:t>When working with a HiveContext a DataFrame can be </a:t>
            </a:r>
            <a:r>
              <a:rPr lang="en-US" sz="1600" dirty="0"/>
              <a:t>saved persistently. Persistent tables will still exist even after your Spark program has restarted, as long as you maintain your connection to the same metastore.</a:t>
            </a:r>
            <a:endParaRPr lang="en-US" sz="1600" dirty="0" smtClean="0"/>
          </a:p>
          <a:p>
            <a:pPr marL="558686" lvl="1" indent="-448193">
              <a:spcBef>
                <a:spcPts val="0"/>
              </a:spcBef>
              <a:buBlip>
                <a:blip r:embed="rId3"/>
              </a:buBlip>
            </a:pPr>
            <a:r>
              <a:rPr lang="en-US" sz="1600" dirty="0" smtClean="0"/>
              <a:t>saveAsTable() saves the content of the DataFrame to a data source as a table</a:t>
            </a:r>
            <a:r>
              <a:rPr lang="en-US" sz="1600" dirty="0"/>
              <a:t>. saveAsTable will materialize the contents of the dataframe and create a pointer to the data in the </a:t>
            </a:r>
            <a:r>
              <a:rPr lang="en-US" sz="1600" dirty="0" smtClean="0"/>
              <a:t>HiveMetastore.</a:t>
            </a:r>
          </a:p>
          <a:p>
            <a:pPr marL="558686" lvl="1" indent="-448193">
              <a:spcBef>
                <a:spcPts val="0"/>
              </a:spcBef>
              <a:buBlip>
                <a:blip r:embed="rId3"/>
              </a:buBlip>
            </a:pPr>
            <a:r>
              <a:rPr lang="en-US" sz="1600" dirty="0"/>
              <a:t>By default saveAsTable will create a “managed table”, meaning that the location of the data will be controlled by the metastore. Managed tables will also have their data deleted automatically when a table is </a:t>
            </a:r>
            <a:r>
              <a:rPr lang="en-US" sz="1600" dirty="0" smtClean="0"/>
              <a:t>dropped.</a:t>
            </a:r>
          </a:p>
        </p:txBody>
      </p:sp>
    </p:spTree>
    <p:extLst>
      <p:ext uri="{BB962C8B-B14F-4D97-AF65-F5344CB8AC3E}">
        <p14:creationId xmlns:p14="http://schemas.microsoft.com/office/powerpoint/2010/main" val="1650510020"/>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973"/>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IN" sz="1765" dirty="0">
              <a:solidFill>
                <a:srgbClr val="000000"/>
              </a:solidFill>
            </a:endParaRPr>
          </a:p>
        </p:txBody>
      </p:sp>
      <p:sp>
        <p:nvSpPr>
          <p:cNvPr id="7" name="Rectangle 6"/>
          <p:cNvSpPr/>
          <p:nvPr/>
        </p:nvSpPr>
        <p:spPr>
          <a:xfrm>
            <a:off x="8929" y="1213304"/>
            <a:ext cx="5220355" cy="2291974"/>
          </a:xfrm>
          <a:prstGeom prst="rect">
            <a:avLst/>
          </a:prstGeom>
        </p:spPr>
        <p:txBody>
          <a:bodyPr wrap="square" lIns="268927">
            <a:spAutoFit/>
          </a:bodyPr>
          <a:lstStyle/>
          <a:p>
            <a:pPr defTabSz="914102" fontAlgn="base">
              <a:lnSpc>
                <a:spcPct val="90000"/>
              </a:lnSpc>
              <a:spcBef>
                <a:spcPct val="0"/>
              </a:spcBef>
              <a:spcAft>
                <a:spcPct val="0"/>
              </a:spcAft>
            </a:pPr>
            <a:r>
              <a:rPr lang="en-US" sz="5294" dirty="0" smtClean="0">
                <a:solidFill>
                  <a:srgbClr val="FFFFFF"/>
                </a:solidFill>
                <a:latin typeface="Segoe UI Light"/>
                <a:ea typeface="Segoe UI" pitchFamily="34" charset="0"/>
                <a:cs typeface="Segoe UI" pitchFamily="34" charset="0"/>
              </a:rPr>
              <a:t>Machine Learning with Spark MLlib</a:t>
            </a:r>
            <a:endParaRPr lang="en-US" sz="5294" dirty="0">
              <a:solidFill>
                <a:srgbClr val="FFFFFF"/>
              </a:solidFill>
              <a:latin typeface="Segoe UI Light"/>
              <a:ea typeface="Segoe UI" pitchFamily="34" charset="0"/>
              <a:cs typeface="Segoe UI" pitchFamily="34" charset="0"/>
            </a:endParaRP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49</a:t>
            </a:fld>
            <a:endParaRPr lang="en-IN" dirty="0"/>
          </a:p>
        </p:txBody>
      </p:sp>
      <p:sp>
        <p:nvSpPr>
          <p:cNvPr id="8" name="TextBox 7"/>
          <p:cNvSpPr txBox="1"/>
          <p:nvPr/>
        </p:nvSpPr>
        <p:spPr>
          <a:xfrm>
            <a:off x="5220356" y="2234114"/>
            <a:ext cx="6553002" cy="1852405"/>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137" dirty="0" smtClean="0">
                <a:ln>
                  <a:solidFill>
                    <a:srgbClr val="FFFFFF">
                      <a:alpha val="0"/>
                    </a:srgbClr>
                  </a:solidFill>
                </a:ln>
                <a:solidFill>
                  <a:srgbClr val="68217A"/>
                </a:solidFill>
                <a:latin typeface="Segoe UI Light"/>
                <a:ea typeface="Segoe UI" pitchFamily="34" charset="0"/>
                <a:cs typeface="Segoe UI" pitchFamily="34" charset="0"/>
              </a:rPr>
              <a:t>Agenda</a:t>
            </a:r>
            <a:endParaRPr lang="en-US" sz="3137" dirty="0">
              <a:ln>
                <a:solidFill>
                  <a:srgbClr val="FFFFFF">
                    <a:alpha val="0"/>
                  </a:srgbClr>
                </a:solidFill>
              </a:ln>
              <a:solidFill>
                <a:srgbClr val="68217A"/>
              </a:solidFill>
              <a:latin typeface="Segoe UI Light"/>
              <a:ea typeface="Segoe UI" pitchFamily="34" charset="0"/>
              <a:cs typeface="Segoe UI" pitchFamily="34" charset="0"/>
            </a:endParaRP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Overview</a:t>
            </a:r>
          </a:p>
          <a:p>
            <a:pPr marL="558686" lvl="1" indent="-448193" defTabSz="913770" fontAlgn="base">
              <a:buClr>
                <a:srgbClr val="68217A">
                  <a:lumMod val="50000"/>
                </a:srgbClr>
              </a:buClr>
              <a:buBlip>
                <a:blip r:embed="rId2"/>
              </a:buBlip>
            </a:pPr>
            <a:r>
              <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Movie Recommendation Model</a:t>
            </a:r>
          </a:p>
        </p:txBody>
      </p:sp>
    </p:spTree>
    <p:extLst>
      <p:ext uri="{BB962C8B-B14F-4D97-AF65-F5344CB8AC3E}">
        <p14:creationId xmlns:p14="http://schemas.microsoft.com/office/powerpoint/2010/main" val="2782751162"/>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 Benefits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a:t>
            </a:fld>
            <a:endParaRPr lang="en-US" dirty="0"/>
          </a:p>
        </p:txBody>
      </p:sp>
      <p:sp>
        <p:nvSpPr>
          <p:cNvPr id="5" name="Rectangle 4"/>
          <p:cNvSpPr/>
          <p:nvPr/>
        </p:nvSpPr>
        <p:spPr bwMode="auto">
          <a:xfrm>
            <a:off x="1555845" y="1309824"/>
            <a:ext cx="4367283" cy="25103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2000" dirty="0" smtClean="0">
                <a:solidFill>
                  <a:srgbClr val="FFFFFF"/>
                </a:solidFill>
                <a:ea typeface="Segoe UI" pitchFamily="34" charset="0"/>
                <a:cs typeface="Segoe UI" pitchFamily="34" charset="0"/>
              </a:rPr>
              <a:t>Performance</a:t>
            </a:r>
          </a:p>
          <a:p>
            <a:pPr algn="ctr" defTabSz="914102" fontAlgn="base">
              <a:lnSpc>
                <a:spcPct val="90000"/>
              </a:lnSpc>
              <a:spcBef>
                <a:spcPct val="0"/>
              </a:spcBef>
              <a:spcAft>
                <a:spcPct val="0"/>
              </a:spcAft>
            </a:pPr>
            <a:endParaRPr lang="en-IN" sz="1568" dirty="0" smtClean="0">
              <a:solidFill>
                <a:srgbClr val="FFFFFF"/>
              </a:solidFill>
              <a:ea typeface="Segoe UI" pitchFamily="34" charset="0"/>
              <a:cs typeface="Segoe UI" pitchFamily="34" charset="0"/>
            </a:endParaRPr>
          </a:p>
          <a:p>
            <a:pPr defTabSz="914102" fontAlgn="base">
              <a:lnSpc>
                <a:spcPct val="90000"/>
              </a:lnSpc>
              <a:spcBef>
                <a:spcPct val="0"/>
              </a:spcBef>
              <a:spcAft>
                <a:spcPct val="0"/>
              </a:spcAft>
            </a:pPr>
            <a:r>
              <a:rPr lang="en-IN" dirty="0" smtClean="0">
                <a:solidFill>
                  <a:srgbClr val="FFFFFF"/>
                </a:solidFill>
                <a:ea typeface="Segoe UI" pitchFamily="34" charset="0"/>
                <a:cs typeface="Segoe UI" pitchFamily="34" charset="0"/>
              </a:rPr>
              <a:t>Using in-memory computing, Spark is considerably faster than Hadoop (100x in some tests). </a:t>
            </a:r>
          </a:p>
          <a:p>
            <a:pPr defTabSz="914102" fontAlgn="base">
              <a:lnSpc>
                <a:spcPct val="90000"/>
              </a:lnSpc>
              <a:spcBef>
                <a:spcPct val="0"/>
              </a:spcBef>
              <a:spcAft>
                <a:spcPct val="0"/>
              </a:spcAft>
            </a:pPr>
            <a:r>
              <a:rPr lang="en-IN" dirty="0" smtClean="0">
                <a:solidFill>
                  <a:srgbClr val="FFFFFF"/>
                </a:solidFill>
                <a:ea typeface="Segoe UI" pitchFamily="34" charset="0"/>
                <a:cs typeface="Segoe UI" pitchFamily="34" charset="0"/>
              </a:rPr>
              <a:t>Can be used for batch and real-time data processing.  </a:t>
            </a:r>
            <a:endParaRPr lang="en-IN" dirty="0">
              <a:solidFill>
                <a:srgbClr val="FFFFFF"/>
              </a:solidFill>
              <a:ea typeface="Segoe UI" pitchFamily="34" charset="0"/>
              <a:cs typeface="Segoe UI" pitchFamily="34" charset="0"/>
            </a:endParaRPr>
          </a:p>
        </p:txBody>
      </p:sp>
      <p:sp>
        <p:nvSpPr>
          <p:cNvPr id="6" name="Rectangle 5"/>
          <p:cNvSpPr/>
          <p:nvPr/>
        </p:nvSpPr>
        <p:spPr bwMode="auto">
          <a:xfrm>
            <a:off x="5923128" y="1309824"/>
            <a:ext cx="4148920" cy="251039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2000" dirty="0" smtClean="0">
                <a:solidFill>
                  <a:srgbClr val="FFFFFF"/>
                </a:solidFill>
                <a:ea typeface="Segoe UI" pitchFamily="34" charset="0"/>
                <a:cs typeface="Segoe UI" pitchFamily="34" charset="0"/>
              </a:rPr>
              <a:t>Developer Productivity</a:t>
            </a:r>
          </a:p>
          <a:p>
            <a:pPr algn="ctr" defTabSz="914102" fontAlgn="base">
              <a:lnSpc>
                <a:spcPct val="90000"/>
              </a:lnSpc>
              <a:spcBef>
                <a:spcPct val="0"/>
              </a:spcBef>
              <a:spcAft>
                <a:spcPct val="0"/>
              </a:spcAft>
            </a:pPr>
            <a:endParaRPr lang="en-IN" dirty="0">
              <a:solidFill>
                <a:srgbClr val="FFFFFF"/>
              </a:solidFill>
              <a:ea typeface="Segoe UI" pitchFamily="34" charset="0"/>
              <a:cs typeface="Segoe UI" pitchFamily="34" charset="0"/>
            </a:endParaRPr>
          </a:p>
          <a:p>
            <a:pPr defTabSz="914102" fontAlgn="base">
              <a:lnSpc>
                <a:spcPct val="90000"/>
              </a:lnSpc>
              <a:spcBef>
                <a:spcPct val="0"/>
              </a:spcBef>
              <a:spcAft>
                <a:spcPct val="0"/>
              </a:spcAft>
            </a:pPr>
            <a:r>
              <a:rPr lang="en-IN" dirty="0" smtClean="0">
                <a:solidFill>
                  <a:srgbClr val="FFFFFF"/>
                </a:solidFill>
                <a:ea typeface="Segoe UI" pitchFamily="34" charset="0"/>
                <a:cs typeface="Segoe UI" pitchFamily="34" charset="0"/>
              </a:rPr>
              <a:t>Easy-to-use APIs for processing large datasets.</a:t>
            </a:r>
          </a:p>
          <a:p>
            <a:pPr defTabSz="914102" fontAlgn="base">
              <a:lnSpc>
                <a:spcPct val="90000"/>
              </a:lnSpc>
              <a:spcBef>
                <a:spcPct val="0"/>
              </a:spcBef>
              <a:spcAft>
                <a:spcPct val="0"/>
              </a:spcAft>
            </a:pPr>
            <a:r>
              <a:rPr lang="en-IN" dirty="0" smtClean="0">
                <a:solidFill>
                  <a:srgbClr val="FFFFFF"/>
                </a:solidFill>
                <a:ea typeface="Segoe UI" pitchFamily="34" charset="0"/>
                <a:cs typeface="Segoe UI" pitchFamily="34" charset="0"/>
              </a:rPr>
              <a:t>Includes 100+ operators for transforming.</a:t>
            </a:r>
          </a:p>
          <a:p>
            <a:pPr algn="ctr" defTabSz="914102" fontAlgn="base">
              <a:lnSpc>
                <a:spcPct val="90000"/>
              </a:lnSpc>
              <a:spcBef>
                <a:spcPct val="0"/>
              </a:spcBef>
              <a:spcAft>
                <a:spcPct val="0"/>
              </a:spcAft>
            </a:pPr>
            <a:r>
              <a:rPr lang="en-IN" dirty="0" smtClean="0">
                <a:solidFill>
                  <a:srgbClr val="FFFFFF"/>
                </a:solidFill>
                <a:ea typeface="Segoe UI" pitchFamily="34" charset="0"/>
                <a:cs typeface="Segoe UI" pitchFamily="34" charset="0"/>
              </a:rPr>
              <a:t> </a:t>
            </a:r>
            <a:endParaRPr lang="en-IN" dirty="0">
              <a:solidFill>
                <a:srgbClr val="FFFFFF"/>
              </a:solidFill>
              <a:ea typeface="Segoe UI" pitchFamily="34" charset="0"/>
              <a:cs typeface="Segoe UI" pitchFamily="34" charset="0"/>
            </a:endParaRPr>
          </a:p>
        </p:txBody>
      </p:sp>
      <p:sp>
        <p:nvSpPr>
          <p:cNvPr id="7" name="Rectangle 6"/>
          <p:cNvSpPr/>
          <p:nvPr/>
        </p:nvSpPr>
        <p:spPr bwMode="auto">
          <a:xfrm>
            <a:off x="5923128" y="3769619"/>
            <a:ext cx="4148920" cy="257991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sz="2000" dirty="0" smtClean="0">
                <a:solidFill>
                  <a:schemeClr val="tx1">
                    <a:lumMod val="75000"/>
                    <a:lumOff val="25000"/>
                  </a:schemeClr>
                </a:solidFill>
                <a:ea typeface="Segoe UI" pitchFamily="34" charset="0"/>
                <a:cs typeface="Segoe UI" pitchFamily="34" charset="0"/>
              </a:rPr>
              <a:t>Ecosystem</a:t>
            </a:r>
          </a:p>
          <a:p>
            <a:pPr defTabSz="914102" fontAlgn="base">
              <a:lnSpc>
                <a:spcPct val="90000"/>
              </a:lnSpc>
              <a:spcBef>
                <a:spcPct val="0"/>
              </a:spcBef>
              <a:spcAft>
                <a:spcPct val="0"/>
              </a:spcAft>
            </a:pPr>
            <a:endParaRPr lang="en-IN" sz="1372" dirty="0" smtClean="0">
              <a:solidFill>
                <a:schemeClr val="tx1">
                  <a:lumMod val="75000"/>
                  <a:lumOff val="25000"/>
                </a:schemeClr>
              </a:solidFill>
              <a:ea typeface="Segoe UI" pitchFamily="34" charset="0"/>
              <a:cs typeface="Segoe UI" pitchFamily="34" charset="0"/>
            </a:endParaRPr>
          </a:p>
          <a:p>
            <a:pPr defTabSz="914102" fontAlgn="base">
              <a:lnSpc>
                <a:spcPct val="90000"/>
              </a:lnSpc>
              <a:spcBef>
                <a:spcPct val="0"/>
              </a:spcBef>
              <a:spcAft>
                <a:spcPct val="0"/>
              </a:spcAft>
            </a:pPr>
            <a:r>
              <a:rPr lang="en-IN" dirty="0" smtClean="0">
                <a:solidFill>
                  <a:schemeClr val="tx1">
                    <a:lumMod val="75000"/>
                    <a:lumOff val="25000"/>
                  </a:schemeClr>
                </a:solidFill>
                <a:ea typeface="Segoe UI" pitchFamily="34" charset="0"/>
                <a:cs typeface="Segoe UI" pitchFamily="34" charset="0"/>
              </a:rPr>
              <a:t>Spark has built-in support for many data sources such as HDFS, RDBMS, S3, Apache Hive, Cassandra and MongoDB. </a:t>
            </a:r>
          </a:p>
          <a:p>
            <a:pPr defTabSz="914102" fontAlgn="base">
              <a:lnSpc>
                <a:spcPct val="90000"/>
              </a:lnSpc>
              <a:spcBef>
                <a:spcPct val="0"/>
              </a:spcBef>
              <a:spcAft>
                <a:spcPct val="0"/>
              </a:spcAft>
            </a:pPr>
            <a:endParaRPr lang="en-IN" dirty="0">
              <a:solidFill>
                <a:schemeClr val="tx1">
                  <a:lumMod val="75000"/>
                  <a:lumOff val="25000"/>
                </a:schemeClr>
              </a:solidFill>
              <a:ea typeface="Segoe UI" pitchFamily="34" charset="0"/>
              <a:cs typeface="Segoe UI" pitchFamily="34" charset="0"/>
            </a:endParaRPr>
          </a:p>
          <a:p>
            <a:pPr defTabSz="914102" fontAlgn="base">
              <a:lnSpc>
                <a:spcPct val="90000"/>
              </a:lnSpc>
              <a:spcBef>
                <a:spcPct val="0"/>
              </a:spcBef>
              <a:spcAft>
                <a:spcPct val="0"/>
              </a:spcAft>
            </a:pPr>
            <a:r>
              <a:rPr lang="en-IN" dirty="0" smtClean="0">
                <a:solidFill>
                  <a:schemeClr val="tx1">
                    <a:lumMod val="75000"/>
                    <a:lumOff val="25000"/>
                  </a:schemeClr>
                </a:solidFill>
                <a:ea typeface="Segoe UI" pitchFamily="34" charset="0"/>
                <a:cs typeface="Segoe UI" pitchFamily="34" charset="0"/>
              </a:rPr>
              <a:t>Runs on top the Apache YARN resource manager.</a:t>
            </a:r>
          </a:p>
          <a:p>
            <a:pPr algn="ctr" defTabSz="914102" fontAlgn="base">
              <a:lnSpc>
                <a:spcPct val="90000"/>
              </a:lnSpc>
              <a:spcBef>
                <a:spcPct val="0"/>
              </a:spcBef>
              <a:spcAft>
                <a:spcPct val="0"/>
              </a:spcAft>
            </a:pPr>
            <a:endParaRPr lang="en-IN" dirty="0">
              <a:solidFill>
                <a:srgbClr val="FFFFFF"/>
              </a:solidFill>
              <a:ea typeface="Segoe UI" pitchFamily="34" charset="0"/>
              <a:cs typeface="Segoe UI" pitchFamily="34" charset="0"/>
            </a:endParaRPr>
          </a:p>
          <a:p>
            <a:pPr algn="ctr" defTabSz="914102" fontAlgn="base">
              <a:lnSpc>
                <a:spcPct val="90000"/>
              </a:lnSpc>
              <a:spcBef>
                <a:spcPct val="0"/>
              </a:spcBef>
              <a:spcAft>
                <a:spcPct val="0"/>
              </a:spcAft>
            </a:pPr>
            <a:endParaRPr lang="en-IN" dirty="0">
              <a:solidFill>
                <a:srgbClr val="FFFFFF"/>
              </a:solidFill>
              <a:ea typeface="Segoe UI" pitchFamily="34" charset="0"/>
              <a:cs typeface="Segoe UI" pitchFamily="34" charset="0"/>
            </a:endParaRPr>
          </a:p>
        </p:txBody>
      </p:sp>
      <p:sp>
        <p:nvSpPr>
          <p:cNvPr id="8" name="Rectangle 7"/>
          <p:cNvSpPr/>
          <p:nvPr/>
        </p:nvSpPr>
        <p:spPr bwMode="auto">
          <a:xfrm>
            <a:off x="1555845" y="3769619"/>
            <a:ext cx="4367283" cy="257991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 tIns="26893" rIns="71714" bIns="26893"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IN" dirty="0" smtClean="0">
                <a:solidFill>
                  <a:schemeClr val="tx1">
                    <a:lumMod val="75000"/>
                    <a:lumOff val="25000"/>
                  </a:schemeClr>
                </a:solidFill>
                <a:ea typeface="Segoe UI" pitchFamily="34" charset="0"/>
                <a:cs typeface="Segoe UI" pitchFamily="34" charset="0"/>
              </a:rPr>
              <a:t>Unified Engine</a:t>
            </a:r>
          </a:p>
          <a:p>
            <a:pPr algn="ctr" defTabSz="914102" fontAlgn="base">
              <a:lnSpc>
                <a:spcPct val="90000"/>
              </a:lnSpc>
              <a:spcBef>
                <a:spcPct val="0"/>
              </a:spcBef>
              <a:spcAft>
                <a:spcPct val="0"/>
              </a:spcAft>
            </a:pPr>
            <a:endParaRPr lang="en-IN" sz="1372" dirty="0">
              <a:solidFill>
                <a:srgbClr val="FFFFFF"/>
              </a:solidFill>
              <a:ea typeface="Segoe UI" pitchFamily="34" charset="0"/>
              <a:cs typeface="Segoe UI" pitchFamily="34" charset="0"/>
            </a:endParaRPr>
          </a:p>
          <a:p>
            <a:pPr defTabSz="914102" fontAlgn="base">
              <a:lnSpc>
                <a:spcPct val="90000"/>
              </a:lnSpc>
              <a:spcBef>
                <a:spcPct val="0"/>
              </a:spcBef>
              <a:spcAft>
                <a:spcPct val="0"/>
              </a:spcAft>
            </a:pPr>
            <a:r>
              <a:rPr lang="en-IN" sz="1600" dirty="0" smtClean="0">
                <a:solidFill>
                  <a:schemeClr val="tx1">
                    <a:lumMod val="75000"/>
                    <a:lumOff val="25000"/>
                  </a:schemeClr>
                </a:solidFill>
                <a:ea typeface="Segoe UI" pitchFamily="34" charset="0"/>
                <a:cs typeface="Segoe UI" pitchFamily="34" charset="0"/>
              </a:rPr>
              <a:t>Integrated framework </a:t>
            </a:r>
            <a:r>
              <a:rPr lang="en-IN" dirty="0">
                <a:solidFill>
                  <a:schemeClr val="tx1">
                    <a:lumMod val="75000"/>
                    <a:lumOff val="25000"/>
                  </a:schemeClr>
                </a:solidFill>
                <a:ea typeface="Segoe UI" pitchFamily="34" charset="0"/>
                <a:cs typeface="Segoe UI" pitchFamily="34" charset="0"/>
              </a:rPr>
              <a:t>i</a:t>
            </a:r>
            <a:r>
              <a:rPr lang="en-IN" dirty="0" smtClean="0">
                <a:solidFill>
                  <a:schemeClr val="tx1">
                    <a:lumMod val="75000"/>
                    <a:lumOff val="25000"/>
                  </a:schemeClr>
                </a:solidFill>
                <a:ea typeface="Segoe UI" pitchFamily="34" charset="0"/>
                <a:cs typeface="Segoe UI" pitchFamily="34" charset="0"/>
              </a:rPr>
              <a:t>ncludes higher-level libraries for interactive SQL queries, processing streaming data, machine learning and graph processing.</a:t>
            </a:r>
          </a:p>
          <a:p>
            <a:pPr defTabSz="914102" fontAlgn="base">
              <a:lnSpc>
                <a:spcPct val="90000"/>
              </a:lnSpc>
              <a:spcBef>
                <a:spcPct val="0"/>
              </a:spcBef>
              <a:spcAft>
                <a:spcPct val="0"/>
              </a:spcAft>
            </a:pPr>
            <a:r>
              <a:rPr lang="en-IN" dirty="0" smtClean="0">
                <a:solidFill>
                  <a:schemeClr val="tx1">
                    <a:lumMod val="75000"/>
                    <a:lumOff val="25000"/>
                  </a:schemeClr>
                </a:solidFill>
                <a:ea typeface="Segoe UI" pitchFamily="34" charset="0"/>
                <a:cs typeface="Segoe UI" pitchFamily="34" charset="0"/>
              </a:rPr>
              <a:t>A single application can combine all types of processing  </a:t>
            </a:r>
          </a:p>
          <a:p>
            <a:pPr algn="ctr" defTabSz="914102" fontAlgn="base">
              <a:lnSpc>
                <a:spcPct val="90000"/>
              </a:lnSpc>
              <a:spcBef>
                <a:spcPct val="0"/>
              </a:spcBef>
              <a:spcAft>
                <a:spcPct val="0"/>
              </a:spcAft>
            </a:pPr>
            <a:endParaRPr lang="en-IN" sz="1372"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3199240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MLlib?</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50</a:t>
            </a:fld>
            <a:endParaRPr lang="en-US" dirty="0"/>
          </a:p>
        </p:txBody>
      </p:sp>
      <p:sp>
        <p:nvSpPr>
          <p:cNvPr id="4" name="TextBox 3"/>
          <p:cNvSpPr txBox="1"/>
          <p:nvPr/>
        </p:nvSpPr>
        <p:spPr>
          <a:xfrm>
            <a:off x="1094230" y="1334403"/>
            <a:ext cx="9728099" cy="1508105"/>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 collection of machine learning algorithms optimized to run in a parallel, distributed manner on Spark clusters for better performance </a:t>
            </a:r>
            <a:r>
              <a:rPr lang="en-US" sz="2000" dirty="0" smtClean="0"/>
              <a:t>on large datasets</a:t>
            </a:r>
            <a:endPar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lvl="1">
              <a:spcBef>
                <a:spcPts val="600"/>
              </a:spcBef>
            </a:pPr>
            <a:r>
              <a:rPr lang="en-US" sz="2000" dirty="0" smtClean="0"/>
              <a:t>Seamlessly integrates with other Spark components</a:t>
            </a:r>
            <a:endPar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lvl="1">
              <a:spcBef>
                <a:spcPts val="600"/>
              </a:spcBef>
            </a:pPr>
            <a:r>
              <a:rPr lang="en-US" sz="2000" dirty="0" smtClean="0"/>
              <a:t>MLlib applications can be developed in Java, Scala or Python</a:t>
            </a:r>
            <a:endParaRPr lang="en-US" sz="200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691518722"/>
              </p:ext>
            </p:extLst>
          </p:nvPr>
        </p:nvGraphicFramePr>
        <p:xfrm>
          <a:off x="1342664" y="2842508"/>
          <a:ext cx="9491239" cy="3418840"/>
        </p:xfrm>
        <a:graphic>
          <a:graphicData uri="http://schemas.openxmlformats.org/drawingml/2006/table">
            <a:tbl>
              <a:tblPr firstRow="1" bandRow="1">
                <a:tableStyleId>{5C22544A-7EE6-4342-B048-85BDC9FD1C3A}</a:tableStyleId>
              </a:tblPr>
              <a:tblGrid>
                <a:gridCol w="2480321"/>
                <a:gridCol w="7010918"/>
              </a:tblGrid>
              <a:tr h="370840">
                <a:tc>
                  <a:txBody>
                    <a:bodyPr/>
                    <a:lstStyle/>
                    <a:p>
                      <a:pPr algn="ctr"/>
                      <a:r>
                        <a:rPr lang="en-US" sz="1400" dirty="0" smtClean="0"/>
                        <a:t>Type</a:t>
                      </a:r>
                      <a:endParaRPr lang="en-US" sz="1400" dirty="0"/>
                    </a:p>
                  </a:txBody>
                  <a:tcPr/>
                </a:tc>
                <a:tc>
                  <a:txBody>
                    <a:bodyPr/>
                    <a:lstStyle/>
                    <a:p>
                      <a:pPr algn="ctr"/>
                      <a:r>
                        <a:rPr lang="en-US" sz="1400" dirty="0" smtClean="0"/>
                        <a:t>Algorithms</a:t>
                      </a:r>
                      <a:endParaRPr lang="en-US" sz="1400" dirty="0"/>
                    </a:p>
                  </a:txBody>
                  <a:tcPr/>
                </a:tc>
              </a:tr>
              <a:tr h="370840">
                <a:tc>
                  <a:txBody>
                    <a:bodyPr/>
                    <a:lstStyle/>
                    <a:p>
                      <a:pPr marL="0" indent="0">
                        <a:buFont typeface="Arial" panose="020B0604020202020204" pitchFamily="34" charset="0"/>
                        <a:buNone/>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Supervised</a:t>
                      </a:r>
                      <a:endParaRPr lang="en-US" sz="14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marL="0" indent="0">
                        <a:buFont typeface="Arial" panose="020B0604020202020204" pitchFamily="34" charset="0"/>
                        <a:buNone/>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Classification and Regression:</a:t>
                      </a:r>
                    </a:p>
                    <a:p>
                      <a:pPr marL="285750" indent="-285750">
                        <a:buFont typeface="Arial" panose="020B0604020202020204" pitchFamily="34" charset="0"/>
                        <a:buChar char="•"/>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Linear Models (SVMs) logistic regression, linear regression)</a:t>
                      </a:r>
                    </a:p>
                    <a:p>
                      <a:pPr marL="285750" indent="-285750">
                        <a:buFont typeface="Arial" panose="020B0604020202020204" pitchFamily="34" charset="0"/>
                        <a:buChar char="•"/>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Naïve Bayes</a:t>
                      </a:r>
                    </a:p>
                    <a:p>
                      <a:pPr marL="285750" indent="-285750">
                        <a:buFont typeface="Arial" panose="020B0604020202020204" pitchFamily="34" charset="0"/>
                        <a:buChar char="•"/>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Decision Trees</a:t>
                      </a:r>
                    </a:p>
                    <a:p>
                      <a:pPr marL="285750" indent="-285750">
                        <a:buFont typeface="Arial" panose="020B0604020202020204" pitchFamily="34" charset="0"/>
                        <a:buChar char="•"/>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Ensembles of trees (Random Forest, Gradient-Boosted Trees)</a:t>
                      </a:r>
                    </a:p>
                    <a:p>
                      <a:pPr marL="285750" indent="-285750">
                        <a:buFont typeface="Arial" panose="020B0604020202020204" pitchFamily="34" charset="0"/>
                        <a:buChar char="•"/>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Isotonic regression</a:t>
                      </a:r>
                    </a:p>
                  </a:txBody>
                  <a:tcPr anchor="ctr"/>
                </a:tc>
              </a:tr>
              <a:tr h="370840">
                <a:tc>
                  <a:txBody>
                    <a:bodyPr/>
                    <a:lstStyle/>
                    <a:p>
                      <a:pPr marL="0" indent="0">
                        <a:buFont typeface="Arial" panose="020B0604020202020204" pitchFamily="34" charset="0"/>
                        <a:buNone/>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Unsupervised</a:t>
                      </a:r>
                      <a:endParaRPr lang="en-US" sz="14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marL="0" indent="0">
                        <a:buFont typeface="Arial" panose="020B0604020202020204" pitchFamily="34" charset="0"/>
                        <a:buNone/>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Clustering:</a:t>
                      </a:r>
                    </a:p>
                    <a:p>
                      <a:pPr marL="285750" indent="-285750">
                        <a:buFont typeface="Arial" panose="020B0604020202020204" pitchFamily="34" charset="0"/>
                        <a:buChar char="•"/>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k-means and streaming k-means</a:t>
                      </a:r>
                    </a:p>
                    <a:p>
                      <a:pPr marL="285750" indent="-285750">
                        <a:buFont typeface="Arial" panose="020B0604020202020204" pitchFamily="34" charset="0"/>
                        <a:buChar char="•"/>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Gaussian mixture</a:t>
                      </a:r>
                    </a:p>
                    <a:p>
                      <a:pPr marL="285750" indent="-285750">
                        <a:buFont typeface="Arial" panose="020B0604020202020204" pitchFamily="34" charset="0"/>
                        <a:buChar char="•"/>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Power iteration clustering (PIC)</a:t>
                      </a:r>
                    </a:p>
                    <a:p>
                      <a:pPr marL="285750" indent="-285750">
                        <a:buFont typeface="Arial" panose="020B0604020202020204" pitchFamily="34" charset="0"/>
                        <a:buChar char="•"/>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Latent Dirichlet allocation (LDA)</a:t>
                      </a:r>
                    </a:p>
                  </a:txBody>
                  <a:tcPr anchor="ctr"/>
                </a:tc>
              </a:tr>
              <a:tr h="370840">
                <a:tc>
                  <a:txBody>
                    <a:bodyPr/>
                    <a:lstStyle/>
                    <a:p>
                      <a:pPr marL="0" indent="0">
                        <a:buFont typeface="Arial" panose="020B0604020202020204" pitchFamily="34" charset="0"/>
                        <a:buNone/>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Recommendation</a:t>
                      </a:r>
                      <a:endParaRPr lang="en-US" sz="14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c>
                  <a:txBody>
                    <a:bodyPr/>
                    <a:lstStyle/>
                    <a:p>
                      <a:pPr marL="0" indent="0">
                        <a:buFont typeface="Arial" panose="020B0604020202020204" pitchFamily="34" charset="0"/>
                        <a:buNone/>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Collaborative Filtering</a:t>
                      </a:r>
                    </a:p>
                    <a:p>
                      <a:pPr marL="285750" indent="-285750">
                        <a:buFont typeface="Arial" panose="020B0604020202020204" pitchFamily="34" charset="0"/>
                        <a:buChar char="•"/>
                      </a:pPr>
                      <a:r>
                        <a:rPr lang="en-US" sz="1400" kern="1200" dirty="0" smtClean="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rPr>
                        <a:t> Alternating least squares (ALS)</a:t>
                      </a:r>
                      <a:endParaRPr lang="en-US" sz="1400" kern="1200" dirty="0">
                        <a:ln>
                          <a:solidFill>
                            <a:srgbClr val="FFFFFF">
                              <a:alpha val="0"/>
                            </a:srgbClr>
                          </a:solidFill>
                        </a:ln>
                        <a:gradFill>
                          <a:gsLst>
                            <a:gs pos="85321">
                              <a:srgbClr val="505050"/>
                            </a:gs>
                            <a:gs pos="57000">
                              <a:srgbClr val="505050"/>
                            </a:gs>
                          </a:gsLst>
                        </a:gradFill>
                        <a:latin typeface="+mn-lt"/>
                        <a:ea typeface="Segoe UI" pitchFamily="34" charset="0"/>
                        <a:cs typeface="Segoe UI" pitchFamily="34" charset="0"/>
                      </a:endParaRPr>
                    </a:p>
                  </a:txBody>
                  <a:tcPr anchor="ctr"/>
                </a:tc>
              </a:tr>
            </a:tbl>
          </a:graphicData>
        </a:graphic>
      </p:graphicFrame>
    </p:spTree>
    <p:extLst>
      <p:ext uri="{BB962C8B-B14F-4D97-AF65-F5344CB8AC3E}">
        <p14:creationId xmlns:p14="http://schemas.microsoft.com/office/powerpoint/2010/main" val="2622956955"/>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Movie Recommendation – Dataset</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51</a:t>
            </a:fld>
            <a:endParaRPr lang="en-US" dirty="0"/>
          </a:p>
        </p:txBody>
      </p:sp>
      <p:sp>
        <p:nvSpPr>
          <p:cNvPr id="4" name="TextBox 3"/>
          <p:cNvSpPr txBox="1"/>
          <p:nvPr/>
        </p:nvSpPr>
        <p:spPr>
          <a:xfrm>
            <a:off x="480771" y="1214321"/>
            <a:ext cx="9728099" cy="1394228"/>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1800" dirty="0" smtClean="0"/>
              <a:t>Will use the publicly available “</a:t>
            </a:r>
            <a:r>
              <a:rPr lang="en-US" sz="1800" i="1" dirty="0" smtClean="0"/>
              <a:t>MovieLens 10</a:t>
            </a:r>
            <a:r>
              <a:rPr lang="en-US" sz="1800" dirty="0" smtClean="0"/>
              <a:t>0k” dataset.</a:t>
            </a:r>
          </a:p>
          <a:p>
            <a:pPr lvl="1">
              <a:spcBef>
                <a:spcPts val="600"/>
              </a:spcBef>
              <a:spcAft>
                <a:spcPts val="0"/>
              </a:spcAft>
            </a:pPr>
            <a:r>
              <a:rPr lang="en-US" sz="1800" dirty="0" smtClean="0"/>
              <a:t>It is a set of 100,000 data points related to ratings given by users to a set of movies</a:t>
            </a:r>
          </a:p>
          <a:p>
            <a:pPr marL="1085850" lvl="2" indent="-171450">
              <a:spcBef>
                <a:spcPts val="600"/>
              </a:spcBef>
              <a:buFont typeface="Arial" panose="020B0604020202020204" pitchFamily="34" charset="0"/>
              <a:buChar char="•"/>
            </a:pPr>
            <a:r>
              <a:rPr lang="en-US" sz="1600" dirty="0" smtClean="0">
                <a:solidFill>
                  <a:schemeClr val="tx1">
                    <a:lumMod val="65000"/>
                    <a:lumOff val="35000"/>
                  </a:schemeClr>
                </a:solidFill>
              </a:rPr>
              <a:t>It also includes movie metadata and user profiles. (not needed for recommendation)</a:t>
            </a:r>
          </a:p>
          <a:p>
            <a:pPr lvl="1">
              <a:spcBef>
                <a:spcPts val="600"/>
              </a:spcBef>
            </a:pPr>
            <a:r>
              <a:rPr lang="en-US" sz="1800" dirty="0"/>
              <a:t>The dataset can be downloaded from </a:t>
            </a:r>
            <a:r>
              <a:rPr lang="en-US" sz="1800" dirty="0">
                <a:hlinkClick r:id="rId3"/>
              </a:rPr>
              <a:t>http://</a:t>
            </a:r>
            <a:r>
              <a:rPr lang="en-US" sz="1800" dirty="0" smtClean="0">
                <a:hlinkClick r:id="rId3"/>
              </a:rPr>
              <a:t>files.grouplens.org/dataset</a:t>
            </a:r>
            <a:r>
              <a:rPr lang="en-US" sz="1800" dirty="0" smtClean="0"/>
              <a:t>   </a:t>
            </a:r>
            <a:endParaRPr lang="en-US" sz="1800" dirty="0"/>
          </a:p>
        </p:txBody>
      </p:sp>
      <p:graphicFrame>
        <p:nvGraphicFramePr>
          <p:cNvPr id="5" name="Table 4"/>
          <p:cNvGraphicFramePr>
            <a:graphicFrameLocks noGrp="1"/>
          </p:cNvGraphicFramePr>
          <p:nvPr>
            <p:extLst>
              <p:ext uri="{D42A27DB-BD31-4B8C-83A1-F6EECF244321}">
                <p14:modId xmlns:p14="http://schemas.microsoft.com/office/powerpoint/2010/main" val="2824820633"/>
              </p:ext>
            </p:extLst>
          </p:nvPr>
        </p:nvGraphicFramePr>
        <p:xfrm>
          <a:off x="1678318" y="3368234"/>
          <a:ext cx="5382232" cy="2225040"/>
        </p:xfrm>
        <a:graphic>
          <a:graphicData uri="http://schemas.openxmlformats.org/drawingml/2006/table">
            <a:tbl>
              <a:tblPr firstRow="1" bandRow="1">
                <a:tableStyleId>{5C22544A-7EE6-4342-B048-85BDC9FD1C3A}</a:tableStyleId>
              </a:tblPr>
              <a:tblGrid>
                <a:gridCol w="1345558"/>
                <a:gridCol w="1345558"/>
                <a:gridCol w="1345558"/>
                <a:gridCol w="1345558"/>
              </a:tblGrid>
              <a:tr h="370840">
                <a:tc>
                  <a:txBody>
                    <a:bodyPr/>
                    <a:lstStyle/>
                    <a:p>
                      <a:pPr algn="ctr"/>
                      <a:r>
                        <a:rPr lang="en-US" sz="1800" b="0" dirty="0" smtClean="0">
                          <a:solidFill>
                            <a:schemeClr val="tx1">
                              <a:lumMod val="65000"/>
                              <a:lumOff val="35000"/>
                            </a:schemeClr>
                          </a:solidFill>
                        </a:rPr>
                        <a:t>196</a:t>
                      </a:r>
                      <a:endParaRPr lang="en-US" sz="1800" b="0" dirty="0">
                        <a:solidFill>
                          <a:schemeClr val="tx1">
                            <a:lumMod val="65000"/>
                            <a:lumOff val="35000"/>
                          </a:schemeClr>
                        </a:solidFill>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800" b="0" dirty="0" smtClean="0">
                          <a:solidFill>
                            <a:schemeClr val="tx1">
                              <a:lumMod val="65000"/>
                              <a:lumOff val="35000"/>
                            </a:schemeClr>
                          </a:solidFill>
                        </a:rPr>
                        <a:t>242</a:t>
                      </a:r>
                      <a:endParaRPr lang="en-US" sz="1800" b="0" dirty="0">
                        <a:solidFill>
                          <a:schemeClr val="tx1">
                            <a:lumMod val="65000"/>
                            <a:lumOff val="35000"/>
                          </a:schemeClr>
                        </a:solidFill>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pPr algn="ctr"/>
                      <a:r>
                        <a:rPr lang="en-US" sz="1800" b="0" dirty="0" smtClean="0">
                          <a:solidFill>
                            <a:schemeClr val="tx1">
                              <a:lumMod val="65000"/>
                              <a:lumOff val="35000"/>
                            </a:schemeClr>
                          </a:solidFill>
                        </a:rPr>
                        <a:t>3</a:t>
                      </a:r>
                      <a:endParaRPr lang="en-US" sz="1800" b="0" dirty="0">
                        <a:solidFill>
                          <a:schemeClr val="tx1">
                            <a:lumMod val="65000"/>
                            <a:lumOff val="35000"/>
                          </a:schemeClr>
                        </a:solidFill>
                      </a:endParaRPr>
                    </a:p>
                  </a:txBody>
                  <a:tcPr>
                    <a:lnB w="12700" cap="flat" cmpd="sng" algn="ctr">
                      <a:solidFill>
                        <a:schemeClr val="bg1"/>
                      </a:solidFill>
                      <a:prstDash val="solid"/>
                      <a:round/>
                      <a:headEnd type="none" w="med" len="med"/>
                      <a:tailEnd type="none" w="med" len="med"/>
                    </a:lnB>
                    <a:solidFill>
                      <a:schemeClr val="bg2"/>
                    </a:solidFill>
                  </a:tcPr>
                </a:tc>
                <a:tc>
                  <a:txBody>
                    <a:bodyPr/>
                    <a:lstStyle/>
                    <a:p>
                      <a:r>
                        <a:rPr lang="en-US" sz="1800" b="0" dirty="0" smtClean="0">
                          <a:solidFill>
                            <a:schemeClr val="tx1">
                              <a:lumMod val="65000"/>
                              <a:lumOff val="35000"/>
                            </a:schemeClr>
                          </a:solidFill>
                        </a:rPr>
                        <a:t>881732314</a:t>
                      </a:r>
                      <a:endParaRPr lang="en-US" sz="1800" b="0" dirty="0">
                        <a:solidFill>
                          <a:schemeClr val="tx1">
                            <a:lumMod val="65000"/>
                            <a:lumOff val="35000"/>
                          </a:schemeClr>
                        </a:solidFill>
                      </a:endParaRPr>
                    </a:p>
                  </a:txBody>
                  <a:tcPr>
                    <a:lnB w="12700" cap="flat" cmpd="sng" algn="ctr">
                      <a:solidFill>
                        <a:schemeClr val="bg1"/>
                      </a:solidFill>
                      <a:prstDash val="solid"/>
                      <a:round/>
                      <a:headEnd type="none" w="med" len="med"/>
                      <a:tailEnd type="none" w="med" len="med"/>
                    </a:lnB>
                    <a:solidFill>
                      <a:schemeClr val="bg2"/>
                    </a:solidFill>
                  </a:tcPr>
                </a:tc>
              </a:tr>
              <a:tr h="370840">
                <a:tc>
                  <a:txBody>
                    <a:bodyPr/>
                    <a:lstStyle/>
                    <a:p>
                      <a:pPr algn="ctr"/>
                      <a:r>
                        <a:rPr lang="en-US" sz="1800" dirty="0" smtClean="0">
                          <a:solidFill>
                            <a:schemeClr val="tx1">
                              <a:lumMod val="65000"/>
                              <a:lumOff val="35000"/>
                            </a:schemeClr>
                          </a:solidFill>
                        </a:rPr>
                        <a:t>198</a:t>
                      </a:r>
                      <a:endParaRPr lang="en-US" sz="1800" dirty="0">
                        <a:solidFill>
                          <a:schemeClr val="tx1">
                            <a:lumMod val="65000"/>
                            <a:lumOff val="35000"/>
                          </a:schemeClr>
                        </a:solidFill>
                      </a:endParaRPr>
                    </a:p>
                  </a:txBody>
                  <a:tcPr>
                    <a:lnT w="12700" cap="flat" cmpd="sng" algn="ctr">
                      <a:solidFill>
                        <a:schemeClr val="bg1"/>
                      </a:solidFill>
                      <a:prstDash val="solid"/>
                      <a:round/>
                      <a:headEnd type="none" w="med" len="med"/>
                      <a:tailEnd type="none" w="med" len="med"/>
                    </a:lnT>
                  </a:tcPr>
                </a:tc>
                <a:tc>
                  <a:txBody>
                    <a:bodyPr/>
                    <a:lstStyle/>
                    <a:p>
                      <a:pPr algn="ctr"/>
                      <a:r>
                        <a:rPr lang="en-US" sz="1800" dirty="0" smtClean="0">
                          <a:solidFill>
                            <a:schemeClr val="tx1">
                              <a:lumMod val="65000"/>
                              <a:lumOff val="35000"/>
                            </a:schemeClr>
                          </a:solidFill>
                        </a:rPr>
                        <a:t>302</a:t>
                      </a:r>
                      <a:endParaRPr lang="en-US" sz="1800" dirty="0">
                        <a:solidFill>
                          <a:schemeClr val="tx1">
                            <a:lumMod val="65000"/>
                            <a:lumOff val="35000"/>
                          </a:schemeClr>
                        </a:solidFill>
                      </a:endParaRPr>
                    </a:p>
                  </a:txBody>
                  <a:tcPr>
                    <a:lnT w="12700" cap="flat" cmpd="sng" algn="ctr">
                      <a:solidFill>
                        <a:schemeClr val="bg1"/>
                      </a:solidFill>
                      <a:prstDash val="solid"/>
                      <a:round/>
                      <a:headEnd type="none" w="med" len="med"/>
                      <a:tailEnd type="none" w="med" len="med"/>
                    </a:lnT>
                  </a:tcPr>
                </a:tc>
                <a:tc>
                  <a:txBody>
                    <a:bodyPr/>
                    <a:lstStyle/>
                    <a:p>
                      <a:pPr algn="ctr"/>
                      <a:r>
                        <a:rPr lang="en-US" sz="1800" dirty="0" smtClean="0">
                          <a:solidFill>
                            <a:schemeClr val="tx1">
                              <a:lumMod val="65000"/>
                              <a:lumOff val="35000"/>
                            </a:schemeClr>
                          </a:solidFill>
                        </a:rPr>
                        <a:t>3</a:t>
                      </a:r>
                      <a:endParaRPr lang="en-US" sz="1800" dirty="0">
                        <a:solidFill>
                          <a:schemeClr val="tx1">
                            <a:lumMod val="65000"/>
                            <a:lumOff val="35000"/>
                          </a:schemeClr>
                        </a:solidFill>
                      </a:endParaRPr>
                    </a:p>
                  </a:txBody>
                  <a:tcPr>
                    <a:lnT w="12700" cap="flat" cmpd="sng" algn="ctr">
                      <a:solidFill>
                        <a:schemeClr val="bg1"/>
                      </a:solidFill>
                      <a:prstDash val="solid"/>
                      <a:round/>
                      <a:headEnd type="none" w="med" len="med"/>
                      <a:tailEnd type="none" w="med" len="med"/>
                    </a:lnT>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65000"/>
                              <a:lumOff val="35000"/>
                            </a:schemeClr>
                          </a:solidFill>
                        </a:rPr>
                        <a:t>883894932</a:t>
                      </a:r>
                    </a:p>
                  </a:txBody>
                  <a:tcPr>
                    <a:lnT w="12700" cap="flat" cmpd="sng" algn="ctr">
                      <a:solidFill>
                        <a:schemeClr val="bg1"/>
                      </a:solidFill>
                      <a:prstDash val="solid"/>
                      <a:round/>
                      <a:headEnd type="none" w="med" len="med"/>
                      <a:tailEnd type="none" w="med" len="med"/>
                    </a:lnT>
                  </a:tcPr>
                </a:tc>
              </a:tr>
              <a:tr h="370840">
                <a:tc>
                  <a:txBody>
                    <a:bodyPr/>
                    <a:lstStyle/>
                    <a:p>
                      <a:pPr algn="ctr"/>
                      <a:r>
                        <a:rPr lang="en-US" sz="1800" dirty="0" smtClean="0">
                          <a:solidFill>
                            <a:schemeClr val="tx1">
                              <a:lumMod val="65000"/>
                              <a:lumOff val="35000"/>
                            </a:schemeClr>
                          </a:solidFill>
                        </a:rPr>
                        <a:t>22</a:t>
                      </a:r>
                      <a:endParaRPr lang="en-US" sz="1800" dirty="0">
                        <a:solidFill>
                          <a:schemeClr val="tx1">
                            <a:lumMod val="65000"/>
                            <a:lumOff val="35000"/>
                          </a:schemeClr>
                        </a:solidFill>
                      </a:endParaRPr>
                    </a:p>
                  </a:txBody>
                  <a:tcPr>
                    <a:solidFill>
                      <a:schemeClr val="bg2"/>
                    </a:solidFill>
                  </a:tcPr>
                </a:tc>
                <a:tc>
                  <a:txBody>
                    <a:bodyPr/>
                    <a:lstStyle/>
                    <a:p>
                      <a:pPr algn="ctr"/>
                      <a:r>
                        <a:rPr lang="en-US" sz="1800" dirty="0" smtClean="0">
                          <a:solidFill>
                            <a:schemeClr val="tx1">
                              <a:lumMod val="65000"/>
                              <a:lumOff val="35000"/>
                            </a:schemeClr>
                          </a:solidFill>
                        </a:rPr>
                        <a:t>377</a:t>
                      </a:r>
                      <a:endParaRPr lang="en-US" sz="1800" dirty="0">
                        <a:solidFill>
                          <a:schemeClr val="tx1">
                            <a:lumMod val="65000"/>
                            <a:lumOff val="35000"/>
                          </a:schemeClr>
                        </a:solidFill>
                      </a:endParaRPr>
                    </a:p>
                  </a:txBody>
                  <a:tcPr>
                    <a:solidFill>
                      <a:schemeClr val="bg2"/>
                    </a:solidFill>
                  </a:tcPr>
                </a:tc>
                <a:tc>
                  <a:txBody>
                    <a:bodyPr/>
                    <a:lstStyle/>
                    <a:p>
                      <a:pPr algn="ctr"/>
                      <a:r>
                        <a:rPr lang="en-US" sz="1800" dirty="0" smtClean="0">
                          <a:solidFill>
                            <a:schemeClr val="tx1">
                              <a:lumMod val="65000"/>
                              <a:lumOff val="35000"/>
                            </a:schemeClr>
                          </a:solidFill>
                        </a:rPr>
                        <a:t>1</a:t>
                      </a:r>
                      <a:endParaRPr lang="en-US" sz="1800" dirty="0">
                        <a:solidFill>
                          <a:schemeClr val="tx1">
                            <a:lumMod val="65000"/>
                            <a:lumOff val="35000"/>
                          </a:schemeClr>
                        </a:solidFill>
                      </a:endParaRPr>
                    </a:p>
                  </a:txBody>
                  <a:tcPr>
                    <a:solidFill>
                      <a:schemeClr val="bg2"/>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65000"/>
                              <a:lumOff val="35000"/>
                            </a:schemeClr>
                          </a:solidFill>
                        </a:rPr>
                        <a:t>883443433</a:t>
                      </a:r>
                    </a:p>
                  </a:txBody>
                  <a:tcPr>
                    <a:solidFill>
                      <a:schemeClr val="bg2"/>
                    </a:solidFill>
                  </a:tcPr>
                </a:tc>
              </a:tr>
              <a:tr h="370840">
                <a:tc>
                  <a:txBody>
                    <a:bodyPr/>
                    <a:lstStyle/>
                    <a:p>
                      <a:pPr algn="ctr"/>
                      <a:r>
                        <a:rPr lang="en-US" sz="1800" dirty="0" smtClean="0">
                          <a:solidFill>
                            <a:schemeClr val="tx1">
                              <a:lumMod val="65000"/>
                              <a:lumOff val="35000"/>
                            </a:schemeClr>
                          </a:solidFill>
                        </a:rPr>
                        <a:t>145</a:t>
                      </a:r>
                      <a:endParaRPr lang="en-US" sz="1800" dirty="0">
                        <a:solidFill>
                          <a:schemeClr val="tx1">
                            <a:lumMod val="65000"/>
                            <a:lumOff val="35000"/>
                          </a:schemeClr>
                        </a:solidFill>
                      </a:endParaRPr>
                    </a:p>
                  </a:txBody>
                  <a:tcPr/>
                </a:tc>
                <a:tc>
                  <a:txBody>
                    <a:bodyPr/>
                    <a:lstStyle/>
                    <a:p>
                      <a:pPr algn="ctr"/>
                      <a:r>
                        <a:rPr lang="en-US" sz="1800" dirty="0" smtClean="0">
                          <a:solidFill>
                            <a:schemeClr val="tx1">
                              <a:lumMod val="65000"/>
                              <a:lumOff val="35000"/>
                            </a:schemeClr>
                          </a:solidFill>
                        </a:rPr>
                        <a:t>51</a:t>
                      </a:r>
                      <a:endParaRPr lang="en-US" sz="1800" dirty="0">
                        <a:solidFill>
                          <a:schemeClr val="tx1">
                            <a:lumMod val="65000"/>
                            <a:lumOff val="35000"/>
                          </a:schemeClr>
                        </a:solidFill>
                      </a:endParaRPr>
                    </a:p>
                  </a:txBody>
                  <a:tcPr/>
                </a:tc>
                <a:tc>
                  <a:txBody>
                    <a:bodyPr/>
                    <a:lstStyle/>
                    <a:p>
                      <a:pPr algn="ctr"/>
                      <a:r>
                        <a:rPr lang="en-US" sz="1800" dirty="0" smtClean="0">
                          <a:solidFill>
                            <a:schemeClr val="tx1">
                              <a:lumMod val="65000"/>
                              <a:lumOff val="35000"/>
                            </a:schemeClr>
                          </a:solidFill>
                        </a:rPr>
                        <a:t>2</a:t>
                      </a:r>
                      <a:endParaRPr lang="en-US" sz="1800" dirty="0">
                        <a:solidFill>
                          <a:schemeClr val="tx1">
                            <a:lumMod val="65000"/>
                            <a:lumOff val="35000"/>
                          </a:schemeClr>
                        </a:solidFill>
                      </a:endParaRP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65000"/>
                              <a:lumOff val="35000"/>
                            </a:schemeClr>
                          </a:solidFill>
                        </a:rPr>
                        <a:t>886570342</a:t>
                      </a:r>
                    </a:p>
                  </a:txBody>
                  <a:tcPr/>
                </a:tc>
              </a:tr>
              <a:tr h="370840">
                <a:tc>
                  <a:txBody>
                    <a:bodyPr/>
                    <a:lstStyle/>
                    <a:p>
                      <a:pPr algn="ctr"/>
                      <a:r>
                        <a:rPr lang="en-US" sz="1800" dirty="0" smtClean="0">
                          <a:solidFill>
                            <a:schemeClr val="tx1">
                              <a:lumMod val="65000"/>
                              <a:lumOff val="35000"/>
                            </a:schemeClr>
                          </a:solidFill>
                        </a:rPr>
                        <a:t>187</a:t>
                      </a:r>
                      <a:endParaRPr lang="en-US" sz="1800" dirty="0">
                        <a:solidFill>
                          <a:schemeClr val="tx1">
                            <a:lumMod val="65000"/>
                            <a:lumOff val="35000"/>
                          </a:schemeClr>
                        </a:solidFill>
                      </a:endParaRPr>
                    </a:p>
                  </a:txBody>
                  <a:tcPr>
                    <a:solidFill>
                      <a:schemeClr val="bg2"/>
                    </a:solidFill>
                  </a:tcPr>
                </a:tc>
                <a:tc>
                  <a:txBody>
                    <a:bodyPr/>
                    <a:lstStyle/>
                    <a:p>
                      <a:pPr algn="ctr"/>
                      <a:r>
                        <a:rPr lang="en-US" sz="1800" dirty="0" smtClean="0">
                          <a:solidFill>
                            <a:schemeClr val="tx1">
                              <a:lumMod val="65000"/>
                              <a:lumOff val="35000"/>
                            </a:schemeClr>
                          </a:solidFill>
                        </a:rPr>
                        <a:t>356</a:t>
                      </a:r>
                      <a:endParaRPr lang="en-US" sz="1800" dirty="0">
                        <a:solidFill>
                          <a:schemeClr val="tx1">
                            <a:lumMod val="65000"/>
                            <a:lumOff val="35000"/>
                          </a:schemeClr>
                        </a:solidFill>
                      </a:endParaRPr>
                    </a:p>
                  </a:txBody>
                  <a:tcPr>
                    <a:solidFill>
                      <a:schemeClr val="bg2"/>
                    </a:solidFill>
                  </a:tcPr>
                </a:tc>
                <a:tc>
                  <a:txBody>
                    <a:bodyPr/>
                    <a:lstStyle/>
                    <a:p>
                      <a:pPr algn="ctr"/>
                      <a:r>
                        <a:rPr lang="en-US" sz="1800" dirty="0" smtClean="0">
                          <a:solidFill>
                            <a:schemeClr val="tx1">
                              <a:lumMod val="65000"/>
                              <a:lumOff val="35000"/>
                            </a:schemeClr>
                          </a:solidFill>
                        </a:rPr>
                        <a:t>4</a:t>
                      </a:r>
                      <a:endParaRPr lang="en-US" sz="1800" dirty="0">
                        <a:solidFill>
                          <a:schemeClr val="tx1">
                            <a:lumMod val="65000"/>
                            <a:lumOff val="35000"/>
                          </a:schemeClr>
                        </a:solidFill>
                      </a:endParaRPr>
                    </a:p>
                  </a:txBody>
                  <a:tcPr>
                    <a:solidFill>
                      <a:schemeClr val="bg2"/>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65000"/>
                              <a:lumOff val="35000"/>
                            </a:schemeClr>
                          </a:solidFill>
                        </a:rPr>
                        <a:t>885634452</a:t>
                      </a:r>
                    </a:p>
                  </a:txBody>
                  <a:tcPr>
                    <a:solidFill>
                      <a:schemeClr val="bg2"/>
                    </a:solidFill>
                  </a:tcPr>
                </a:tc>
              </a:tr>
              <a:tr h="370840">
                <a:tc>
                  <a:txBody>
                    <a:bodyPr/>
                    <a:lstStyle/>
                    <a:p>
                      <a:pPr algn="ctr"/>
                      <a:r>
                        <a:rPr lang="en-US" sz="1800" dirty="0" smtClean="0">
                          <a:solidFill>
                            <a:schemeClr val="tx1">
                              <a:lumMod val="65000"/>
                              <a:lumOff val="35000"/>
                            </a:schemeClr>
                          </a:solidFill>
                        </a:rPr>
                        <a:t>166</a:t>
                      </a:r>
                      <a:endParaRPr lang="en-US" sz="1800" dirty="0">
                        <a:solidFill>
                          <a:schemeClr val="tx1">
                            <a:lumMod val="65000"/>
                            <a:lumOff val="35000"/>
                          </a:schemeClr>
                        </a:solidFill>
                      </a:endParaRPr>
                    </a:p>
                  </a:txBody>
                  <a:tcPr/>
                </a:tc>
                <a:tc>
                  <a:txBody>
                    <a:bodyPr/>
                    <a:lstStyle/>
                    <a:p>
                      <a:pPr algn="ctr"/>
                      <a:r>
                        <a:rPr lang="en-US" sz="1800" dirty="0" smtClean="0">
                          <a:solidFill>
                            <a:schemeClr val="tx1">
                              <a:lumMod val="65000"/>
                              <a:lumOff val="35000"/>
                            </a:schemeClr>
                          </a:solidFill>
                        </a:rPr>
                        <a:t>63</a:t>
                      </a:r>
                      <a:endParaRPr lang="en-US" sz="1800" dirty="0">
                        <a:solidFill>
                          <a:schemeClr val="tx1">
                            <a:lumMod val="65000"/>
                            <a:lumOff val="35000"/>
                          </a:schemeClr>
                        </a:solidFill>
                      </a:endParaRPr>
                    </a:p>
                  </a:txBody>
                  <a:tcPr/>
                </a:tc>
                <a:tc>
                  <a:txBody>
                    <a:bodyPr/>
                    <a:lstStyle/>
                    <a:p>
                      <a:pPr algn="ctr"/>
                      <a:r>
                        <a:rPr lang="en-US" sz="1800" dirty="0" smtClean="0">
                          <a:solidFill>
                            <a:schemeClr val="tx1">
                              <a:lumMod val="65000"/>
                              <a:lumOff val="35000"/>
                            </a:schemeClr>
                          </a:solidFill>
                        </a:rPr>
                        <a:t>5</a:t>
                      </a:r>
                      <a:endParaRPr lang="en-US" sz="1800" dirty="0">
                        <a:solidFill>
                          <a:schemeClr val="tx1">
                            <a:lumMod val="65000"/>
                            <a:lumOff val="35000"/>
                          </a:schemeClr>
                        </a:solidFill>
                      </a:endParaRP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800" b="0" dirty="0" smtClean="0">
                          <a:solidFill>
                            <a:schemeClr val="tx1">
                              <a:lumMod val="65000"/>
                              <a:lumOff val="35000"/>
                            </a:schemeClr>
                          </a:solidFill>
                        </a:rPr>
                        <a:t>886554545</a:t>
                      </a:r>
                    </a:p>
                  </a:txBody>
                  <a:tcPr/>
                </a:tc>
              </a:tr>
            </a:tbl>
          </a:graphicData>
        </a:graphic>
      </p:graphicFrame>
      <p:sp>
        <p:nvSpPr>
          <p:cNvPr id="6" name="TextBox 5"/>
          <p:cNvSpPr txBox="1"/>
          <p:nvPr/>
        </p:nvSpPr>
        <p:spPr>
          <a:xfrm>
            <a:off x="2608150" y="2919118"/>
            <a:ext cx="3765637" cy="437102"/>
          </a:xfrm>
          <a:prstGeom prst="rect">
            <a:avLst/>
          </a:prstGeom>
          <a:solidFill>
            <a:schemeClr val="bg1">
              <a:lumMod val="95000"/>
            </a:schemeClr>
          </a:solidFill>
        </p:spPr>
        <p:txBody>
          <a:bodyPr wrap="none" lIns="182880" tIns="146304" rIns="182880" bIns="146304" rtlCol="0" anchor="ctr">
            <a:noAutofit/>
          </a:bodyPr>
          <a:lstStyle/>
          <a:p>
            <a:pPr>
              <a:lnSpc>
                <a:spcPct val="90000"/>
              </a:lnSpc>
              <a:spcAft>
                <a:spcPts val="600"/>
              </a:spcAft>
            </a:pPr>
            <a:r>
              <a:rPr lang="en-US" sz="2400" dirty="0" smtClean="0">
                <a:solidFill>
                  <a:schemeClr val="tx1">
                    <a:lumMod val="65000"/>
                    <a:lumOff val="35000"/>
                  </a:schemeClr>
                </a:solidFill>
              </a:rPr>
              <a:t>User Ratings Data (u.data)</a:t>
            </a:r>
          </a:p>
        </p:txBody>
      </p:sp>
      <p:sp>
        <p:nvSpPr>
          <p:cNvPr id="7" name="TextBox 6"/>
          <p:cNvSpPr txBox="1"/>
          <p:nvPr/>
        </p:nvSpPr>
        <p:spPr>
          <a:xfrm>
            <a:off x="1755487" y="6009765"/>
            <a:ext cx="1354238" cy="368172"/>
          </a:xfrm>
          <a:prstGeom prst="rect">
            <a:avLst/>
          </a:prstGeom>
          <a:noFill/>
        </p:spPr>
        <p:txBody>
          <a:bodyPr wrap="none" lIns="182880" tIns="146304" rIns="182880" bIns="146304" rtlCol="0" anchor="ctr">
            <a:noAutofit/>
          </a:bodyPr>
          <a:lstStyle/>
          <a:p>
            <a:pPr>
              <a:lnSpc>
                <a:spcPct val="90000"/>
              </a:lnSpc>
              <a:spcAft>
                <a:spcPts val="600"/>
              </a:spcAft>
            </a:pPr>
            <a:r>
              <a:rPr lang="en-US" sz="2000" dirty="0" smtClean="0">
                <a:solidFill>
                  <a:schemeClr val="tx1">
                    <a:lumMod val="65000"/>
                    <a:lumOff val="35000"/>
                  </a:schemeClr>
                </a:solidFill>
              </a:rPr>
              <a:t>User Id</a:t>
            </a:r>
          </a:p>
        </p:txBody>
      </p:sp>
      <p:sp>
        <p:nvSpPr>
          <p:cNvPr id="8" name="TextBox 7"/>
          <p:cNvSpPr txBox="1"/>
          <p:nvPr/>
        </p:nvSpPr>
        <p:spPr>
          <a:xfrm>
            <a:off x="3007482" y="6009765"/>
            <a:ext cx="1354238" cy="368172"/>
          </a:xfrm>
          <a:prstGeom prst="rect">
            <a:avLst/>
          </a:prstGeom>
          <a:noFill/>
        </p:spPr>
        <p:txBody>
          <a:bodyPr wrap="none" lIns="182880" tIns="146304" rIns="182880" bIns="146304" rtlCol="0" anchor="ctr">
            <a:noAutofit/>
          </a:bodyPr>
          <a:lstStyle/>
          <a:p>
            <a:pPr>
              <a:lnSpc>
                <a:spcPct val="90000"/>
              </a:lnSpc>
              <a:spcAft>
                <a:spcPts val="600"/>
              </a:spcAft>
            </a:pPr>
            <a:r>
              <a:rPr lang="en-US" sz="2000" dirty="0" smtClean="0">
                <a:solidFill>
                  <a:schemeClr val="tx1">
                    <a:lumMod val="65000"/>
                    <a:lumOff val="35000"/>
                  </a:schemeClr>
                </a:solidFill>
              </a:rPr>
              <a:t>Movie Id</a:t>
            </a:r>
          </a:p>
        </p:txBody>
      </p:sp>
      <p:sp>
        <p:nvSpPr>
          <p:cNvPr id="9" name="TextBox 8"/>
          <p:cNvSpPr txBox="1"/>
          <p:nvPr/>
        </p:nvSpPr>
        <p:spPr>
          <a:xfrm>
            <a:off x="4361720" y="6009765"/>
            <a:ext cx="1354238" cy="514791"/>
          </a:xfrm>
          <a:prstGeom prst="rect">
            <a:avLst/>
          </a:prstGeom>
          <a:noFill/>
        </p:spPr>
        <p:txBody>
          <a:bodyPr wrap="none" lIns="182880" tIns="146304" rIns="182880" bIns="146304" rtlCol="0" anchor="ctr">
            <a:noAutofit/>
          </a:bodyPr>
          <a:lstStyle/>
          <a:p>
            <a:pPr algn="ctr">
              <a:lnSpc>
                <a:spcPct val="90000"/>
              </a:lnSpc>
              <a:spcAft>
                <a:spcPts val="600"/>
              </a:spcAft>
            </a:pPr>
            <a:r>
              <a:rPr lang="en-US" sz="2000" dirty="0" smtClean="0">
                <a:solidFill>
                  <a:schemeClr val="tx1">
                    <a:lumMod val="65000"/>
                    <a:lumOff val="35000"/>
                  </a:schemeClr>
                </a:solidFill>
              </a:rPr>
              <a:t>User’s</a:t>
            </a:r>
            <a:br>
              <a:rPr lang="en-US" sz="2000" dirty="0" smtClean="0">
                <a:solidFill>
                  <a:schemeClr val="tx1">
                    <a:lumMod val="65000"/>
                    <a:lumOff val="35000"/>
                  </a:schemeClr>
                </a:solidFill>
              </a:rPr>
            </a:br>
            <a:r>
              <a:rPr lang="en-US" sz="2000" dirty="0" smtClean="0">
                <a:solidFill>
                  <a:schemeClr val="tx1">
                    <a:lumMod val="65000"/>
                    <a:lumOff val="35000"/>
                  </a:schemeClr>
                </a:solidFill>
              </a:rPr>
              <a:t>Rating</a:t>
            </a:r>
          </a:p>
        </p:txBody>
      </p:sp>
      <p:sp>
        <p:nvSpPr>
          <p:cNvPr id="10" name="TextBox 9"/>
          <p:cNvSpPr txBox="1"/>
          <p:nvPr/>
        </p:nvSpPr>
        <p:spPr>
          <a:xfrm>
            <a:off x="5798905" y="6009766"/>
            <a:ext cx="1354238" cy="368172"/>
          </a:xfrm>
          <a:prstGeom prst="rect">
            <a:avLst/>
          </a:prstGeom>
          <a:noFill/>
        </p:spPr>
        <p:txBody>
          <a:bodyPr wrap="none" lIns="182880" tIns="146304" rIns="182880" bIns="146304" rtlCol="0" anchor="ctr">
            <a:noAutofit/>
          </a:bodyPr>
          <a:lstStyle/>
          <a:p>
            <a:pPr algn="ctr">
              <a:lnSpc>
                <a:spcPct val="90000"/>
              </a:lnSpc>
              <a:spcAft>
                <a:spcPts val="600"/>
              </a:spcAft>
            </a:pPr>
            <a:r>
              <a:rPr lang="en-US" sz="2000" dirty="0" smtClean="0">
                <a:solidFill>
                  <a:schemeClr val="tx1">
                    <a:lumMod val="65000"/>
                    <a:lumOff val="35000"/>
                  </a:schemeClr>
                </a:solidFill>
              </a:rPr>
              <a:t>Timestamp</a:t>
            </a:r>
          </a:p>
        </p:txBody>
      </p:sp>
      <p:cxnSp>
        <p:nvCxnSpPr>
          <p:cNvPr id="12" name="Straight Arrow Connector 11"/>
          <p:cNvCxnSpPr/>
          <p:nvPr/>
        </p:nvCxnSpPr>
        <p:spPr>
          <a:xfrm flipV="1">
            <a:off x="2432606" y="5615075"/>
            <a:ext cx="0" cy="349745"/>
          </a:xfrm>
          <a:prstGeom prst="straightConnector1">
            <a:avLst/>
          </a:prstGeom>
          <a:ln w="381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684601" y="5615075"/>
            <a:ext cx="0" cy="349745"/>
          </a:xfrm>
          <a:prstGeom prst="straightConnector1">
            <a:avLst/>
          </a:prstGeom>
          <a:ln w="381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5033051" y="5615075"/>
            <a:ext cx="0" cy="349745"/>
          </a:xfrm>
          <a:prstGeom prst="straightConnector1">
            <a:avLst/>
          </a:prstGeom>
          <a:ln w="381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327487" y="5615075"/>
            <a:ext cx="0" cy="349745"/>
          </a:xfrm>
          <a:prstGeom prst="straightConnector1">
            <a:avLst/>
          </a:prstGeom>
          <a:ln w="381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207995" y="3137669"/>
            <a:ext cx="4436968" cy="3046988"/>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1800" dirty="0" smtClean="0"/>
              <a:t>Each user has </a:t>
            </a:r>
            <a:r>
              <a:rPr lang="en-US" sz="1800" dirty="0"/>
              <a:t>rated several movies </a:t>
            </a:r>
            <a:r>
              <a:rPr lang="en-US" sz="1800" dirty="0" smtClean="0"/>
              <a:t>and at least one movie</a:t>
            </a:r>
            <a:endParaRPr lang="en-US" sz="1800" dirty="0"/>
          </a:p>
          <a:p>
            <a:pPr lvl="1">
              <a:spcBef>
                <a:spcPts val="600"/>
              </a:spcBef>
            </a:pPr>
            <a:r>
              <a:rPr lang="en-US" sz="1800" dirty="0" smtClean="0"/>
              <a:t>The ratings vary from 1 to 5</a:t>
            </a:r>
          </a:p>
          <a:p>
            <a:pPr lvl="1">
              <a:spcBef>
                <a:spcPts val="600"/>
              </a:spcBef>
            </a:pPr>
            <a:r>
              <a:rPr lang="en-US" sz="1800" dirty="0" smtClean="0"/>
              <a:t>The fields in the file (u.data) are tab separated.</a:t>
            </a:r>
          </a:p>
          <a:p>
            <a:pPr lvl="1">
              <a:spcBef>
                <a:spcPts val="600"/>
              </a:spcBef>
            </a:pPr>
            <a:r>
              <a:rPr lang="en-US" sz="1800" dirty="0" smtClean="0"/>
              <a:t>Users and movies are identified by Id. More details about the movie and profile of the users are in the other files (u.item and u.user) respectively.</a:t>
            </a:r>
          </a:p>
        </p:txBody>
      </p:sp>
    </p:spTree>
    <p:extLst>
      <p:ext uri="{BB962C8B-B14F-4D97-AF65-F5344CB8AC3E}">
        <p14:creationId xmlns:p14="http://schemas.microsoft.com/office/powerpoint/2010/main" val="3771253466"/>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the Model</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52</a:t>
            </a:fld>
            <a:endParaRPr lang="en-US" dirty="0"/>
          </a:p>
        </p:txBody>
      </p:sp>
      <p:sp>
        <p:nvSpPr>
          <p:cNvPr id="18" name="TextBox 17"/>
          <p:cNvSpPr txBox="1"/>
          <p:nvPr/>
        </p:nvSpPr>
        <p:spPr>
          <a:xfrm>
            <a:off x="471565" y="1201726"/>
            <a:ext cx="10895600" cy="4952638"/>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nSpc>
                <a:spcPts val="2200"/>
              </a:lnSpc>
              <a:spcBef>
                <a:spcPts val="600"/>
              </a:spcBef>
              <a:spcAft>
                <a:spcPts val="0"/>
              </a:spcAft>
              <a:buNone/>
            </a:pPr>
            <a:r>
              <a:rPr lang="en-US" sz="1500" dirty="0" smtClean="0">
                <a:solidFill>
                  <a:schemeClr val="tx1">
                    <a:lumMod val="65000"/>
                    <a:lumOff val="35000"/>
                  </a:schemeClr>
                </a:solidFill>
              </a:rPr>
              <a:t>// first read the ‘u.data’ file</a:t>
            </a:r>
          </a:p>
          <a:p>
            <a:pPr marL="110493" lvl="1" indent="0">
              <a:lnSpc>
                <a:spcPts val="2200"/>
              </a:lnSpc>
              <a:spcBef>
                <a:spcPts val="0"/>
              </a:spcBef>
              <a:spcAft>
                <a:spcPts val="0"/>
              </a:spcAft>
              <a:buNone/>
            </a:pPr>
            <a:r>
              <a:rPr lang="en-US" sz="1500" dirty="0">
                <a:solidFill>
                  <a:schemeClr val="accent4"/>
                </a:solidFill>
                <a:latin typeface="Arial Narrow" panose="020B0606020202030204" pitchFamily="34" charset="0"/>
              </a:rPr>
              <a:t>&gt;&gt;&gt; </a:t>
            </a:r>
            <a:r>
              <a:rPr lang="en-US" sz="1500" dirty="0" smtClean="0">
                <a:solidFill>
                  <a:schemeClr val="accent2"/>
                </a:solidFill>
              </a:rPr>
              <a:t>val</a:t>
            </a:r>
            <a:r>
              <a:rPr lang="en-US" sz="1500" dirty="0" smtClean="0">
                <a:solidFill>
                  <a:schemeClr val="accent4">
                    <a:lumMod val="75000"/>
                  </a:schemeClr>
                </a:solidFill>
              </a:rPr>
              <a:t> rawData = sc.textFile(“/PATH/u.data”)</a:t>
            </a:r>
          </a:p>
          <a:p>
            <a:pPr marL="110493" lvl="1" indent="0">
              <a:lnSpc>
                <a:spcPts val="2200"/>
              </a:lnSpc>
              <a:spcBef>
                <a:spcPts val="600"/>
              </a:spcBef>
              <a:spcAft>
                <a:spcPts val="0"/>
              </a:spcAft>
              <a:buNone/>
            </a:pPr>
            <a:r>
              <a:rPr lang="en-US" sz="1500" dirty="0" smtClean="0">
                <a:solidFill>
                  <a:schemeClr val="tx1">
                    <a:lumMod val="65000"/>
                    <a:lumOff val="35000"/>
                  </a:schemeClr>
                </a:solidFill>
              </a:rPr>
              <a:t>// extract the first 3 fields as we don’t need the timestamp field</a:t>
            </a:r>
            <a:r>
              <a:rPr lang="en-US" sz="1500" dirty="0">
                <a:solidFill>
                  <a:schemeClr val="accent4">
                    <a:lumMod val="75000"/>
                  </a:schemeClr>
                </a:solidFill>
              </a:rPr>
              <a:t/>
            </a:r>
            <a:br>
              <a:rPr lang="en-US" sz="1500" dirty="0">
                <a:solidFill>
                  <a:schemeClr val="accent4">
                    <a:lumMod val="75000"/>
                  </a:schemeClr>
                </a:solidFill>
              </a:rPr>
            </a:br>
            <a:r>
              <a:rPr lang="en-US" sz="1500" dirty="0" smtClean="0">
                <a:solidFill>
                  <a:schemeClr val="accent4"/>
                </a:solidFill>
                <a:latin typeface="Arial Narrow" panose="020B0606020202030204" pitchFamily="34" charset="0"/>
              </a:rPr>
              <a:t>&gt;&gt;&gt;</a:t>
            </a:r>
            <a:r>
              <a:rPr lang="en-US" sz="1500" dirty="0" smtClean="0">
                <a:solidFill>
                  <a:schemeClr val="accent4"/>
                </a:solidFill>
              </a:rPr>
              <a:t> </a:t>
            </a:r>
            <a:r>
              <a:rPr lang="en-US" sz="1500" dirty="0" smtClean="0">
                <a:solidFill>
                  <a:schemeClr val="accent2"/>
                </a:solidFill>
              </a:rPr>
              <a:t>val</a:t>
            </a:r>
            <a:r>
              <a:rPr lang="en-US" sz="1500" dirty="0" smtClean="0">
                <a:solidFill>
                  <a:schemeClr val="accent4"/>
                </a:solidFill>
              </a:rPr>
              <a:t> </a:t>
            </a:r>
            <a:r>
              <a:rPr lang="en-US" sz="1500" dirty="0" smtClean="0">
                <a:solidFill>
                  <a:schemeClr val="accent4">
                    <a:lumMod val="75000"/>
                  </a:schemeClr>
                </a:solidFill>
              </a:rPr>
              <a:t>rawRatings = rawData.map(_.split(“\t”).take(3))</a:t>
            </a:r>
          </a:p>
          <a:p>
            <a:pPr marL="110493" lvl="1" indent="0">
              <a:lnSpc>
                <a:spcPts val="2200"/>
              </a:lnSpc>
              <a:spcBef>
                <a:spcPts val="600"/>
              </a:spcBef>
              <a:spcAft>
                <a:spcPts val="0"/>
              </a:spcAft>
              <a:buNone/>
            </a:pPr>
            <a:r>
              <a:rPr lang="en-US" sz="1500" dirty="0" smtClean="0">
                <a:solidFill>
                  <a:schemeClr val="tx1">
                    <a:lumMod val="65000"/>
                    <a:lumOff val="35000"/>
                  </a:schemeClr>
                </a:solidFill>
              </a:rPr>
              <a:t>//import the ALS model from MLlib</a:t>
            </a:r>
            <a:endParaRPr lang="en-US" sz="1500" dirty="0">
              <a:solidFill>
                <a:schemeClr val="tx1">
                  <a:lumMod val="65000"/>
                  <a:lumOff val="35000"/>
                </a:schemeClr>
              </a:solidFill>
            </a:endParaRPr>
          </a:p>
          <a:p>
            <a:pPr marL="110493" lvl="1" indent="0">
              <a:lnSpc>
                <a:spcPts val="2200"/>
              </a:lnSpc>
              <a:spcBef>
                <a:spcPts val="0"/>
              </a:spcBef>
              <a:buNone/>
            </a:pPr>
            <a:r>
              <a:rPr lang="en-US" sz="1500" dirty="0" smtClean="0">
                <a:solidFill>
                  <a:schemeClr val="accent4"/>
                </a:solidFill>
                <a:latin typeface="Arial Narrow" panose="020B0606020202030204" pitchFamily="34" charset="0"/>
              </a:rPr>
              <a:t>&gt;&gt;&gt;</a:t>
            </a:r>
            <a:r>
              <a:rPr lang="en-US" sz="1500" dirty="0" smtClean="0">
                <a:solidFill>
                  <a:schemeClr val="accent4"/>
                </a:solidFill>
              </a:rPr>
              <a:t> </a:t>
            </a:r>
            <a:r>
              <a:rPr lang="en-US" sz="1500" dirty="0" smtClean="0">
                <a:solidFill>
                  <a:schemeClr val="accent4">
                    <a:lumMod val="75000"/>
                  </a:schemeClr>
                </a:solidFill>
              </a:rPr>
              <a:t>import org.apache.spark.mllib.recommendation.ALS</a:t>
            </a:r>
          </a:p>
          <a:p>
            <a:pPr marL="110493" lvl="1" indent="0">
              <a:lnSpc>
                <a:spcPts val="2100"/>
              </a:lnSpc>
              <a:spcBef>
                <a:spcPts val="0"/>
              </a:spcBef>
              <a:spcAft>
                <a:spcPts val="0"/>
              </a:spcAft>
              <a:buNone/>
            </a:pPr>
            <a:r>
              <a:rPr lang="en-US" sz="1500" dirty="0" smtClean="0">
                <a:solidFill>
                  <a:schemeClr val="tx1">
                    <a:lumMod val="65000"/>
                    <a:lumOff val="35000"/>
                  </a:schemeClr>
                </a:solidFill>
              </a:rPr>
              <a:t>//call the </a:t>
            </a:r>
            <a:r>
              <a:rPr lang="en-US" sz="1500" b="1" dirty="0" smtClean="0">
                <a:solidFill>
                  <a:schemeClr val="tx1">
                    <a:lumMod val="65000"/>
                    <a:lumOff val="35000"/>
                  </a:schemeClr>
                </a:solidFill>
              </a:rPr>
              <a:t>train </a:t>
            </a:r>
            <a:r>
              <a:rPr lang="en-US" sz="1500" dirty="0" smtClean="0">
                <a:solidFill>
                  <a:schemeClr val="tx1">
                    <a:lumMod val="65000"/>
                    <a:lumOff val="35000"/>
                  </a:schemeClr>
                </a:solidFill>
              </a:rPr>
              <a:t>method on the </a:t>
            </a:r>
            <a:r>
              <a:rPr lang="en-US" sz="1500" i="1" dirty="0" smtClean="0">
                <a:solidFill>
                  <a:schemeClr val="tx1">
                    <a:lumMod val="65000"/>
                    <a:lumOff val="35000"/>
                  </a:schemeClr>
                </a:solidFill>
              </a:rPr>
              <a:t>ALS</a:t>
            </a:r>
            <a:r>
              <a:rPr lang="en-US" sz="1500" dirty="0" smtClean="0">
                <a:solidFill>
                  <a:schemeClr val="tx1">
                    <a:lumMod val="65000"/>
                    <a:lumOff val="35000"/>
                  </a:schemeClr>
                </a:solidFill>
              </a:rPr>
              <a:t> model. The train method needs a RDD that consists of </a:t>
            </a:r>
            <a:r>
              <a:rPr lang="en-US" sz="1500" i="1" dirty="0" smtClean="0">
                <a:solidFill>
                  <a:schemeClr val="tx1">
                    <a:lumMod val="65000"/>
                    <a:lumOff val="35000"/>
                  </a:schemeClr>
                </a:solidFill>
              </a:rPr>
              <a:t>Ratings</a:t>
            </a:r>
            <a:r>
              <a:rPr lang="en-US" sz="1500" dirty="0" smtClean="0">
                <a:solidFill>
                  <a:schemeClr val="tx1">
                    <a:lumMod val="65000"/>
                    <a:lumOff val="35000"/>
                  </a:schemeClr>
                </a:solidFill>
              </a:rPr>
              <a:t> records.</a:t>
            </a:r>
          </a:p>
          <a:p>
            <a:pPr marL="110493" lvl="1" indent="0">
              <a:lnSpc>
                <a:spcPts val="2100"/>
              </a:lnSpc>
              <a:spcBef>
                <a:spcPts val="0"/>
              </a:spcBef>
              <a:spcAft>
                <a:spcPts val="0"/>
              </a:spcAft>
              <a:buNone/>
            </a:pPr>
            <a:r>
              <a:rPr lang="en-US" sz="1500" dirty="0" smtClean="0">
                <a:solidFill>
                  <a:schemeClr val="tx1">
                    <a:lumMod val="65000"/>
                    <a:lumOff val="35000"/>
                  </a:schemeClr>
                </a:solidFill>
              </a:rPr>
              <a:t>// A </a:t>
            </a:r>
            <a:r>
              <a:rPr lang="en-US" sz="1500" i="1" dirty="0" smtClean="0">
                <a:solidFill>
                  <a:schemeClr val="tx1">
                    <a:lumMod val="65000"/>
                    <a:lumOff val="35000"/>
                  </a:schemeClr>
                </a:solidFill>
              </a:rPr>
              <a:t>Rating</a:t>
            </a:r>
            <a:r>
              <a:rPr lang="en-US" sz="1500" dirty="0" smtClean="0">
                <a:solidFill>
                  <a:schemeClr val="tx1">
                    <a:lumMod val="65000"/>
                    <a:lumOff val="35000"/>
                  </a:schemeClr>
                </a:solidFill>
              </a:rPr>
              <a:t> class is a wrapper around </a:t>
            </a:r>
            <a:r>
              <a:rPr lang="en-US" sz="1500" i="1" dirty="0" smtClean="0">
                <a:solidFill>
                  <a:schemeClr val="tx1">
                    <a:lumMod val="65000"/>
                    <a:lumOff val="35000"/>
                  </a:schemeClr>
                </a:solidFill>
              </a:rPr>
              <a:t>user id</a:t>
            </a:r>
            <a:r>
              <a:rPr lang="en-US" sz="1500" dirty="0" smtClean="0">
                <a:solidFill>
                  <a:schemeClr val="tx1">
                    <a:lumMod val="65000"/>
                    <a:lumOff val="35000"/>
                  </a:schemeClr>
                </a:solidFill>
              </a:rPr>
              <a:t>, </a:t>
            </a:r>
            <a:r>
              <a:rPr lang="en-US" sz="1500" i="1" dirty="0" smtClean="0">
                <a:solidFill>
                  <a:schemeClr val="tx1">
                    <a:lumMod val="65000"/>
                    <a:lumOff val="35000"/>
                  </a:schemeClr>
                </a:solidFill>
              </a:rPr>
              <a:t>movie id </a:t>
            </a:r>
            <a:r>
              <a:rPr lang="en-US" sz="1500" dirty="0" smtClean="0">
                <a:solidFill>
                  <a:schemeClr val="tx1">
                    <a:lumMod val="65000"/>
                    <a:lumOff val="35000"/>
                  </a:schemeClr>
                </a:solidFill>
              </a:rPr>
              <a:t>and the </a:t>
            </a:r>
            <a:r>
              <a:rPr lang="en-US" sz="1500" i="1" dirty="0" smtClean="0">
                <a:solidFill>
                  <a:schemeClr val="tx1">
                    <a:lumMod val="65000"/>
                    <a:lumOff val="35000"/>
                  </a:schemeClr>
                </a:solidFill>
              </a:rPr>
              <a:t>rating</a:t>
            </a:r>
            <a:r>
              <a:rPr lang="en-US" sz="1500" dirty="0" smtClean="0">
                <a:solidFill>
                  <a:schemeClr val="tx1">
                    <a:lumMod val="65000"/>
                    <a:lumOff val="35000"/>
                  </a:schemeClr>
                </a:solidFill>
              </a:rPr>
              <a:t>s arguments. </a:t>
            </a:r>
            <a:endParaRPr lang="en-US" sz="1500" dirty="0">
              <a:solidFill>
                <a:schemeClr val="tx1">
                  <a:lumMod val="65000"/>
                  <a:lumOff val="35000"/>
                </a:schemeClr>
              </a:solidFill>
            </a:endParaRPr>
          </a:p>
          <a:p>
            <a:pPr marL="110493" lvl="1" indent="0">
              <a:lnSpc>
                <a:spcPts val="2100"/>
              </a:lnSpc>
              <a:spcBef>
                <a:spcPts val="0"/>
              </a:spcBef>
              <a:spcAft>
                <a:spcPts val="0"/>
              </a:spcAft>
              <a:buNone/>
            </a:pPr>
            <a:r>
              <a:rPr lang="en-US" sz="1500" dirty="0" smtClean="0">
                <a:solidFill>
                  <a:schemeClr val="tx1">
                    <a:lumMod val="65000"/>
                    <a:lumOff val="35000"/>
                  </a:schemeClr>
                </a:solidFill>
              </a:rPr>
              <a:t>// Create the ratings dataset using the map and transforming the array of IDs and ratings into a </a:t>
            </a:r>
            <a:r>
              <a:rPr lang="en-US" sz="1500" i="1" dirty="0" smtClean="0">
                <a:solidFill>
                  <a:schemeClr val="tx1">
                    <a:lumMod val="65000"/>
                    <a:lumOff val="35000"/>
                  </a:schemeClr>
                </a:solidFill>
              </a:rPr>
              <a:t>Rating</a:t>
            </a:r>
            <a:r>
              <a:rPr lang="en-US" sz="1500" dirty="0" smtClean="0">
                <a:solidFill>
                  <a:schemeClr val="tx1">
                    <a:lumMod val="65000"/>
                    <a:lumOff val="35000"/>
                  </a:schemeClr>
                </a:solidFill>
              </a:rPr>
              <a:t> object.</a:t>
            </a:r>
          </a:p>
          <a:p>
            <a:pPr marL="110493" lvl="1" indent="0">
              <a:lnSpc>
                <a:spcPts val="2600"/>
              </a:lnSpc>
              <a:spcBef>
                <a:spcPts val="0"/>
              </a:spcBef>
              <a:spcAft>
                <a:spcPts val="0"/>
              </a:spcAft>
              <a:buNone/>
            </a:pPr>
            <a:r>
              <a:rPr lang="en-US" sz="1500" dirty="0">
                <a:solidFill>
                  <a:schemeClr val="accent4"/>
                </a:solidFill>
                <a:latin typeface="Arial Narrow" panose="020B0606020202030204" pitchFamily="34" charset="0"/>
              </a:rPr>
              <a:t>&gt;&gt;&gt; </a:t>
            </a:r>
            <a:r>
              <a:rPr lang="en-US" sz="1500" dirty="0" smtClean="0">
                <a:solidFill>
                  <a:schemeClr val="accent2"/>
                </a:solidFill>
              </a:rPr>
              <a:t>val</a:t>
            </a:r>
            <a:r>
              <a:rPr lang="en-US" sz="1500" dirty="0" smtClean="0">
                <a:solidFill>
                  <a:schemeClr val="tx1">
                    <a:lumMod val="65000"/>
                    <a:lumOff val="35000"/>
                  </a:schemeClr>
                </a:solidFill>
              </a:rPr>
              <a:t> </a:t>
            </a:r>
            <a:r>
              <a:rPr lang="en-US" sz="1500" dirty="0" smtClean="0">
                <a:solidFill>
                  <a:schemeClr val="accent4">
                    <a:lumMod val="75000"/>
                  </a:schemeClr>
                </a:solidFill>
              </a:rPr>
              <a:t>ratings = rawRatings.map</a:t>
            </a:r>
            <a:r>
              <a:rPr lang="en-US" sz="1500" dirty="0">
                <a:solidFill>
                  <a:schemeClr val="accent4">
                    <a:lumMod val="75000"/>
                  </a:schemeClr>
                </a:solidFill>
              </a:rPr>
              <a:t> </a:t>
            </a:r>
            <a:r>
              <a:rPr lang="en-US" sz="1500" dirty="0" smtClean="0">
                <a:solidFill>
                  <a:schemeClr val="accent4">
                    <a:lumMod val="75000"/>
                  </a:schemeClr>
                </a:solidFill>
              </a:rPr>
              <a:t>{ case Array(user, movie, rating} =&gt;Rating(user.</a:t>
            </a:r>
            <a:r>
              <a:rPr lang="en-US" sz="1500" b="1" dirty="0" smtClean="0">
                <a:solidFill>
                  <a:schemeClr val="accent4">
                    <a:lumMod val="75000"/>
                  </a:schemeClr>
                </a:solidFill>
              </a:rPr>
              <a:t>toInt</a:t>
            </a:r>
            <a:r>
              <a:rPr lang="en-US" sz="1500" dirty="0" smtClean="0">
                <a:solidFill>
                  <a:schemeClr val="accent4">
                    <a:lumMod val="75000"/>
                  </a:schemeClr>
                </a:solidFill>
              </a:rPr>
              <a:t>, movie.</a:t>
            </a:r>
            <a:r>
              <a:rPr lang="en-US" sz="1500" b="1" dirty="0" smtClean="0">
                <a:solidFill>
                  <a:schemeClr val="accent4">
                    <a:lumMod val="75000"/>
                  </a:schemeClr>
                </a:solidFill>
              </a:rPr>
              <a:t>toInt</a:t>
            </a:r>
            <a:r>
              <a:rPr lang="en-US" sz="1500" dirty="0" smtClean="0">
                <a:solidFill>
                  <a:schemeClr val="accent4">
                    <a:lumMod val="75000"/>
                  </a:schemeClr>
                </a:solidFill>
              </a:rPr>
              <a:t>, rating.</a:t>
            </a:r>
            <a:r>
              <a:rPr lang="en-US" sz="1500" b="1" dirty="0" smtClean="0">
                <a:solidFill>
                  <a:schemeClr val="accent4">
                    <a:lumMod val="75000"/>
                  </a:schemeClr>
                </a:solidFill>
              </a:rPr>
              <a:t>toDouble</a:t>
            </a:r>
            <a:r>
              <a:rPr lang="en-US" sz="1500" dirty="0" smtClean="0">
                <a:solidFill>
                  <a:schemeClr val="accent4">
                    <a:lumMod val="75000"/>
                  </a:schemeClr>
                </a:solidFill>
              </a:rPr>
              <a:t>)}</a:t>
            </a:r>
          </a:p>
          <a:p>
            <a:pPr marL="110493" lvl="1" indent="0">
              <a:lnSpc>
                <a:spcPts val="2200"/>
              </a:lnSpc>
              <a:spcBef>
                <a:spcPts val="0"/>
              </a:spcBef>
              <a:spcAft>
                <a:spcPts val="0"/>
              </a:spcAft>
              <a:buNone/>
            </a:pPr>
            <a:r>
              <a:rPr lang="en-US" sz="1500" dirty="0" smtClean="0">
                <a:solidFill>
                  <a:schemeClr val="tx1">
                    <a:lumMod val="65000"/>
                    <a:lumOff val="35000"/>
                  </a:schemeClr>
                </a:solidFill>
              </a:rPr>
              <a:t>//call the train method. It takes three parameters:</a:t>
            </a:r>
          </a:p>
          <a:p>
            <a:pPr marL="110493" lvl="1" indent="0">
              <a:lnSpc>
                <a:spcPts val="2200"/>
              </a:lnSpc>
              <a:spcBef>
                <a:spcPts val="0"/>
              </a:spcBef>
              <a:spcAft>
                <a:spcPts val="0"/>
              </a:spcAft>
              <a:buNone/>
            </a:pPr>
            <a:r>
              <a:rPr lang="en-US" sz="1500" dirty="0" smtClean="0">
                <a:solidFill>
                  <a:schemeClr val="tx1">
                    <a:lumMod val="65000"/>
                    <a:lumOff val="35000"/>
                  </a:schemeClr>
                </a:solidFill>
              </a:rPr>
              <a:t>// 1) rank – The number of factors in the ALS model. Between 10 and 200 is a reasonable number</a:t>
            </a:r>
            <a:br>
              <a:rPr lang="en-US" sz="1500" dirty="0" smtClean="0">
                <a:solidFill>
                  <a:schemeClr val="tx1">
                    <a:lumMod val="65000"/>
                    <a:lumOff val="35000"/>
                  </a:schemeClr>
                </a:solidFill>
              </a:rPr>
            </a:br>
            <a:r>
              <a:rPr lang="en-US" sz="1500" dirty="0" smtClean="0">
                <a:solidFill>
                  <a:schemeClr val="tx1">
                    <a:lumMod val="65000"/>
                    <a:lumOff val="35000"/>
                  </a:schemeClr>
                </a:solidFill>
              </a:rPr>
              <a:t>// i2) iterations – Number of iterations to run. ALS models converge quickly. 10 is a good default</a:t>
            </a:r>
          </a:p>
          <a:p>
            <a:pPr marL="110493" lvl="1" indent="0">
              <a:lnSpc>
                <a:spcPts val="2200"/>
              </a:lnSpc>
              <a:spcBef>
                <a:spcPts val="0"/>
              </a:spcBef>
              <a:spcAft>
                <a:spcPts val="0"/>
              </a:spcAft>
              <a:buNone/>
            </a:pPr>
            <a:r>
              <a:rPr lang="en-US" sz="1500" dirty="0" smtClean="0">
                <a:solidFill>
                  <a:schemeClr val="tx1">
                    <a:lumMod val="65000"/>
                    <a:lumOff val="35000"/>
                  </a:schemeClr>
                </a:solidFill>
              </a:rPr>
              <a:t>// i3) lambda – controls regularization (over-fitting) of the model. Number is determined by trial and error. Use 0.01</a:t>
            </a:r>
          </a:p>
          <a:p>
            <a:pPr marL="110493" lvl="1" indent="0">
              <a:lnSpc>
                <a:spcPts val="2600"/>
              </a:lnSpc>
              <a:spcBef>
                <a:spcPts val="0"/>
              </a:spcBef>
              <a:spcAft>
                <a:spcPts val="0"/>
              </a:spcAft>
              <a:buNone/>
            </a:pPr>
            <a:r>
              <a:rPr lang="en-US" sz="1500" dirty="0" smtClean="0">
                <a:solidFill>
                  <a:schemeClr val="accent4"/>
                </a:solidFill>
                <a:latin typeface="Arial Narrow" panose="020B0606020202030204" pitchFamily="34" charset="0"/>
              </a:rPr>
              <a:t>&gt;&gt;&gt; </a:t>
            </a:r>
            <a:r>
              <a:rPr lang="en-US" sz="1500" dirty="0" smtClean="0">
                <a:solidFill>
                  <a:schemeClr val="accent2"/>
                </a:solidFill>
              </a:rPr>
              <a:t>val</a:t>
            </a:r>
            <a:r>
              <a:rPr lang="en-US" sz="1500" dirty="0" smtClean="0">
                <a:solidFill>
                  <a:schemeClr val="tx1">
                    <a:lumMod val="65000"/>
                    <a:lumOff val="35000"/>
                  </a:schemeClr>
                </a:solidFill>
              </a:rPr>
              <a:t> </a:t>
            </a:r>
            <a:r>
              <a:rPr lang="en-US" sz="1500" dirty="0" smtClean="0">
                <a:solidFill>
                  <a:schemeClr val="accent4">
                    <a:lumMod val="75000"/>
                  </a:schemeClr>
                </a:solidFill>
              </a:rPr>
              <a:t>model = ALS.train(ratings, 50, 10, 0.01)</a:t>
            </a:r>
          </a:p>
          <a:p>
            <a:pPr marL="110493" lvl="1" indent="0">
              <a:lnSpc>
                <a:spcPts val="2200"/>
              </a:lnSpc>
              <a:spcBef>
                <a:spcPts val="0"/>
              </a:spcBef>
              <a:spcAft>
                <a:spcPts val="0"/>
              </a:spcAft>
              <a:buNone/>
            </a:pPr>
            <a:r>
              <a:rPr lang="en-US" sz="1500" dirty="0">
                <a:solidFill>
                  <a:schemeClr val="tx1">
                    <a:lumMod val="65000"/>
                    <a:lumOff val="35000"/>
                  </a:schemeClr>
                </a:solidFill>
              </a:rPr>
              <a:t>//We now have a </a:t>
            </a:r>
            <a:r>
              <a:rPr lang="en-US" sz="1500" dirty="0" smtClean="0">
                <a:solidFill>
                  <a:schemeClr val="tx1">
                    <a:lumMod val="65000"/>
                    <a:lumOff val="35000"/>
                  </a:schemeClr>
                </a:solidFill>
              </a:rPr>
              <a:t>MatrixFactorizationModel </a:t>
            </a:r>
            <a:r>
              <a:rPr lang="en-US" sz="1500" dirty="0">
                <a:solidFill>
                  <a:schemeClr val="tx1">
                    <a:lumMod val="65000"/>
                    <a:lumOff val="35000"/>
                  </a:schemeClr>
                </a:solidFill>
              </a:rPr>
              <a:t>object</a:t>
            </a:r>
          </a:p>
        </p:txBody>
      </p:sp>
      <p:sp>
        <p:nvSpPr>
          <p:cNvPr id="26" name="Rectangle 25"/>
          <p:cNvSpPr/>
          <p:nvPr/>
        </p:nvSpPr>
        <p:spPr bwMode="auto">
          <a:xfrm>
            <a:off x="6005945" y="1330036"/>
            <a:ext cx="5276683" cy="1693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pic>
        <p:nvPicPr>
          <p:cNvPr id="6146" name="Picture 2" descr="http://files.softicons.com/download/application-icons/adobe-cs3-icons-by-adam-betts/png/512x512/Adobe_Photoshop_Lightroom_Data.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2714" y="1671395"/>
            <a:ext cx="856829" cy="85682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ampcamp.berkeley.edu/big-data-mini-course/img/matrix_factorizat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9897" y="1558339"/>
            <a:ext cx="1893144" cy="108294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9190310" y="2635333"/>
            <a:ext cx="2092318" cy="313932"/>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spcBef>
                <a:spcPts val="600"/>
              </a:spcBef>
              <a:buNone/>
            </a:pPr>
            <a:r>
              <a:rPr lang="en-US" sz="1600" dirty="0" smtClean="0">
                <a:ln>
                  <a:solidFill>
                    <a:srgbClr val="FFFFFF">
                      <a:alpha val="0"/>
                    </a:srgbClr>
                  </a:solidFill>
                </a:ln>
                <a:solidFill>
                  <a:schemeClr val="bg1"/>
                </a:solidFill>
                <a:ea typeface="Segoe UI" pitchFamily="34" charset="0"/>
                <a:cs typeface="Segoe UI" pitchFamily="34" charset="0"/>
              </a:rPr>
              <a:t>Trained ALS Model</a:t>
            </a:r>
            <a:endParaRPr lang="en-US" sz="1600" dirty="0">
              <a:ln>
                <a:solidFill>
                  <a:srgbClr val="FFFFFF">
                    <a:alpha val="0"/>
                  </a:srgbClr>
                </a:solidFill>
              </a:ln>
              <a:solidFill>
                <a:schemeClr val="bg1"/>
              </a:solidFill>
              <a:ea typeface="Segoe UI" pitchFamily="34" charset="0"/>
              <a:cs typeface="Segoe UI" pitchFamily="34" charset="0"/>
            </a:endParaRPr>
          </a:p>
        </p:txBody>
      </p:sp>
      <p:cxnSp>
        <p:nvCxnSpPr>
          <p:cNvPr id="19" name="Straight Arrow Connector 18"/>
          <p:cNvCxnSpPr>
            <a:stCxn id="6146" idx="3"/>
            <a:endCxn id="6148" idx="1"/>
          </p:cNvCxnSpPr>
          <p:nvPr/>
        </p:nvCxnSpPr>
        <p:spPr>
          <a:xfrm>
            <a:off x="7009543" y="2099810"/>
            <a:ext cx="2280354" cy="1"/>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7606615" y="1895936"/>
            <a:ext cx="1064384" cy="405113"/>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mj-lt"/>
                <a:ea typeface="Segoe UI" pitchFamily="34" charset="0"/>
                <a:cs typeface="Segoe UI" pitchFamily="34" charset="0"/>
              </a:rPr>
              <a:t>Train</a:t>
            </a:r>
          </a:p>
        </p:txBody>
      </p:sp>
    </p:spTree>
    <p:extLst>
      <p:ext uri="{BB962C8B-B14F-4D97-AF65-F5344CB8AC3E}">
        <p14:creationId xmlns:p14="http://schemas.microsoft.com/office/powerpoint/2010/main" val="2488597317"/>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Make Recommendations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53</a:t>
            </a:fld>
            <a:endParaRPr lang="en-US" dirty="0"/>
          </a:p>
        </p:txBody>
      </p:sp>
      <p:sp>
        <p:nvSpPr>
          <p:cNvPr id="18" name="TextBox 17"/>
          <p:cNvSpPr txBox="1"/>
          <p:nvPr/>
        </p:nvSpPr>
        <p:spPr>
          <a:xfrm>
            <a:off x="585865" y="1214321"/>
            <a:ext cx="8994553" cy="4837222"/>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nSpc>
                <a:spcPts val="2200"/>
              </a:lnSpc>
              <a:spcBef>
                <a:spcPts val="600"/>
              </a:spcBef>
              <a:spcAft>
                <a:spcPts val="0"/>
              </a:spcAft>
              <a:buNone/>
            </a:pPr>
            <a:r>
              <a:rPr lang="en-US" sz="1500" dirty="0" smtClean="0">
                <a:solidFill>
                  <a:schemeClr val="tx1">
                    <a:lumMod val="65000"/>
                    <a:lumOff val="35000"/>
                  </a:schemeClr>
                </a:solidFill>
              </a:rPr>
              <a:t>// Now that we have the trained model, we can make recommendations</a:t>
            </a:r>
          </a:p>
          <a:p>
            <a:pPr marL="110493" lvl="1" indent="0">
              <a:lnSpc>
                <a:spcPts val="2200"/>
              </a:lnSpc>
              <a:spcBef>
                <a:spcPts val="600"/>
              </a:spcBef>
              <a:spcAft>
                <a:spcPts val="0"/>
              </a:spcAft>
              <a:buNone/>
            </a:pPr>
            <a:r>
              <a:rPr lang="en-US" sz="1500" dirty="0" smtClean="0">
                <a:solidFill>
                  <a:schemeClr val="tx1">
                    <a:lumMod val="65000"/>
                    <a:lumOff val="35000"/>
                  </a:schemeClr>
                </a:solidFill>
              </a:rPr>
              <a:t>// Get the rating that used 264 will give to movie 86 by calling the </a:t>
            </a:r>
            <a:r>
              <a:rPr lang="en-US" sz="1500" i="1" dirty="0" smtClean="0">
                <a:solidFill>
                  <a:schemeClr val="tx1">
                    <a:lumMod val="65000"/>
                    <a:lumOff val="35000"/>
                  </a:schemeClr>
                </a:solidFill>
              </a:rPr>
              <a:t>predict</a:t>
            </a:r>
            <a:r>
              <a:rPr lang="en-US" sz="1500" dirty="0" smtClean="0">
                <a:solidFill>
                  <a:schemeClr val="tx1">
                    <a:lumMod val="65000"/>
                    <a:lumOff val="35000"/>
                  </a:schemeClr>
                </a:solidFill>
              </a:rPr>
              <a:t> method</a:t>
            </a:r>
          </a:p>
          <a:p>
            <a:pPr marL="110493" lvl="1" indent="0">
              <a:lnSpc>
                <a:spcPts val="2200"/>
              </a:lnSpc>
              <a:spcBef>
                <a:spcPts val="0"/>
              </a:spcBef>
              <a:spcAft>
                <a:spcPts val="0"/>
              </a:spcAft>
              <a:buNone/>
            </a:pPr>
            <a:r>
              <a:rPr lang="en-US" sz="1500" dirty="0">
                <a:solidFill>
                  <a:schemeClr val="accent4"/>
                </a:solidFill>
                <a:latin typeface="Arial Narrow" panose="020B0606020202030204" pitchFamily="34" charset="0"/>
              </a:rPr>
              <a:t>&gt;&gt;&gt; </a:t>
            </a:r>
            <a:r>
              <a:rPr lang="en-US" sz="1500" dirty="0" smtClean="0">
                <a:solidFill>
                  <a:schemeClr val="accent2"/>
                </a:solidFill>
              </a:rPr>
              <a:t>val</a:t>
            </a:r>
            <a:r>
              <a:rPr lang="en-US" sz="1500" dirty="0">
                <a:solidFill>
                  <a:schemeClr val="accent4">
                    <a:lumMod val="75000"/>
                  </a:schemeClr>
                </a:solidFill>
              </a:rPr>
              <a:t> </a:t>
            </a:r>
            <a:r>
              <a:rPr lang="en-US" sz="1500" dirty="0" smtClean="0">
                <a:solidFill>
                  <a:schemeClr val="accent4">
                    <a:lumMod val="75000"/>
                  </a:schemeClr>
                </a:solidFill>
              </a:rPr>
              <a:t>predictedRating = model.predict(264, 86) </a:t>
            </a:r>
            <a:r>
              <a:rPr lang="en-US" sz="1500" dirty="0" smtClean="0">
                <a:solidFill>
                  <a:schemeClr val="accent6">
                    <a:lumMod val="75000"/>
                  </a:schemeClr>
                </a:solidFill>
                <a:sym typeface="Wingdings" panose="05000000000000000000" pitchFamily="2" charset="2"/>
              </a:rPr>
              <a:t> 3.8723214234</a:t>
            </a:r>
            <a:r>
              <a:rPr lang="en-US" sz="1500" dirty="0" smtClean="0">
                <a:solidFill>
                  <a:schemeClr val="accent4">
                    <a:lumMod val="75000"/>
                  </a:schemeClr>
                </a:solidFill>
              </a:rPr>
              <a:t/>
            </a:r>
            <a:br>
              <a:rPr lang="en-US" sz="1500" dirty="0" smtClean="0">
                <a:solidFill>
                  <a:schemeClr val="accent4">
                    <a:lumMod val="75000"/>
                  </a:schemeClr>
                </a:solidFill>
              </a:rPr>
            </a:br>
            <a:endParaRPr lang="en-US" sz="1500" dirty="0">
              <a:solidFill>
                <a:schemeClr val="accent4">
                  <a:lumMod val="75000"/>
                </a:schemeClr>
              </a:solidFill>
            </a:endParaRPr>
          </a:p>
          <a:p>
            <a:pPr marL="110493" lvl="1" indent="0">
              <a:lnSpc>
                <a:spcPts val="2200"/>
              </a:lnSpc>
              <a:spcBef>
                <a:spcPts val="0"/>
              </a:spcBef>
              <a:spcAft>
                <a:spcPts val="0"/>
              </a:spcAft>
              <a:buNone/>
            </a:pPr>
            <a:r>
              <a:rPr lang="en-US" sz="1500" dirty="0" smtClean="0">
                <a:solidFill>
                  <a:schemeClr val="tx1">
                    <a:lumMod val="65000"/>
                    <a:lumOff val="35000"/>
                  </a:schemeClr>
                </a:solidFill>
              </a:rPr>
              <a:t>//the predict method can also take an RDD of (user, item) IDs to generate predictions for each</a:t>
            </a:r>
            <a:r>
              <a:rPr lang="en-US" sz="1500" dirty="0" smtClean="0">
                <a:solidFill>
                  <a:schemeClr val="accent4">
                    <a:lumMod val="75000"/>
                  </a:schemeClr>
                </a:solidFill>
              </a:rPr>
              <a:t>. </a:t>
            </a:r>
            <a:endParaRPr lang="en-US" sz="1500" dirty="0">
              <a:solidFill>
                <a:schemeClr val="accent4">
                  <a:lumMod val="75000"/>
                </a:schemeClr>
              </a:solidFill>
            </a:endParaRPr>
          </a:p>
          <a:p>
            <a:pPr marL="110493" lvl="1" indent="0">
              <a:lnSpc>
                <a:spcPts val="2200"/>
              </a:lnSpc>
              <a:spcBef>
                <a:spcPts val="0"/>
              </a:spcBef>
              <a:spcAft>
                <a:spcPts val="0"/>
              </a:spcAft>
              <a:buNone/>
            </a:pPr>
            <a:r>
              <a:rPr lang="en-US" sz="1500" dirty="0" smtClean="0">
                <a:solidFill>
                  <a:schemeClr val="tx1">
                    <a:lumMod val="65000"/>
                    <a:lumOff val="35000"/>
                  </a:schemeClr>
                </a:solidFill>
              </a:rPr>
              <a:t>// Can generate the top-N recommended movies for an user, with the </a:t>
            </a:r>
            <a:r>
              <a:rPr lang="en-US" sz="1500" i="1" dirty="0" smtClean="0">
                <a:solidFill>
                  <a:schemeClr val="tx1">
                    <a:lumMod val="65000"/>
                    <a:lumOff val="35000"/>
                  </a:schemeClr>
                </a:solidFill>
              </a:rPr>
              <a:t>recommendProducts</a:t>
            </a:r>
            <a:r>
              <a:rPr lang="en-US" sz="1500" dirty="0" smtClean="0">
                <a:solidFill>
                  <a:schemeClr val="tx1">
                    <a:lumMod val="65000"/>
                    <a:lumOff val="35000"/>
                  </a:schemeClr>
                </a:solidFill>
              </a:rPr>
              <a:t> method.</a:t>
            </a:r>
          </a:p>
          <a:p>
            <a:pPr marL="110493" lvl="1" indent="0">
              <a:lnSpc>
                <a:spcPts val="2200"/>
              </a:lnSpc>
              <a:spcBef>
                <a:spcPts val="0"/>
              </a:spcBef>
              <a:spcAft>
                <a:spcPts val="0"/>
              </a:spcAft>
              <a:buNone/>
            </a:pPr>
            <a:r>
              <a:rPr lang="en-US" sz="1500" dirty="0" smtClean="0">
                <a:solidFill>
                  <a:schemeClr val="tx1">
                    <a:lumMod val="65000"/>
                    <a:lumOff val="35000"/>
                  </a:schemeClr>
                </a:solidFill>
              </a:rPr>
              <a:t>//recommendProducts takes two parameters: user ID and number of items to recommend for the user. </a:t>
            </a:r>
            <a:endParaRPr lang="en-US" sz="1500" dirty="0">
              <a:solidFill>
                <a:schemeClr val="tx1">
                  <a:lumMod val="65000"/>
                  <a:lumOff val="35000"/>
                </a:schemeClr>
              </a:solidFill>
            </a:endParaRPr>
          </a:p>
          <a:p>
            <a:pPr marL="110493" lvl="1" indent="0">
              <a:lnSpc>
                <a:spcPts val="2200"/>
              </a:lnSpc>
              <a:spcBef>
                <a:spcPts val="0"/>
              </a:spcBef>
              <a:spcAft>
                <a:spcPts val="0"/>
              </a:spcAft>
              <a:buNone/>
            </a:pPr>
            <a:r>
              <a:rPr lang="en-US" sz="1500" dirty="0" smtClean="0">
                <a:solidFill>
                  <a:schemeClr val="tx1">
                    <a:lumMod val="65000"/>
                    <a:lumOff val="35000"/>
                  </a:schemeClr>
                </a:solidFill>
              </a:rPr>
              <a:t>//The items recommended will be those that the user has not already rated!</a:t>
            </a:r>
          </a:p>
          <a:p>
            <a:pPr marL="110493" lvl="1" indent="0">
              <a:lnSpc>
                <a:spcPts val="2200"/>
              </a:lnSpc>
              <a:spcBef>
                <a:spcPts val="1200"/>
              </a:spcBef>
              <a:spcAft>
                <a:spcPts val="0"/>
              </a:spcAft>
              <a:buNone/>
            </a:pPr>
            <a:r>
              <a:rPr lang="en-US" sz="1500" dirty="0">
                <a:solidFill>
                  <a:schemeClr val="accent4"/>
                </a:solidFill>
                <a:latin typeface="Arial Narrow" panose="020B0606020202030204" pitchFamily="34" charset="0"/>
              </a:rPr>
              <a:t>&gt;&gt;&gt; </a:t>
            </a:r>
            <a:r>
              <a:rPr lang="en-US" sz="1500" dirty="0">
                <a:solidFill>
                  <a:schemeClr val="accent2"/>
                </a:solidFill>
              </a:rPr>
              <a:t>val</a:t>
            </a:r>
            <a:r>
              <a:rPr lang="en-US" sz="1500" dirty="0">
                <a:solidFill>
                  <a:schemeClr val="accent4">
                    <a:lumMod val="75000"/>
                  </a:schemeClr>
                </a:solidFill>
              </a:rPr>
              <a:t> topNRecommendations = model.recommendProducts(564, 5</a:t>
            </a:r>
            <a:r>
              <a:rPr lang="en-US" sz="1500" dirty="0" smtClean="0">
                <a:solidFill>
                  <a:schemeClr val="accent4">
                    <a:lumMod val="75000"/>
                  </a:schemeClr>
                </a:solidFill>
              </a:rPr>
              <a:t>)</a:t>
            </a:r>
          </a:p>
          <a:p>
            <a:pPr marL="110493" lvl="1" indent="0">
              <a:lnSpc>
                <a:spcPts val="2200"/>
              </a:lnSpc>
              <a:spcBef>
                <a:spcPts val="0"/>
              </a:spcBef>
              <a:spcAft>
                <a:spcPts val="0"/>
              </a:spcAft>
              <a:buNone/>
            </a:pPr>
            <a:r>
              <a:rPr lang="en-US" sz="1500" dirty="0" smtClean="0">
                <a:solidFill>
                  <a:schemeClr val="accent4"/>
                </a:solidFill>
                <a:latin typeface="Arial Narrow" panose="020B0606020202030204" pitchFamily="34" charset="0"/>
              </a:rPr>
              <a:t>&gt;&gt;&gt; </a:t>
            </a:r>
            <a:r>
              <a:rPr lang="en-US" sz="1500" dirty="0">
                <a:solidFill>
                  <a:schemeClr val="accent4">
                    <a:lumMod val="75000"/>
                  </a:schemeClr>
                </a:solidFill>
              </a:rPr>
              <a:t>println(topNRecommendations.mkString(“\n”))</a:t>
            </a:r>
          </a:p>
          <a:p>
            <a:pPr marL="110493" lvl="1" indent="0">
              <a:lnSpc>
                <a:spcPts val="2200"/>
              </a:lnSpc>
              <a:spcBef>
                <a:spcPts val="0"/>
              </a:spcBef>
              <a:spcAft>
                <a:spcPts val="0"/>
              </a:spcAft>
              <a:buNone/>
            </a:pPr>
            <a:r>
              <a:rPr lang="en-US" sz="1500" dirty="0" smtClean="0">
                <a:solidFill>
                  <a:schemeClr val="tx1">
                    <a:lumMod val="65000"/>
                    <a:lumOff val="35000"/>
                  </a:schemeClr>
                </a:solidFill>
              </a:rPr>
              <a:t>//will display the following on the console (user id, movie id, predicted rating)</a:t>
            </a:r>
            <a:endParaRPr lang="en-US" sz="1500" dirty="0">
              <a:solidFill>
                <a:schemeClr val="tx1">
                  <a:lumMod val="65000"/>
                  <a:lumOff val="35000"/>
                </a:schemeClr>
              </a:solidFill>
            </a:endParaRPr>
          </a:p>
          <a:p>
            <a:pPr marL="466207" lvl="2">
              <a:lnSpc>
                <a:spcPts val="2200"/>
              </a:lnSpc>
            </a:pPr>
            <a:r>
              <a:rPr lang="en-US" sz="1400" dirty="0" smtClean="0">
                <a:solidFill>
                  <a:schemeClr val="accent5">
                    <a:lumMod val="75000"/>
                  </a:schemeClr>
                </a:solidFill>
                <a:latin typeface="Arial Narrow" panose="020B0606020202030204" pitchFamily="34" charset="0"/>
              </a:rPr>
              <a:t>Rating( 564,	782, 	5.983324324324)</a:t>
            </a:r>
            <a:endParaRPr lang="en-US" sz="1400" dirty="0">
              <a:solidFill>
                <a:schemeClr val="accent5">
                  <a:lumMod val="75000"/>
                </a:schemeClr>
              </a:solidFill>
              <a:latin typeface="Arial Narrow" panose="020B0606020202030204" pitchFamily="34" charset="0"/>
            </a:endParaRPr>
          </a:p>
          <a:p>
            <a:pPr marL="466207" lvl="2">
              <a:lnSpc>
                <a:spcPts val="2200"/>
              </a:lnSpc>
            </a:pPr>
            <a:r>
              <a:rPr lang="en-US" sz="1400" dirty="0" smtClean="0">
                <a:solidFill>
                  <a:schemeClr val="accent5">
                    <a:lumMod val="75000"/>
                  </a:schemeClr>
                </a:solidFill>
                <a:latin typeface="Arial Narrow" panose="020B0606020202030204" pitchFamily="34" charset="0"/>
              </a:rPr>
              <a:t>Rating( 564, 	64,   	5.974354545454)</a:t>
            </a:r>
            <a:endParaRPr lang="en-US" sz="1400" dirty="0">
              <a:solidFill>
                <a:schemeClr val="accent5">
                  <a:lumMod val="75000"/>
                </a:schemeClr>
              </a:solidFill>
              <a:latin typeface="Arial Narrow" panose="020B0606020202030204" pitchFamily="34" charset="0"/>
            </a:endParaRPr>
          </a:p>
          <a:p>
            <a:pPr marL="466207" lvl="2">
              <a:lnSpc>
                <a:spcPts val="2200"/>
              </a:lnSpc>
            </a:pPr>
            <a:r>
              <a:rPr lang="en-US" sz="1400" dirty="0" smtClean="0">
                <a:solidFill>
                  <a:schemeClr val="accent5">
                    <a:lumMod val="75000"/>
                  </a:schemeClr>
                </a:solidFill>
                <a:latin typeface="Arial Narrow" panose="020B0606020202030204" pitchFamily="34" charset="0"/>
              </a:rPr>
              <a:t>Rating( 564, 	581,  	5.863424242444)</a:t>
            </a:r>
            <a:endParaRPr lang="en-US" sz="1400" dirty="0">
              <a:solidFill>
                <a:schemeClr val="accent5">
                  <a:lumMod val="75000"/>
                </a:schemeClr>
              </a:solidFill>
              <a:latin typeface="Arial Narrow" panose="020B0606020202030204" pitchFamily="34" charset="0"/>
            </a:endParaRPr>
          </a:p>
          <a:p>
            <a:pPr marL="466207" lvl="2">
              <a:lnSpc>
                <a:spcPts val="2200"/>
              </a:lnSpc>
            </a:pPr>
            <a:r>
              <a:rPr lang="en-US" sz="1400" dirty="0" smtClean="0">
                <a:solidFill>
                  <a:schemeClr val="accent5">
                    <a:lumMod val="75000"/>
                  </a:schemeClr>
                </a:solidFill>
                <a:latin typeface="Arial Narrow" panose="020B0606020202030204" pitchFamily="34" charset="0"/>
              </a:rPr>
              <a:t>Rating( 564, 	123,	5.763243434344)</a:t>
            </a:r>
            <a:endParaRPr lang="en-US" sz="1400" dirty="0">
              <a:solidFill>
                <a:schemeClr val="accent5">
                  <a:lumMod val="75000"/>
                </a:schemeClr>
              </a:solidFill>
              <a:latin typeface="Arial Narrow" panose="020B0606020202030204" pitchFamily="34" charset="0"/>
            </a:endParaRPr>
          </a:p>
          <a:p>
            <a:pPr marL="466207" lvl="2">
              <a:lnSpc>
                <a:spcPts val="2200"/>
              </a:lnSpc>
            </a:pPr>
            <a:r>
              <a:rPr lang="en-US" sz="1400" dirty="0" smtClean="0">
                <a:solidFill>
                  <a:schemeClr val="accent5">
                    <a:lumMod val="75000"/>
                  </a:schemeClr>
                </a:solidFill>
                <a:latin typeface="Arial Narrow" panose="020B0606020202030204" pitchFamily="34" charset="0"/>
              </a:rPr>
              <a:t>Rating( 564, 	8,      	5.639434324348)</a:t>
            </a:r>
            <a:endParaRPr lang="en-US" sz="1400" dirty="0">
              <a:solidFill>
                <a:schemeClr val="accent5">
                  <a:lumMod val="75000"/>
                </a:schemeClr>
              </a:solidFill>
              <a:latin typeface="Arial Narrow" panose="020B0606020202030204" pitchFamily="34" charset="0"/>
            </a:endParaRPr>
          </a:p>
        </p:txBody>
      </p:sp>
      <p:sp>
        <p:nvSpPr>
          <p:cNvPr id="28" name="Rectangle 27"/>
          <p:cNvSpPr/>
          <p:nvPr/>
        </p:nvSpPr>
        <p:spPr bwMode="auto">
          <a:xfrm>
            <a:off x="9580418" y="1214321"/>
            <a:ext cx="2450217" cy="4837222"/>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nvGrpSpPr>
          <p:cNvPr id="29" name="Group 28"/>
          <p:cNvGrpSpPr/>
          <p:nvPr/>
        </p:nvGrpSpPr>
        <p:grpSpPr>
          <a:xfrm>
            <a:off x="9909779" y="1763044"/>
            <a:ext cx="1771235" cy="3911629"/>
            <a:chOff x="9891849" y="1314795"/>
            <a:chExt cx="1771235" cy="3911629"/>
          </a:xfrm>
        </p:grpSpPr>
        <p:pic>
          <p:nvPicPr>
            <p:cNvPr id="12" name="Picture 4" descr="http://ampcamp.berkeley.edu/big-data-mini-course/img/matrix_factoriza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5969" y="2352406"/>
              <a:ext cx="1182995" cy="676714"/>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5" name="Rounded Rectangle 4"/>
            <p:cNvSpPr/>
            <p:nvPr/>
          </p:nvSpPr>
          <p:spPr bwMode="auto">
            <a:xfrm>
              <a:off x="10162515" y="1314795"/>
              <a:ext cx="1229903" cy="436418"/>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smtClean="0">
                  <a:solidFill>
                    <a:schemeClr val="bg1"/>
                  </a:solidFill>
                  <a:latin typeface="+mj-lt"/>
                  <a:ea typeface="Segoe UI" pitchFamily="34" charset="0"/>
                  <a:cs typeface="Segoe UI" pitchFamily="34" charset="0"/>
                </a:rPr>
                <a:t>User Id</a:t>
              </a:r>
            </a:p>
          </p:txBody>
        </p:sp>
        <p:pic>
          <p:nvPicPr>
            <p:cNvPr id="7170" name="Picture 2" descr="http://www.iconpng.com/png/windows8_icons2/4_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77200" y="3951601"/>
              <a:ext cx="800533" cy="80053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cxnSp>
          <p:nvCxnSpPr>
            <p:cNvPr id="15" name="Straight Arrow Connector 14"/>
            <p:cNvCxnSpPr>
              <a:stCxn id="5" idx="2"/>
              <a:endCxn id="12" idx="0"/>
            </p:cNvCxnSpPr>
            <p:nvPr/>
          </p:nvCxnSpPr>
          <p:spPr>
            <a:xfrm>
              <a:off x="10777467" y="1751213"/>
              <a:ext cx="0" cy="601193"/>
            </a:xfrm>
            <a:prstGeom prst="straightConnector1">
              <a:avLst/>
            </a:prstGeom>
            <a:ln w="38100">
              <a:solidFill>
                <a:schemeClr val="tx1">
                  <a:lumMod val="50000"/>
                  <a:lumOff val="50000"/>
                </a:schemeClr>
              </a:solidFill>
              <a:headEnd type="non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2" idx="2"/>
              <a:endCxn id="7170" idx="0"/>
            </p:cNvCxnSpPr>
            <p:nvPr/>
          </p:nvCxnSpPr>
          <p:spPr>
            <a:xfrm>
              <a:off x="10777467" y="3029120"/>
              <a:ext cx="0" cy="922481"/>
            </a:xfrm>
            <a:prstGeom prst="straightConnector1">
              <a:avLst/>
            </a:prstGeom>
            <a:ln w="38100">
              <a:solidFill>
                <a:schemeClr val="tx1">
                  <a:lumMod val="50000"/>
                  <a:lumOff val="50000"/>
                </a:schemeClr>
              </a:solidFill>
              <a:headEnd type="none"/>
              <a:tailEnd type="triangle"/>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9891849" y="3315310"/>
              <a:ext cx="1771235" cy="264539"/>
            </a:xfrm>
            <a:prstGeom prst="rect">
              <a:avLst/>
            </a:prstGeom>
            <a:solidFill>
              <a:schemeClr val="bg1"/>
            </a:solidFill>
            <a:ln w="3175">
              <a:solidFill>
                <a:schemeClr val="tx1">
                  <a:lumMod val="50000"/>
                  <a:lumOff val="50000"/>
                </a:schemeClr>
              </a:solidFill>
            </a:ln>
          </p:spPr>
          <p:txBody>
            <a:bodyPr wrap="none" lIns="182880" tIns="146304" rIns="182880" bIns="146304" rtlCol="0" anchor="ctr">
              <a:noAutofit/>
            </a:bodyPr>
            <a:lstStyle/>
            <a:p>
              <a:pPr>
                <a:lnSpc>
                  <a:spcPct val="90000"/>
                </a:lnSpc>
                <a:spcAft>
                  <a:spcPts val="600"/>
                </a:spcAft>
              </a:pPr>
              <a:r>
                <a:rPr lang="en-US" sz="1200" dirty="0" smtClean="0">
                  <a:solidFill>
                    <a:schemeClr val="tx1">
                      <a:lumMod val="65000"/>
                      <a:lumOff val="35000"/>
                    </a:schemeClr>
                  </a:solidFill>
                </a:rPr>
                <a:t>recommendProducts()</a:t>
              </a:r>
            </a:p>
          </p:txBody>
        </p:sp>
        <p:sp>
          <p:nvSpPr>
            <p:cNvPr id="32" name="TextBox 31"/>
            <p:cNvSpPr txBox="1"/>
            <p:nvPr/>
          </p:nvSpPr>
          <p:spPr>
            <a:xfrm>
              <a:off x="9946343" y="4816197"/>
              <a:ext cx="1662247" cy="410227"/>
            </a:xfrm>
            <a:prstGeom prst="rect">
              <a:avLst/>
            </a:prstGeom>
            <a:solidFill>
              <a:schemeClr val="bg1"/>
            </a:solidFill>
            <a:ln w="3175">
              <a:solidFill>
                <a:schemeClr val="tx1">
                  <a:lumMod val="50000"/>
                  <a:lumOff val="50000"/>
                </a:schemeClr>
              </a:solidFill>
            </a:ln>
          </p:spPr>
          <p:txBody>
            <a:bodyPr wrap="none" lIns="182880" tIns="146304" rIns="182880" bIns="146304" rtlCol="0" anchor="ctr">
              <a:noAutofit/>
            </a:bodyPr>
            <a:lstStyle/>
            <a:p>
              <a:pPr algn="ctr">
                <a:lnSpc>
                  <a:spcPct val="90000"/>
                </a:lnSpc>
                <a:spcAft>
                  <a:spcPts val="600"/>
                </a:spcAft>
              </a:pPr>
              <a:r>
                <a:rPr lang="en-US" sz="1200" dirty="0" smtClean="0">
                  <a:solidFill>
                    <a:schemeClr val="tx1">
                      <a:lumMod val="65000"/>
                      <a:lumOff val="35000"/>
                    </a:schemeClr>
                  </a:solidFill>
                </a:rPr>
                <a:t>List of Recommended</a:t>
              </a:r>
              <a:br>
                <a:rPr lang="en-US" sz="1200" dirty="0" smtClean="0">
                  <a:solidFill>
                    <a:schemeClr val="tx1">
                      <a:lumMod val="65000"/>
                      <a:lumOff val="35000"/>
                    </a:schemeClr>
                  </a:solidFill>
                </a:rPr>
              </a:br>
              <a:r>
                <a:rPr lang="en-US" sz="1200" dirty="0" smtClean="0">
                  <a:solidFill>
                    <a:schemeClr val="tx1">
                      <a:lumMod val="65000"/>
                      <a:lumOff val="35000"/>
                    </a:schemeClr>
                  </a:solidFill>
                </a:rPr>
                <a:t>Movies</a:t>
              </a:r>
            </a:p>
          </p:txBody>
        </p:sp>
      </p:grpSp>
    </p:spTree>
    <p:extLst>
      <p:ext uri="{BB962C8B-B14F-4D97-AF65-F5344CB8AC3E}">
        <p14:creationId xmlns:p14="http://schemas.microsoft.com/office/powerpoint/2010/main" val="839031755"/>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Recommender Performance Evaluation</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54</a:t>
            </a:fld>
            <a:endParaRPr lang="en-US" dirty="0"/>
          </a:p>
        </p:txBody>
      </p:sp>
      <p:sp>
        <p:nvSpPr>
          <p:cNvPr id="4" name="TextBox 3"/>
          <p:cNvSpPr txBox="1"/>
          <p:nvPr/>
        </p:nvSpPr>
        <p:spPr>
          <a:xfrm>
            <a:off x="480771" y="1080461"/>
            <a:ext cx="10989740" cy="1132618"/>
          </a:xfrm>
          <a:prstGeom prst="rect">
            <a:avLst/>
          </a:prstGeom>
          <a:no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spcAft>
                <a:spcPts val="0"/>
              </a:spcAft>
            </a:pPr>
            <a:r>
              <a:rPr lang="en-US" sz="1600" dirty="0" smtClean="0"/>
              <a:t>There are multiple ways of evaluating the performance of a model </a:t>
            </a:r>
          </a:p>
          <a:p>
            <a:pPr lvl="1">
              <a:spcBef>
                <a:spcPts val="600"/>
              </a:spcBef>
              <a:spcAft>
                <a:spcPts val="0"/>
              </a:spcAft>
            </a:pPr>
            <a:r>
              <a:rPr lang="en-US" sz="1600" dirty="0" smtClean="0"/>
              <a:t>MLlib has built-in support for Mean Square Error (MSE), Root Mean Square Error(RMSE) and Mean Precision Average at K (MAPK) in the </a:t>
            </a:r>
            <a:r>
              <a:rPr lang="en-US" sz="1600" i="1" dirty="0" smtClean="0"/>
              <a:t>RegressionMetrics</a:t>
            </a:r>
            <a:r>
              <a:rPr lang="en-US" sz="1600" dirty="0" smtClean="0"/>
              <a:t> and </a:t>
            </a:r>
            <a:r>
              <a:rPr lang="en-US" sz="1600" i="1" dirty="0" smtClean="0"/>
              <a:t>RankingsMetrics</a:t>
            </a:r>
            <a:r>
              <a:rPr lang="en-US" sz="1600" dirty="0" smtClean="0"/>
              <a:t> classes.</a:t>
            </a:r>
          </a:p>
          <a:p>
            <a:pPr lvl="1">
              <a:spcBef>
                <a:spcPts val="600"/>
              </a:spcBef>
              <a:spcAft>
                <a:spcPts val="0"/>
              </a:spcAft>
            </a:pPr>
            <a:r>
              <a:rPr lang="en-US" sz="1600" dirty="0" smtClean="0"/>
              <a:t>Here’s the code for RMSE and MSE:</a:t>
            </a:r>
          </a:p>
        </p:txBody>
      </p:sp>
      <p:sp>
        <p:nvSpPr>
          <p:cNvPr id="5" name="TextBox 4"/>
          <p:cNvSpPr txBox="1"/>
          <p:nvPr/>
        </p:nvSpPr>
        <p:spPr>
          <a:xfrm>
            <a:off x="858144" y="2309405"/>
            <a:ext cx="10475088" cy="3807068"/>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nSpc>
                <a:spcPts val="2200"/>
              </a:lnSpc>
              <a:spcBef>
                <a:spcPts val="600"/>
              </a:spcBef>
              <a:spcAft>
                <a:spcPts val="0"/>
              </a:spcAft>
              <a:buNone/>
            </a:pPr>
            <a:r>
              <a:rPr lang="en-US" sz="1400" dirty="0" smtClean="0">
                <a:solidFill>
                  <a:schemeClr val="tx1">
                    <a:lumMod val="65000"/>
                    <a:lumOff val="35000"/>
                  </a:schemeClr>
                </a:solidFill>
              </a:rPr>
              <a:t>// starting with ‘ratings’ from the previous slide: </a:t>
            </a:r>
            <a:r>
              <a:rPr lang="en-US" sz="1400" dirty="0">
                <a:solidFill>
                  <a:schemeClr val="tx1">
                    <a:lumMod val="65000"/>
                    <a:lumOff val="35000"/>
                  </a:schemeClr>
                </a:solidFill>
              </a:rPr>
              <a:t>E</a:t>
            </a:r>
            <a:r>
              <a:rPr lang="en-US" sz="1400" dirty="0" smtClean="0">
                <a:solidFill>
                  <a:schemeClr val="tx1">
                    <a:lumMod val="65000"/>
                    <a:lumOff val="35000"/>
                  </a:schemeClr>
                </a:solidFill>
              </a:rPr>
              <a:t>xtract the user and product IDs from the ratings RDD and call </a:t>
            </a:r>
          </a:p>
          <a:p>
            <a:pPr marL="110493" lvl="1" indent="0">
              <a:lnSpc>
                <a:spcPts val="2200"/>
              </a:lnSpc>
              <a:spcBef>
                <a:spcPts val="0"/>
              </a:spcBef>
              <a:spcAft>
                <a:spcPts val="0"/>
              </a:spcAft>
              <a:buNone/>
            </a:pPr>
            <a:r>
              <a:rPr lang="en-US" sz="1400" dirty="0" smtClean="0">
                <a:solidFill>
                  <a:schemeClr val="tx1">
                    <a:lumMod val="65000"/>
                    <a:lumOff val="35000"/>
                  </a:schemeClr>
                </a:solidFill>
              </a:rPr>
              <a:t>// model.predict() for each user-item pair.</a:t>
            </a:r>
          </a:p>
          <a:p>
            <a:pPr marL="110493" lvl="1" indent="0">
              <a:lnSpc>
                <a:spcPts val="2200"/>
              </a:lnSpc>
              <a:spcBef>
                <a:spcPts val="0"/>
              </a:spcBef>
              <a:spcAft>
                <a:spcPts val="0"/>
              </a:spcAft>
              <a:buNone/>
            </a:pPr>
            <a:r>
              <a:rPr lang="en-US" sz="1400" dirty="0">
                <a:solidFill>
                  <a:schemeClr val="accent4"/>
                </a:solidFill>
                <a:latin typeface="Arial Narrow" panose="020B0606020202030204" pitchFamily="34" charset="0"/>
              </a:rPr>
              <a:t>&gt;&gt;&gt; </a:t>
            </a:r>
            <a:r>
              <a:rPr lang="en-US" sz="1400" dirty="0">
                <a:solidFill>
                  <a:schemeClr val="accent2"/>
                </a:solidFill>
              </a:rPr>
              <a:t>val </a:t>
            </a:r>
            <a:r>
              <a:rPr lang="en-US" sz="1400" dirty="0" smtClean="0">
                <a:solidFill>
                  <a:schemeClr val="accent4">
                    <a:lumMod val="75000"/>
                  </a:schemeClr>
                </a:solidFill>
              </a:rPr>
              <a:t>usersProduct = ratings.map</a:t>
            </a:r>
            <a:r>
              <a:rPr lang="en-US" sz="1400" dirty="0">
                <a:solidFill>
                  <a:schemeClr val="accent4">
                    <a:lumMod val="75000"/>
                  </a:schemeClr>
                </a:solidFill>
              </a:rPr>
              <a:t> </a:t>
            </a:r>
            <a:r>
              <a:rPr lang="en-US" sz="1400" dirty="0" smtClean="0">
                <a:solidFill>
                  <a:schemeClr val="accent4">
                    <a:lumMod val="75000"/>
                  </a:schemeClr>
                </a:solidFill>
              </a:rPr>
              <a:t> { case Rating(user, product, ratings) =&gt; (user, products) }</a:t>
            </a:r>
          </a:p>
          <a:p>
            <a:pPr marL="110493" lvl="1" indent="0">
              <a:lnSpc>
                <a:spcPts val="2200"/>
              </a:lnSpc>
              <a:spcBef>
                <a:spcPts val="0"/>
              </a:spcBef>
              <a:spcAft>
                <a:spcPts val="0"/>
              </a:spcAft>
              <a:buNone/>
            </a:pPr>
            <a:r>
              <a:rPr lang="en-US" sz="1400" dirty="0">
                <a:solidFill>
                  <a:schemeClr val="accent4"/>
                </a:solidFill>
                <a:latin typeface="Arial Narrow" panose="020B0606020202030204" pitchFamily="34" charset="0"/>
              </a:rPr>
              <a:t>&gt;&gt;&gt; </a:t>
            </a:r>
            <a:r>
              <a:rPr lang="en-US" sz="1400" dirty="0" smtClean="0">
                <a:solidFill>
                  <a:schemeClr val="accent2"/>
                </a:solidFill>
              </a:rPr>
              <a:t>val </a:t>
            </a:r>
            <a:r>
              <a:rPr lang="en-US" sz="1400" dirty="0" smtClean="0">
                <a:solidFill>
                  <a:schemeClr val="accent4">
                    <a:lumMod val="75000"/>
                  </a:schemeClr>
                </a:solidFill>
              </a:rPr>
              <a:t>predictions = model.predict(userProducts).map { case Rating(user, product, rating) = { (user, product), rating) }</a:t>
            </a:r>
          </a:p>
          <a:p>
            <a:pPr marL="110493" lvl="1" indent="0">
              <a:lnSpc>
                <a:spcPts val="2200"/>
              </a:lnSpc>
              <a:spcBef>
                <a:spcPts val="600"/>
              </a:spcBef>
              <a:spcAft>
                <a:spcPts val="0"/>
              </a:spcAft>
              <a:buNone/>
            </a:pPr>
            <a:r>
              <a:rPr lang="en-US" sz="1400" dirty="0" smtClean="0">
                <a:solidFill>
                  <a:schemeClr val="tx1">
                    <a:lumMod val="65000"/>
                    <a:lumOff val="35000"/>
                  </a:schemeClr>
                </a:solidFill>
              </a:rPr>
              <a:t> //create an RDD that combines the actual and predicted ratings for each user-item combination</a:t>
            </a:r>
          </a:p>
          <a:p>
            <a:pPr marL="110493" lvl="1" indent="0">
              <a:lnSpc>
                <a:spcPts val="2200"/>
              </a:lnSpc>
              <a:spcBef>
                <a:spcPts val="0"/>
              </a:spcBef>
              <a:spcAft>
                <a:spcPts val="0"/>
              </a:spcAft>
              <a:buNone/>
            </a:pPr>
            <a:r>
              <a:rPr lang="en-US" sz="1400" dirty="0" smtClean="0">
                <a:solidFill>
                  <a:schemeClr val="accent4"/>
                </a:solidFill>
                <a:latin typeface="Arial Narrow" panose="020B0606020202030204" pitchFamily="34" charset="0"/>
              </a:rPr>
              <a:t>&gt;&gt;&gt; </a:t>
            </a:r>
            <a:r>
              <a:rPr lang="en-US" sz="1400" dirty="0" smtClean="0">
                <a:solidFill>
                  <a:schemeClr val="accent2"/>
                </a:solidFill>
              </a:rPr>
              <a:t>val </a:t>
            </a:r>
            <a:r>
              <a:rPr lang="en-US" sz="1400" dirty="0" smtClean="0">
                <a:solidFill>
                  <a:schemeClr val="accent4">
                    <a:lumMod val="75000"/>
                  </a:schemeClr>
                </a:solidFill>
              </a:rPr>
              <a:t>ratingsAndPredictions = ratings.map { case Rating(user, product, rating) =&gt; ((user, product), rating) }.join(predictions)</a:t>
            </a:r>
          </a:p>
          <a:p>
            <a:pPr marL="110493" lvl="1" indent="0">
              <a:lnSpc>
                <a:spcPts val="2200"/>
              </a:lnSpc>
              <a:spcBef>
                <a:spcPts val="0"/>
              </a:spcBef>
              <a:spcAft>
                <a:spcPts val="0"/>
              </a:spcAft>
              <a:buNone/>
            </a:pPr>
            <a:r>
              <a:rPr lang="en-US" sz="1400" dirty="0" smtClean="0">
                <a:solidFill>
                  <a:schemeClr val="tx1">
                    <a:lumMod val="65000"/>
                    <a:lumOff val="35000"/>
                  </a:schemeClr>
                </a:solidFill>
              </a:rPr>
              <a:t>//create an RDD of key-value pairs that represent the predicted and true values for each data point</a:t>
            </a:r>
          </a:p>
          <a:p>
            <a:pPr marL="110493" lvl="1" indent="0">
              <a:lnSpc>
                <a:spcPts val="2200"/>
              </a:lnSpc>
              <a:spcBef>
                <a:spcPts val="0"/>
              </a:spcBef>
              <a:spcAft>
                <a:spcPts val="0"/>
              </a:spcAft>
              <a:buNone/>
            </a:pPr>
            <a:r>
              <a:rPr lang="en-US" sz="1400" dirty="0">
                <a:solidFill>
                  <a:schemeClr val="accent4"/>
                </a:solidFill>
                <a:latin typeface="Arial Narrow" panose="020B0606020202030204" pitchFamily="34" charset="0"/>
              </a:rPr>
              <a:t>&gt;&gt;&gt; </a:t>
            </a:r>
            <a:r>
              <a:rPr lang="en-US" sz="1400" dirty="0">
                <a:solidFill>
                  <a:schemeClr val="accent2"/>
                </a:solidFill>
              </a:rPr>
              <a:t>val </a:t>
            </a:r>
            <a:r>
              <a:rPr lang="en-US" sz="1400" dirty="0" smtClean="0">
                <a:solidFill>
                  <a:schemeClr val="accent2"/>
                </a:solidFill>
              </a:rPr>
              <a:t> </a:t>
            </a:r>
            <a:r>
              <a:rPr lang="en-US" sz="1400" dirty="0" smtClean="0">
                <a:solidFill>
                  <a:schemeClr val="accent4">
                    <a:lumMod val="75000"/>
                  </a:schemeClr>
                </a:solidFill>
              </a:rPr>
              <a:t>predictedAndTrue = ratingsAndPredictions.map{ case ((user, product), predicted, actual)) =&gt; (predicted, actual)}</a:t>
            </a:r>
          </a:p>
          <a:p>
            <a:pPr marL="110493" lvl="1" indent="0">
              <a:lnSpc>
                <a:spcPts val="2200"/>
              </a:lnSpc>
              <a:spcBef>
                <a:spcPts val="0"/>
              </a:spcBef>
              <a:spcAft>
                <a:spcPts val="0"/>
              </a:spcAft>
              <a:buNone/>
            </a:pPr>
            <a:r>
              <a:rPr lang="en-US" sz="1400" dirty="0" smtClean="0">
                <a:solidFill>
                  <a:schemeClr val="tx1">
                    <a:lumMod val="65000"/>
                    <a:lumOff val="35000"/>
                  </a:schemeClr>
                </a:solidFill>
              </a:rPr>
              <a:t>//Calculate RMSE and MSE Regression Metrics </a:t>
            </a:r>
          </a:p>
          <a:p>
            <a:pPr marL="110493" lvl="1" indent="0">
              <a:lnSpc>
                <a:spcPts val="2200"/>
              </a:lnSpc>
              <a:spcBef>
                <a:spcPts val="0"/>
              </a:spcBef>
              <a:spcAft>
                <a:spcPts val="0"/>
              </a:spcAft>
              <a:buNone/>
            </a:pPr>
            <a:r>
              <a:rPr lang="en-US" sz="1400" dirty="0">
                <a:solidFill>
                  <a:schemeClr val="accent4"/>
                </a:solidFill>
                <a:latin typeface="Arial Narrow" panose="020B0606020202030204" pitchFamily="34" charset="0"/>
              </a:rPr>
              <a:t>&gt;&gt;&gt; </a:t>
            </a:r>
            <a:r>
              <a:rPr lang="en-US" sz="1400" dirty="0">
                <a:solidFill>
                  <a:schemeClr val="accent4">
                    <a:lumMod val="75000"/>
                  </a:schemeClr>
                </a:solidFill>
              </a:rPr>
              <a:t>i</a:t>
            </a:r>
            <a:r>
              <a:rPr lang="en-US" sz="1400" dirty="0" smtClean="0">
                <a:solidFill>
                  <a:schemeClr val="accent4">
                    <a:lumMod val="75000"/>
                  </a:schemeClr>
                </a:solidFill>
              </a:rPr>
              <a:t>mport org.apache.spark.mllib.evaluation.RegressionMetrics</a:t>
            </a:r>
          </a:p>
          <a:p>
            <a:pPr marL="110493" lvl="1" indent="0">
              <a:lnSpc>
                <a:spcPts val="2200"/>
              </a:lnSpc>
              <a:spcBef>
                <a:spcPts val="0"/>
              </a:spcBef>
              <a:spcAft>
                <a:spcPts val="0"/>
              </a:spcAft>
              <a:buNone/>
            </a:pPr>
            <a:r>
              <a:rPr lang="en-US" sz="1400" dirty="0">
                <a:solidFill>
                  <a:schemeClr val="accent4"/>
                </a:solidFill>
                <a:latin typeface="Arial Narrow" panose="020B0606020202030204" pitchFamily="34" charset="0"/>
              </a:rPr>
              <a:t>&gt;&gt;&gt; </a:t>
            </a:r>
            <a:r>
              <a:rPr lang="en-US" sz="1400" dirty="0">
                <a:solidFill>
                  <a:schemeClr val="accent2"/>
                </a:solidFill>
              </a:rPr>
              <a:t>val</a:t>
            </a:r>
            <a:r>
              <a:rPr lang="en-US" sz="1400" dirty="0" smtClean="0">
                <a:solidFill>
                  <a:schemeClr val="accent4">
                    <a:lumMod val="75000"/>
                  </a:schemeClr>
                </a:solidFill>
              </a:rPr>
              <a:t> regressionMetrics = new RegressionMetrics (predictedAndTrue)</a:t>
            </a:r>
            <a:endParaRPr lang="en-US" sz="1400" dirty="0" smtClean="0">
              <a:solidFill>
                <a:schemeClr val="accent4"/>
              </a:solidFill>
              <a:latin typeface="Arial Narrow" panose="020B0606020202030204" pitchFamily="34" charset="0"/>
            </a:endParaRPr>
          </a:p>
          <a:p>
            <a:pPr marL="110493" lvl="1" indent="0">
              <a:lnSpc>
                <a:spcPts val="2200"/>
              </a:lnSpc>
              <a:spcBef>
                <a:spcPts val="0"/>
              </a:spcBef>
              <a:spcAft>
                <a:spcPts val="0"/>
              </a:spcAft>
              <a:buNone/>
            </a:pPr>
            <a:r>
              <a:rPr lang="en-US" sz="1400" dirty="0">
                <a:solidFill>
                  <a:schemeClr val="accent6">
                    <a:lumMod val="50000"/>
                  </a:schemeClr>
                </a:solidFill>
              </a:rPr>
              <a:t>// Mean Squared </a:t>
            </a:r>
            <a:r>
              <a:rPr lang="en-US" sz="1400" dirty="0" smtClean="0">
                <a:solidFill>
                  <a:schemeClr val="accent6">
                    <a:lumMod val="50000"/>
                  </a:schemeClr>
                </a:solidFill>
              </a:rPr>
              <a:t>Error         </a:t>
            </a:r>
            <a:r>
              <a:rPr lang="en-US" sz="1400" dirty="0">
                <a:solidFill>
                  <a:schemeClr val="accent6">
                    <a:lumMod val="50000"/>
                  </a:schemeClr>
                </a:solidFill>
              </a:rPr>
              <a:t>= regressionMetrics.meanSquaredError</a:t>
            </a:r>
          </a:p>
          <a:p>
            <a:pPr marL="110493" lvl="1" indent="0">
              <a:lnSpc>
                <a:spcPts val="2200"/>
              </a:lnSpc>
              <a:spcBef>
                <a:spcPts val="0"/>
              </a:spcBef>
              <a:spcAft>
                <a:spcPts val="0"/>
              </a:spcAft>
              <a:buNone/>
            </a:pPr>
            <a:r>
              <a:rPr lang="en-US" sz="1400" dirty="0">
                <a:solidFill>
                  <a:schemeClr val="accent6">
                    <a:lumMod val="50000"/>
                  </a:schemeClr>
                </a:solidFill>
              </a:rPr>
              <a:t>//Root Mean Squared Error = </a:t>
            </a:r>
            <a:r>
              <a:rPr lang="en-US" sz="1400" dirty="0" smtClean="0">
                <a:solidFill>
                  <a:schemeClr val="accent6">
                    <a:lumMod val="50000"/>
                  </a:schemeClr>
                </a:solidFill>
              </a:rPr>
              <a:t>regressionMetrics.rootMeanSquaredError</a:t>
            </a:r>
            <a:endParaRPr lang="en-US" sz="1400" dirty="0">
              <a:solidFill>
                <a:schemeClr val="accent6">
                  <a:lumMod val="50000"/>
                </a:schemeClr>
              </a:solidFill>
            </a:endParaRPr>
          </a:p>
        </p:txBody>
      </p:sp>
    </p:spTree>
    <p:extLst>
      <p:ext uri="{BB962C8B-B14F-4D97-AF65-F5344CB8AC3E}">
        <p14:creationId xmlns:p14="http://schemas.microsoft.com/office/powerpoint/2010/main" val="1433831439"/>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 y="973"/>
            <a:ext cx="5220356" cy="6857027"/>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a:p>
            <a:pPr defTabSz="914102" fontAlgn="base">
              <a:lnSpc>
                <a:spcPct val="90000"/>
              </a:lnSpc>
              <a:spcBef>
                <a:spcPct val="0"/>
              </a:spcBef>
              <a:spcAft>
                <a:spcPct val="0"/>
              </a:spcAft>
            </a:pPr>
            <a:endParaRPr lang="en-US" sz="5294" dirty="0">
              <a:solidFill>
                <a:srgbClr val="FFFFFF"/>
              </a:solidFill>
              <a:latin typeface="Segoe UI Light"/>
              <a:ea typeface="Segoe UI" pitchFamily="34" charset="0"/>
              <a:cs typeface="Segoe UI" pitchFamily="34" charset="0"/>
            </a:endParaRPr>
          </a:p>
        </p:txBody>
      </p:sp>
      <p:sp>
        <p:nvSpPr>
          <p:cNvPr id="5" name="Rectangle 4"/>
          <p:cNvSpPr/>
          <p:nvPr/>
        </p:nvSpPr>
        <p:spPr bwMode="auto">
          <a:xfrm>
            <a:off x="1" y="6319659"/>
            <a:ext cx="5220356" cy="537855"/>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endParaRPr lang="en-US" sz="2353" kern="0" dirty="0">
              <a:ln>
                <a:solidFill>
                  <a:srgbClr val="FFFFFF">
                    <a:alpha val="0"/>
                  </a:srgbClr>
                </a:solidFill>
              </a:ln>
              <a:solidFill>
                <a:srgbClr val="FFFFFF"/>
              </a:solidFill>
              <a:latin typeface="Segoe UI Semibold" panose="020B0702040204020203" pitchFamily="34" charset="0"/>
              <a:ea typeface="MS PGothic" charset="0"/>
              <a:cs typeface="Segoe UI Semibold" panose="020B0702040204020203" pitchFamily="34" charset="0"/>
            </a:endParaRPr>
          </a:p>
        </p:txBody>
      </p:sp>
      <p:sp>
        <p:nvSpPr>
          <p:cNvPr id="6" name="Freeform 5"/>
          <p:cNvSpPr>
            <a:spLocks/>
          </p:cNvSpPr>
          <p:nvPr/>
        </p:nvSpPr>
        <p:spPr bwMode="auto">
          <a:xfrm flipH="1">
            <a:off x="2619107" y="4183803"/>
            <a:ext cx="2601249" cy="2135857"/>
          </a:xfrm>
          <a:custGeom>
            <a:avLst/>
            <a:gdLst>
              <a:gd name="connsiteX0" fmla="*/ 603413 w 1090712"/>
              <a:gd name="connsiteY0" fmla="*/ 721327 h 895572"/>
              <a:gd name="connsiteX1" fmla="*/ 578466 w 1090712"/>
              <a:gd name="connsiteY1" fmla="*/ 770746 h 895572"/>
              <a:gd name="connsiteX2" fmla="*/ 553519 w 1090712"/>
              <a:gd name="connsiteY2" fmla="*/ 818264 h 895572"/>
              <a:gd name="connsiteX3" fmla="*/ 528334 w 1090712"/>
              <a:gd name="connsiteY3" fmla="*/ 865069 h 895572"/>
              <a:gd name="connsiteX4" fmla="*/ 511825 w 1090712"/>
              <a:gd name="connsiteY4" fmla="*/ 895572 h 895572"/>
              <a:gd name="connsiteX5" fmla="*/ 624528 w 1090712"/>
              <a:gd name="connsiteY5" fmla="*/ 895572 h 895572"/>
              <a:gd name="connsiteX6" fmla="*/ 624796 w 1090712"/>
              <a:gd name="connsiteY6" fmla="*/ 894768 h 895572"/>
              <a:gd name="connsiteX7" fmla="*/ 625271 w 1090712"/>
              <a:gd name="connsiteY7" fmla="*/ 891679 h 895572"/>
              <a:gd name="connsiteX8" fmla="*/ 625747 w 1090712"/>
              <a:gd name="connsiteY8" fmla="*/ 889066 h 895572"/>
              <a:gd name="connsiteX9" fmla="*/ 625747 w 1090712"/>
              <a:gd name="connsiteY9" fmla="*/ 860555 h 895572"/>
              <a:gd name="connsiteX10" fmla="*/ 624796 w 1090712"/>
              <a:gd name="connsiteY10" fmla="*/ 833945 h 895572"/>
              <a:gd name="connsiteX11" fmla="*/ 624321 w 1090712"/>
              <a:gd name="connsiteY11" fmla="*/ 820877 h 895572"/>
              <a:gd name="connsiteX12" fmla="*/ 623608 w 1090712"/>
              <a:gd name="connsiteY12" fmla="*/ 808047 h 895572"/>
              <a:gd name="connsiteX13" fmla="*/ 621708 w 1090712"/>
              <a:gd name="connsiteY13" fmla="*/ 795218 h 895572"/>
              <a:gd name="connsiteX14" fmla="*/ 620044 w 1090712"/>
              <a:gd name="connsiteY14" fmla="*/ 782625 h 895572"/>
              <a:gd name="connsiteX15" fmla="*/ 616005 w 1090712"/>
              <a:gd name="connsiteY15" fmla="*/ 766707 h 895572"/>
              <a:gd name="connsiteX16" fmla="*/ 611966 w 1090712"/>
              <a:gd name="connsiteY16" fmla="*/ 751976 h 895572"/>
              <a:gd name="connsiteX17" fmla="*/ 607452 w 1090712"/>
              <a:gd name="connsiteY17" fmla="*/ 737245 h 895572"/>
              <a:gd name="connsiteX18" fmla="*/ 698212 w 1090712"/>
              <a:gd name="connsiteY18" fmla="*/ 530778 h 895572"/>
              <a:gd name="connsiteX19" fmla="*/ 693460 w 1090712"/>
              <a:gd name="connsiteY19" fmla="*/ 534818 h 895572"/>
              <a:gd name="connsiteX20" fmla="*/ 688471 w 1090712"/>
              <a:gd name="connsiteY20" fmla="*/ 538857 h 895572"/>
              <a:gd name="connsiteX21" fmla="*/ 678254 w 1090712"/>
              <a:gd name="connsiteY21" fmla="*/ 546935 h 895572"/>
              <a:gd name="connsiteX22" fmla="*/ 669226 w 1090712"/>
              <a:gd name="connsiteY22" fmla="*/ 553587 h 895572"/>
              <a:gd name="connsiteX23" fmla="*/ 663048 w 1090712"/>
              <a:gd name="connsiteY23" fmla="*/ 558814 h 895572"/>
              <a:gd name="connsiteX24" fmla="*/ 663048 w 1090712"/>
              <a:gd name="connsiteY24" fmla="*/ 556676 h 895572"/>
              <a:gd name="connsiteX25" fmla="*/ 663523 w 1090712"/>
              <a:gd name="connsiteY25" fmla="*/ 554538 h 895572"/>
              <a:gd name="connsiteX26" fmla="*/ 665424 w 1090712"/>
              <a:gd name="connsiteY26" fmla="*/ 550498 h 895572"/>
              <a:gd name="connsiteX27" fmla="*/ 668038 w 1090712"/>
              <a:gd name="connsiteY27" fmla="*/ 546459 h 895572"/>
              <a:gd name="connsiteX28" fmla="*/ 671602 w 1090712"/>
              <a:gd name="connsiteY28" fmla="*/ 542420 h 895572"/>
              <a:gd name="connsiteX29" fmla="*/ 676829 w 1090712"/>
              <a:gd name="connsiteY29" fmla="*/ 538857 h 895572"/>
              <a:gd name="connsiteX30" fmla="*/ 682768 w 1090712"/>
              <a:gd name="connsiteY30" fmla="*/ 535768 h 895572"/>
              <a:gd name="connsiteX31" fmla="*/ 689896 w 1090712"/>
              <a:gd name="connsiteY31" fmla="*/ 533154 h 895572"/>
              <a:gd name="connsiteX32" fmla="*/ 654257 w 1090712"/>
              <a:gd name="connsiteY32" fmla="*/ 302216 h 895572"/>
              <a:gd name="connsiteX33" fmla="*/ 651882 w 1090712"/>
              <a:gd name="connsiteY33" fmla="*/ 302691 h 895572"/>
              <a:gd name="connsiteX34" fmla="*/ 649268 w 1090712"/>
              <a:gd name="connsiteY34" fmla="*/ 303166 h 895572"/>
              <a:gd name="connsiteX35" fmla="*/ 647130 w 1090712"/>
              <a:gd name="connsiteY35" fmla="*/ 304354 h 895572"/>
              <a:gd name="connsiteX36" fmla="*/ 644516 w 1090712"/>
              <a:gd name="connsiteY36" fmla="*/ 306255 h 895572"/>
              <a:gd name="connsiteX37" fmla="*/ 642140 w 1090712"/>
              <a:gd name="connsiteY37" fmla="*/ 307918 h 895572"/>
              <a:gd name="connsiteX38" fmla="*/ 640002 w 1090712"/>
              <a:gd name="connsiteY38" fmla="*/ 310294 h 895572"/>
              <a:gd name="connsiteX39" fmla="*/ 638101 w 1090712"/>
              <a:gd name="connsiteY39" fmla="*/ 312432 h 895572"/>
              <a:gd name="connsiteX40" fmla="*/ 636913 w 1090712"/>
              <a:gd name="connsiteY40" fmla="*/ 314571 h 895572"/>
              <a:gd name="connsiteX41" fmla="*/ 635963 w 1090712"/>
              <a:gd name="connsiteY41" fmla="*/ 316946 h 895572"/>
              <a:gd name="connsiteX42" fmla="*/ 635963 w 1090712"/>
              <a:gd name="connsiteY42" fmla="*/ 319085 h 895572"/>
              <a:gd name="connsiteX43" fmla="*/ 636913 w 1090712"/>
              <a:gd name="connsiteY43" fmla="*/ 321223 h 895572"/>
              <a:gd name="connsiteX44" fmla="*/ 637626 w 1090712"/>
              <a:gd name="connsiteY44" fmla="*/ 324074 h 895572"/>
              <a:gd name="connsiteX45" fmla="*/ 639527 w 1090712"/>
              <a:gd name="connsiteY45" fmla="*/ 326688 h 895572"/>
              <a:gd name="connsiteX46" fmla="*/ 643091 w 1090712"/>
              <a:gd name="connsiteY46" fmla="*/ 331677 h 895572"/>
              <a:gd name="connsiteX47" fmla="*/ 647130 w 1090712"/>
              <a:gd name="connsiteY47" fmla="*/ 335954 h 895572"/>
              <a:gd name="connsiteX48" fmla="*/ 655920 w 1090712"/>
              <a:gd name="connsiteY48" fmla="*/ 330727 h 895572"/>
              <a:gd name="connsiteX49" fmla="*/ 663999 w 1090712"/>
              <a:gd name="connsiteY49" fmla="*/ 324787 h 895572"/>
              <a:gd name="connsiteX50" fmla="*/ 679917 w 1090712"/>
              <a:gd name="connsiteY50" fmla="*/ 313383 h 895572"/>
              <a:gd name="connsiteX51" fmla="*/ 676354 w 1090712"/>
              <a:gd name="connsiteY51" fmla="*/ 311007 h 895572"/>
              <a:gd name="connsiteX52" fmla="*/ 672790 w 1090712"/>
              <a:gd name="connsiteY52" fmla="*/ 308393 h 895572"/>
              <a:gd name="connsiteX53" fmla="*/ 668988 w 1090712"/>
              <a:gd name="connsiteY53" fmla="*/ 306730 h 895572"/>
              <a:gd name="connsiteX54" fmla="*/ 664949 w 1090712"/>
              <a:gd name="connsiteY54" fmla="*/ 304829 h 895572"/>
              <a:gd name="connsiteX55" fmla="*/ 660910 w 1090712"/>
              <a:gd name="connsiteY55" fmla="*/ 303641 h 895572"/>
              <a:gd name="connsiteX56" fmla="*/ 657346 w 1090712"/>
              <a:gd name="connsiteY56" fmla="*/ 302691 h 895572"/>
              <a:gd name="connsiteX57" fmla="*/ 696549 w 1090712"/>
              <a:gd name="connsiteY57" fmla="*/ 252322 h 895572"/>
              <a:gd name="connsiteX58" fmla="*/ 696786 w 1090712"/>
              <a:gd name="connsiteY58" fmla="*/ 259925 h 895572"/>
              <a:gd name="connsiteX59" fmla="*/ 698212 w 1090712"/>
              <a:gd name="connsiteY59" fmla="*/ 266102 h 895572"/>
              <a:gd name="connsiteX60" fmla="*/ 700113 w 1090712"/>
              <a:gd name="connsiteY60" fmla="*/ 272042 h 895572"/>
              <a:gd name="connsiteX61" fmla="*/ 701776 w 1090712"/>
              <a:gd name="connsiteY61" fmla="*/ 276794 h 895572"/>
              <a:gd name="connsiteX62" fmla="*/ 704389 w 1090712"/>
              <a:gd name="connsiteY62" fmla="*/ 280833 h 895572"/>
              <a:gd name="connsiteX63" fmla="*/ 707240 w 1090712"/>
              <a:gd name="connsiteY63" fmla="*/ 284397 h 895572"/>
              <a:gd name="connsiteX64" fmla="*/ 710329 w 1090712"/>
              <a:gd name="connsiteY64" fmla="*/ 287010 h 895572"/>
              <a:gd name="connsiteX65" fmla="*/ 713418 w 1090712"/>
              <a:gd name="connsiteY65" fmla="*/ 289624 h 895572"/>
              <a:gd name="connsiteX66" fmla="*/ 716506 w 1090712"/>
              <a:gd name="connsiteY66" fmla="*/ 291524 h 895572"/>
              <a:gd name="connsiteX67" fmla="*/ 719595 w 1090712"/>
              <a:gd name="connsiteY67" fmla="*/ 293187 h 895572"/>
              <a:gd name="connsiteX68" fmla="*/ 725772 w 1090712"/>
              <a:gd name="connsiteY68" fmla="*/ 295088 h 895572"/>
              <a:gd name="connsiteX69" fmla="*/ 731237 w 1090712"/>
              <a:gd name="connsiteY69" fmla="*/ 296514 h 895572"/>
              <a:gd name="connsiteX70" fmla="*/ 734801 w 1090712"/>
              <a:gd name="connsiteY70" fmla="*/ 296751 h 895572"/>
              <a:gd name="connsiteX71" fmla="*/ 722209 w 1090712"/>
              <a:gd name="connsiteY71" fmla="*/ 303879 h 895572"/>
              <a:gd name="connsiteX72" fmla="*/ 710804 w 1090712"/>
              <a:gd name="connsiteY72" fmla="*/ 311007 h 895572"/>
              <a:gd name="connsiteX73" fmla="*/ 688471 w 1090712"/>
              <a:gd name="connsiteY73" fmla="*/ 324787 h 895572"/>
              <a:gd name="connsiteX74" fmla="*/ 667563 w 1090712"/>
              <a:gd name="connsiteY74" fmla="*/ 339043 h 895572"/>
              <a:gd name="connsiteX75" fmla="*/ 646179 w 1090712"/>
              <a:gd name="connsiteY75" fmla="*/ 352823 h 895572"/>
              <a:gd name="connsiteX76" fmla="*/ 620044 w 1090712"/>
              <a:gd name="connsiteY76" fmla="*/ 313383 h 895572"/>
              <a:gd name="connsiteX77" fmla="*/ 617668 w 1090712"/>
              <a:gd name="connsiteY77" fmla="*/ 312432 h 895572"/>
              <a:gd name="connsiteX78" fmla="*/ 615055 w 1090712"/>
              <a:gd name="connsiteY78" fmla="*/ 312432 h 895572"/>
              <a:gd name="connsiteX79" fmla="*/ 612441 w 1090712"/>
              <a:gd name="connsiteY79" fmla="*/ 313383 h 895572"/>
              <a:gd name="connsiteX80" fmla="*/ 609353 w 1090712"/>
              <a:gd name="connsiteY80" fmla="*/ 314095 h 895572"/>
              <a:gd name="connsiteX81" fmla="*/ 602938 w 1090712"/>
              <a:gd name="connsiteY81" fmla="*/ 316946 h 895572"/>
              <a:gd name="connsiteX82" fmla="*/ 599849 w 1090712"/>
              <a:gd name="connsiteY82" fmla="*/ 317659 h 895572"/>
              <a:gd name="connsiteX83" fmla="*/ 596760 w 1090712"/>
              <a:gd name="connsiteY83" fmla="*/ 318610 h 895572"/>
              <a:gd name="connsiteX84" fmla="*/ 607927 w 1090712"/>
              <a:gd name="connsiteY84" fmla="*/ 307205 h 895572"/>
              <a:gd name="connsiteX85" fmla="*/ 618619 w 1090712"/>
              <a:gd name="connsiteY85" fmla="*/ 295088 h 895572"/>
              <a:gd name="connsiteX86" fmla="*/ 623846 w 1090712"/>
              <a:gd name="connsiteY86" fmla="*/ 289386 h 895572"/>
              <a:gd name="connsiteX87" fmla="*/ 629786 w 1090712"/>
              <a:gd name="connsiteY87" fmla="*/ 283921 h 895572"/>
              <a:gd name="connsiteX88" fmla="*/ 635963 w 1090712"/>
              <a:gd name="connsiteY88" fmla="*/ 278694 h 895572"/>
              <a:gd name="connsiteX89" fmla="*/ 642140 w 1090712"/>
              <a:gd name="connsiteY89" fmla="*/ 273705 h 895572"/>
              <a:gd name="connsiteX90" fmla="*/ 648793 w 1090712"/>
              <a:gd name="connsiteY90" fmla="*/ 269191 h 895572"/>
              <a:gd name="connsiteX91" fmla="*/ 655446 w 1090712"/>
              <a:gd name="connsiteY91" fmla="*/ 265627 h 895572"/>
              <a:gd name="connsiteX92" fmla="*/ 662098 w 1090712"/>
              <a:gd name="connsiteY92" fmla="*/ 263013 h 895572"/>
              <a:gd name="connsiteX93" fmla="*/ 668988 w 1090712"/>
              <a:gd name="connsiteY93" fmla="*/ 260400 h 895572"/>
              <a:gd name="connsiteX94" fmla="*/ 682768 w 1090712"/>
              <a:gd name="connsiteY94" fmla="*/ 256361 h 895572"/>
              <a:gd name="connsiteX95" fmla="*/ 1030602 w 1090712"/>
              <a:gd name="connsiteY95" fmla="*/ 200289 h 895572"/>
              <a:gd name="connsiteX96" fmla="*/ 1027513 w 1090712"/>
              <a:gd name="connsiteY96" fmla="*/ 207892 h 895572"/>
              <a:gd name="connsiteX97" fmla="*/ 1023949 w 1090712"/>
              <a:gd name="connsiteY97" fmla="*/ 214545 h 895572"/>
              <a:gd name="connsiteX98" fmla="*/ 1019910 w 1090712"/>
              <a:gd name="connsiteY98" fmla="*/ 221197 h 895572"/>
              <a:gd name="connsiteX99" fmla="*/ 1015396 w 1090712"/>
              <a:gd name="connsiteY99" fmla="*/ 226899 h 895572"/>
              <a:gd name="connsiteX100" fmla="*/ 1011119 w 1090712"/>
              <a:gd name="connsiteY100" fmla="*/ 232839 h 895572"/>
              <a:gd name="connsiteX101" fmla="*/ 1006130 w 1090712"/>
              <a:gd name="connsiteY101" fmla="*/ 237591 h 895572"/>
              <a:gd name="connsiteX102" fmla="*/ 1001140 w 1090712"/>
              <a:gd name="connsiteY102" fmla="*/ 242105 h 895572"/>
              <a:gd name="connsiteX103" fmla="*/ 996388 w 1090712"/>
              <a:gd name="connsiteY103" fmla="*/ 246144 h 895572"/>
              <a:gd name="connsiteX104" fmla="*/ 990924 w 1090712"/>
              <a:gd name="connsiteY104" fmla="*/ 249708 h 895572"/>
              <a:gd name="connsiteX105" fmla="*/ 985697 w 1090712"/>
              <a:gd name="connsiteY105" fmla="*/ 252797 h 895572"/>
              <a:gd name="connsiteX106" fmla="*/ 980232 w 1090712"/>
              <a:gd name="connsiteY106" fmla="*/ 254935 h 895572"/>
              <a:gd name="connsiteX107" fmla="*/ 975005 w 1090712"/>
              <a:gd name="connsiteY107" fmla="*/ 256836 h 895572"/>
              <a:gd name="connsiteX108" fmla="*/ 969541 w 1090712"/>
              <a:gd name="connsiteY108" fmla="*/ 258262 h 895572"/>
              <a:gd name="connsiteX109" fmla="*/ 963839 w 1090712"/>
              <a:gd name="connsiteY109" fmla="*/ 258499 h 895572"/>
              <a:gd name="connsiteX110" fmla="*/ 958612 w 1090712"/>
              <a:gd name="connsiteY110" fmla="*/ 258499 h 895572"/>
              <a:gd name="connsiteX111" fmla="*/ 953622 w 1090712"/>
              <a:gd name="connsiteY111" fmla="*/ 257786 h 895572"/>
              <a:gd name="connsiteX112" fmla="*/ 970966 w 1090712"/>
              <a:gd name="connsiteY112" fmla="*/ 244006 h 895572"/>
              <a:gd name="connsiteX113" fmla="*/ 990211 w 1090712"/>
              <a:gd name="connsiteY113" fmla="*/ 229275 h 895572"/>
              <a:gd name="connsiteX114" fmla="*/ 1010169 w 1090712"/>
              <a:gd name="connsiteY114" fmla="*/ 214069 h 895572"/>
              <a:gd name="connsiteX115" fmla="*/ 1020385 w 1090712"/>
              <a:gd name="connsiteY115" fmla="*/ 206942 h 895572"/>
              <a:gd name="connsiteX116" fmla="*/ 389581 w 1090712"/>
              <a:gd name="connsiteY116" fmla="*/ 176768 h 895572"/>
              <a:gd name="connsiteX117" fmla="*/ 397422 w 1090712"/>
              <a:gd name="connsiteY117" fmla="*/ 177243 h 895572"/>
              <a:gd name="connsiteX118" fmla="*/ 414766 w 1090712"/>
              <a:gd name="connsiteY118" fmla="*/ 178906 h 895572"/>
              <a:gd name="connsiteX119" fmla="*/ 405500 w 1090712"/>
              <a:gd name="connsiteY119" fmla="*/ 179856 h 895572"/>
              <a:gd name="connsiteX120" fmla="*/ 396946 w 1090712"/>
              <a:gd name="connsiteY120" fmla="*/ 181995 h 895572"/>
              <a:gd name="connsiteX121" fmla="*/ 389581 w 1090712"/>
              <a:gd name="connsiteY121" fmla="*/ 184371 h 895572"/>
              <a:gd name="connsiteX122" fmla="*/ 381978 w 1090712"/>
              <a:gd name="connsiteY122" fmla="*/ 186984 h 895572"/>
              <a:gd name="connsiteX123" fmla="*/ 375326 w 1090712"/>
              <a:gd name="connsiteY123" fmla="*/ 190548 h 895572"/>
              <a:gd name="connsiteX124" fmla="*/ 368911 w 1090712"/>
              <a:gd name="connsiteY124" fmla="*/ 194112 h 895572"/>
              <a:gd name="connsiteX125" fmla="*/ 363208 w 1090712"/>
              <a:gd name="connsiteY125" fmla="*/ 198626 h 895572"/>
              <a:gd name="connsiteX126" fmla="*/ 357981 w 1090712"/>
              <a:gd name="connsiteY126" fmla="*/ 202903 h 895572"/>
              <a:gd name="connsiteX127" fmla="*/ 352517 w 1090712"/>
              <a:gd name="connsiteY127" fmla="*/ 208367 h 895572"/>
              <a:gd name="connsiteX128" fmla="*/ 348003 w 1090712"/>
              <a:gd name="connsiteY128" fmla="*/ 214070 h 895572"/>
              <a:gd name="connsiteX129" fmla="*/ 343726 w 1090712"/>
              <a:gd name="connsiteY129" fmla="*/ 220247 h 895572"/>
              <a:gd name="connsiteX130" fmla="*/ 339687 w 1090712"/>
              <a:gd name="connsiteY130" fmla="*/ 226662 h 895572"/>
              <a:gd name="connsiteX131" fmla="*/ 335648 w 1090712"/>
              <a:gd name="connsiteY131" fmla="*/ 233790 h 895572"/>
              <a:gd name="connsiteX132" fmla="*/ 332559 w 1090712"/>
              <a:gd name="connsiteY132" fmla="*/ 240917 h 895572"/>
              <a:gd name="connsiteX133" fmla="*/ 328995 w 1090712"/>
              <a:gd name="connsiteY133" fmla="*/ 248758 h 895572"/>
              <a:gd name="connsiteX134" fmla="*/ 325907 w 1090712"/>
              <a:gd name="connsiteY134" fmla="*/ 256836 h 895572"/>
              <a:gd name="connsiteX135" fmla="*/ 325432 w 1090712"/>
              <a:gd name="connsiteY135" fmla="*/ 252797 h 895572"/>
              <a:gd name="connsiteX136" fmla="*/ 324956 w 1090712"/>
              <a:gd name="connsiteY136" fmla="*/ 248283 h 895572"/>
              <a:gd name="connsiteX137" fmla="*/ 323056 w 1090712"/>
              <a:gd name="connsiteY137" fmla="*/ 239492 h 895572"/>
              <a:gd name="connsiteX138" fmla="*/ 320917 w 1090712"/>
              <a:gd name="connsiteY138" fmla="*/ 229275 h 895572"/>
              <a:gd name="connsiteX139" fmla="*/ 320442 w 1090712"/>
              <a:gd name="connsiteY139" fmla="*/ 223811 h 895572"/>
              <a:gd name="connsiteX140" fmla="*/ 319967 w 1090712"/>
              <a:gd name="connsiteY140" fmla="*/ 217633 h 895572"/>
              <a:gd name="connsiteX141" fmla="*/ 314740 w 1090712"/>
              <a:gd name="connsiteY141" fmla="*/ 217633 h 895572"/>
              <a:gd name="connsiteX142" fmla="*/ 302148 w 1090712"/>
              <a:gd name="connsiteY142" fmla="*/ 243056 h 895572"/>
              <a:gd name="connsiteX143" fmla="*/ 289793 w 1090712"/>
              <a:gd name="connsiteY143" fmla="*/ 267528 h 895572"/>
              <a:gd name="connsiteX144" fmla="*/ 277438 w 1090712"/>
              <a:gd name="connsiteY144" fmla="*/ 291049 h 895572"/>
              <a:gd name="connsiteX145" fmla="*/ 264371 w 1090712"/>
              <a:gd name="connsiteY145" fmla="*/ 312907 h 895572"/>
              <a:gd name="connsiteX146" fmla="*/ 267459 w 1090712"/>
              <a:gd name="connsiteY146" fmla="*/ 295088 h 895572"/>
              <a:gd name="connsiteX147" fmla="*/ 271023 w 1090712"/>
              <a:gd name="connsiteY147" fmla="*/ 279170 h 895572"/>
              <a:gd name="connsiteX148" fmla="*/ 274587 w 1090712"/>
              <a:gd name="connsiteY148" fmla="*/ 263964 h 895572"/>
              <a:gd name="connsiteX149" fmla="*/ 279101 w 1090712"/>
              <a:gd name="connsiteY149" fmla="*/ 250183 h 895572"/>
              <a:gd name="connsiteX150" fmla="*/ 284091 w 1090712"/>
              <a:gd name="connsiteY150" fmla="*/ 238066 h 895572"/>
              <a:gd name="connsiteX151" fmla="*/ 289318 w 1090712"/>
              <a:gd name="connsiteY151" fmla="*/ 226900 h 895572"/>
              <a:gd name="connsiteX152" fmla="*/ 292406 w 1090712"/>
              <a:gd name="connsiteY152" fmla="*/ 221673 h 895572"/>
              <a:gd name="connsiteX153" fmla="*/ 295495 w 1090712"/>
              <a:gd name="connsiteY153" fmla="*/ 217158 h 895572"/>
              <a:gd name="connsiteX154" fmla="*/ 298584 w 1090712"/>
              <a:gd name="connsiteY154" fmla="*/ 212406 h 895572"/>
              <a:gd name="connsiteX155" fmla="*/ 302148 w 1090712"/>
              <a:gd name="connsiteY155" fmla="*/ 208367 h 895572"/>
              <a:gd name="connsiteX156" fmla="*/ 305711 w 1090712"/>
              <a:gd name="connsiteY156" fmla="*/ 204328 h 895572"/>
              <a:gd name="connsiteX157" fmla="*/ 309275 w 1090712"/>
              <a:gd name="connsiteY157" fmla="*/ 200765 h 895572"/>
              <a:gd name="connsiteX158" fmla="*/ 313314 w 1090712"/>
              <a:gd name="connsiteY158" fmla="*/ 197201 h 895572"/>
              <a:gd name="connsiteX159" fmla="*/ 317354 w 1090712"/>
              <a:gd name="connsiteY159" fmla="*/ 194112 h 895572"/>
              <a:gd name="connsiteX160" fmla="*/ 321868 w 1090712"/>
              <a:gd name="connsiteY160" fmla="*/ 191498 h 895572"/>
              <a:gd name="connsiteX161" fmla="*/ 326382 w 1090712"/>
              <a:gd name="connsiteY161" fmla="*/ 188647 h 895572"/>
              <a:gd name="connsiteX162" fmla="*/ 330659 w 1090712"/>
              <a:gd name="connsiteY162" fmla="*/ 186509 h 895572"/>
              <a:gd name="connsiteX163" fmla="*/ 335648 w 1090712"/>
              <a:gd name="connsiteY163" fmla="*/ 184371 h 895572"/>
              <a:gd name="connsiteX164" fmla="*/ 340637 w 1090712"/>
              <a:gd name="connsiteY164" fmla="*/ 182470 h 895572"/>
              <a:gd name="connsiteX165" fmla="*/ 345864 w 1090712"/>
              <a:gd name="connsiteY165" fmla="*/ 181282 h 895572"/>
              <a:gd name="connsiteX166" fmla="*/ 351091 w 1090712"/>
              <a:gd name="connsiteY166" fmla="*/ 179856 h 895572"/>
              <a:gd name="connsiteX167" fmla="*/ 357031 w 1090712"/>
              <a:gd name="connsiteY167" fmla="*/ 178431 h 895572"/>
              <a:gd name="connsiteX168" fmla="*/ 368911 w 1090712"/>
              <a:gd name="connsiteY168" fmla="*/ 177243 h 895572"/>
              <a:gd name="connsiteX169" fmla="*/ 381978 w 1090712"/>
              <a:gd name="connsiteY169" fmla="*/ 176768 h 895572"/>
              <a:gd name="connsiteX170" fmla="*/ 609353 w 1090712"/>
              <a:gd name="connsiteY170" fmla="*/ 174629 h 895572"/>
              <a:gd name="connsiteX171" fmla="*/ 602463 w 1090712"/>
              <a:gd name="connsiteY171" fmla="*/ 180807 h 895572"/>
              <a:gd name="connsiteX172" fmla="*/ 596285 w 1090712"/>
              <a:gd name="connsiteY172" fmla="*/ 187459 h 895572"/>
              <a:gd name="connsiteX173" fmla="*/ 583931 w 1090712"/>
              <a:gd name="connsiteY173" fmla="*/ 201715 h 895572"/>
              <a:gd name="connsiteX174" fmla="*/ 571101 w 1090712"/>
              <a:gd name="connsiteY174" fmla="*/ 215495 h 895572"/>
              <a:gd name="connsiteX175" fmla="*/ 564686 w 1090712"/>
              <a:gd name="connsiteY175" fmla="*/ 222148 h 895572"/>
              <a:gd name="connsiteX176" fmla="*/ 558508 w 1090712"/>
              <a:gd name="connsiteY176" fmla="*/ 228325 h 895572"/>
              <a:gd name="connsiteX177" fmla="*/ 557558 w 1090712"/>
              <a:gd name="connsiteY177" fmla="*/ 223335 h 895572"/>
              <a:gd name="connsiteX178" fmla="*/ 557083 w 1090712"/>
              <a:gd name="connsiteY178" fmla="*/ 219059 h 895572"/>
              <a:gd name="connsiteX179" fmla="*/ 557083 w 1090712"/>
              <a:gd name="connsiteY179" fmla="*/ 215020 h 895572"/>
              <a:gd name="connsiteX180" fmla="*/ 557558 w 1090712"/>
              <a:gd name="connsiteY180" fmla="*/ 210981 h 895572"/>
              <a:gd name="connsiteX181" fmla="*/ 558508 w 1090712"/>
              <a:gd name="connsiteY181" fmla="*/ 207417 h 895572"/>
              <a:gd name="connsiteX182" fmla="*/ 560409 w 1090712"/>
              <a:gd name="connsiteY182" fmla="*/ 203853 h 895572"/>
              <a:gd name="connsiteX183" fmla="*/ 562072 w 1090712"/>
              <a:gd name="connsiteY183" fmla="*/ 200764 h 895572"/>
              <a:gd name="connsiteX184" fmla="*/ 564686 w 1090712"/>
              <a:gd name="connsiteY184" fmla="*/ 197676 h 895572"/>
              <a:gd name="connsiteX185" fmla="*/ 567774 w 1090712"/>
              <a:gd name="connsiteY185" fmla="*/ 194587 h 895572"/>
              <a:gd name="connsiteX186" fmla="*/ 571813 w 1090712"/>
              <a:gd name="connsiteY186" fmla="*/ 191973 h 895572"/>
              <a:gd name="connsiteX187" fmla="*/ 576328 w 1090712"/>
              <a:gd name="connsiteY187" fmla="*/ 188647 h 895572"/>
              <a:gd name="connsiteX188" fmla="*/ 581317 w 1090712"/>
              <a:gd name="connsiteY188" fmla="*/ 186034 h 895572"/>
              <a:gd name="connsiteX189" fmla="*/ 587019 w 1090712"/>
              <a:gd name="connsiteY189" fmla="*/ 183420 h 895572"/>
              <a:gd name="connsiteX190" fmla="*/ 593672 w 1090712"/>
              <a:gd name="connsiteY190" fmla="*/ 180332 h 895572"/>
              <a:gd name="connsiteX191" fmla="*/ 586544 w 1090712"/>
              <a:gd name="connsiteY191" fmla="*/ 0 h 895572"/>
              <a:gd name="connsiteX192" fmla="*/ 570150 w 1090712"/>
              <a:gd name="connsiteY192" fmla="*/ 2851 h 895572"/>
              <a:gd name="connsiteX193" fmla="*/ 553519 w 1090712"/>
              <a:gd name="connsiteY193" fmla="*/ 5940 h 895572"/>
              <a:gd name="connsiteX194" fmla="*/ 536650 w 1090712"/>
              <a:gd name="connsiteY194" fmla="*/ 10454 h 895572"/>
              <a:gd name="connsiteX195" fmla="*/ 520256 w 1090712"/>
              <a:gd name="connsiteY195" fmla="*/ 14731 h 895572"/>
              <a:gd name="connsiteX196" fmla="*/ 486993 w 1090712"/>
              <a:gd name="connsiteY196" fmla="*/ 24472 h 895572"/>
              <a:gd name="connsiteX197" fmla="*/ 469887 w 1090712"/>
              <a:gd name="connsiteY197" fmla="*/ 28986 h 895572"/>
              <a:gd name="connsiteX198" fmla="*/ 453493 w 1090712"/>
              <a:gd name="connsiteY198" fmla="*/ 33500 h 895572"/>
              <a:gd name="connsiteX199" fmla="*/ 438762 w 1090712"/>
              <a:gd name="connsiteY199" fmla="*/ 40153 h 895572"/>
              <a:gd name="connsiteX200" fmla="*/ 424507 w 1090712"/>
              <a:gd name="connsiteY200" fmla="*/ 47281 h 895572"/>
              <a:gd name="connsiteX201" fmla="*/ 417379 w 1090712"/>
              <a:gd name="connsiteY201" fmla="*/ 51320 h 895572"/>
              <a:gd name="connsiteX202" fmla="*/ 410727 w 1090712"/>
              <a:gd name="connsiteY202" fmla="*/ 55834 h 895572"/>
              <a:gd name="connsiteX203" fmla="*/ 403599 w 1090712"/>
              <a:gd name="connsiteY203" fmla="*/ 60111 h 895572"/>
              <a:gd name="connsiteX204" fmla="*/ 397422 w 1090712"/>
              <a:gd name="connsiteY204" fmla="*/ 65100 h 895572"/>
              <a:gd name="connsiteX205" fmla="*/ 390769 w 1090712"/>
              <a:gd name="connsiteY205" fmla="*/ 69852 h 895572"/>
              <a:gd name="connsiteX206" fmla="*/ 384592 w 1090712"/>
              <a:gd name="connsiteY206" fmla="*/ 75792 h 895572"/>
              <a:gd name="connsiteX207" fmla="*/ 378889 w 1090712"/>
              <a:gd name="connsiteY207" fmla="*/ 81494 h 895572"/>
              <a:gd name="connsiteX208" fmla="*/ 372950 w 1090712"/>
              <a:gd name="connsiteY208" fmla="*/ 87671 h 895572"/>
              <a:gd name="connsiteX209" fmla="*/ 367723 w 1090712"/>
              <a:gd name="connsiteY209" fmla="*/ 94324 h 895572"/>
              <a:gd name="connsiteX210" fmla="*/ 362733 w 1090712"/>
              <a:gd name="connsiteY210" fmla="*/ 101452 h 895572"/>
              <a:gd name="connsiteX211" fmla="*/ 357981 w 1090712"/>
              <a:gd name="connsiteY211" fmla="*/ 109055 h 895572"/>
              <a:gd name="connsiteX212" fmla="*/ 353467 w 1090712"/>
              <a:gd name="connsiteY212" fmla="*/ 117608 h 895572"/>
              <a:gd name="connsiteX213" fmla="*/ 409064 w 1090712"/>
              <a:gd name="connsiteY213" fmla="*/ 117608 h 895572"/>
              <a:gd name="connsiteX214" fmla="*/ 406925 w 1090712"/>
              <a:gd name="connsiteY214" fmla="*/ 119271 h 895572"/>
              <a:gd name="connsiteX215" fmla="*/ 404074 w 1090712"/>
              <a:gd name="connsiteY215" fmla="*/ 121647 h 895572"/>
              <a:gd name="connsiteX216" fmla="*/ 400510 w 1090712"/>
              <a:gd name="connsiteY216" fmla="*/ 123310 h 895572"/>
              <a:gd name="connsiteX217" fmla="*/ 397422 w 1090712"/>
              <a:gd name="connsiteY217" fmla="*/ 125211 h 895572"/>
              <a:gd name="connsiteX218" fmla="*/ 393383 w 1090712"/>
              <a:gd name="connsiteY218" fmla="*/ 126399 h 895572"/>
              <a:gd name="connsiteX219" fmla="*/ 389581 w 1090712"/>
              <a:gd name="connsiteY219" fmla="*/ 127824 h 895572"/>
              <a:gd name="connsiteX220" fmla="*/ 385542 w 1090712"/>
              <a:gd name="connsiteY220" fmla="*/ 128299 h 895572"/>
              <a:gd name="connsiteX221" fmla="*/ 381503 w 1090712"/>
              <a:gd name="connsiteY221" fmla="*/ 128774 h 895572"/>
              <a:gd name="connsiteX222" fmla="*/ 375326 w 1090712"/>
              <a:gd name="connsiteY222" fmla="*/ 130438 h 895572"/>
              <a:gd name="connsiteX223" fmla="*/ 368435 w 1090712"/>
              <a:gd name="connsiteY223" fmla="*/ 131863 h 895572"/>
              <a:gd name="connsiteX224" fmla="*/ 361783 w 1090712"/>
              <a:gd name="connsiteY224" fmla="*/ 133051 h 895572"/>
              <a:gd name="connsiteX225" fmla="*/ 355606 w 1090712"/>
              <a:gd name="connsiteY225" fmla="*/ 134001 h 895572"/>
              <a:gd name="connsiteX226" fmla="*/ 342300 w 1090712"/>
              <a:gd name="connsiteY226" fmla="*/ 135427 h 895572"/>
              <a:gd name="connsiteX227" fmla="*/ 329471 w 1090712"/>
              <a:gd name="connsiteY227" fmla="*/ 137090 h 895572"/>
              <a:gd name="connsiteX228" fmla="*/ 322818 w 1090712"/>
              <a:gd name="connsiteY228" fmla="*/ 138040 h 895572"/>
              <a:gd name="connsiteX229" fmla="*/ 316403 w 1090712"/>
              <a:gd name="connsiteY229" fmla="*/ 139704 h 895572"/>
              <a:gd name="connsiteX230" fmla="*/ 310226 w 1090712"/>
              <a:gd name="connsiteY230" fmla="*/ 141604 h 895572"/>
              <a:gd name="connsiteX231" fmla="*/ 304048 w 1090712"/>
              <a:gd name="connsiteY231" fmla="*/ 144218 h 895572"/>
              <a:gd name="connsiteX232" fmla="*/ 298346 w 1090712"/>
              <a:gd name="connsiteY232" fmla="*/ 147307 h 895572"/>
              <a:gd name="connsiteX233" fmla="*/ 292406 w 1090712"/>
              <a:gd name="connsiteY233" fmla="*/ 151346 h 895572"/>
              <a:gd name="connsiteX234" fmla="*/ 286704 w 1090712"/>
              <a:gd name="connsiteY234" fmla="*/ 156335 h 895572"/>
              <a:gd name="connsiteX235" fmla="*/ 281240 w 1090712"/>
              <a:gd name="connsiteY235" fmla="*/ 162037 h 895572"/>
              <a:gd name="connsiteX236" fmla="*/ 262232 w 1090712"/>
              <a:gd name="connsiteY236" fmla="*/ 182945 h 895572"/>
              <a:gd name="connsiteX237" fmla="*/ 242987 w 1090712"/>
              <a:gd name="connsiteY237" fmla="*/ 203378 h 895572"/>
              <a:gd name="connsiteX238" fmla="*/ 203547 w 1090712"/>
              <a:gd name="connsiteY238" fmla="*/ 244006 h 895572"/>
              <a:gd name="connsiteX239" fmla="*/ 183827 w 1090712"/>
              <a:gd name="connsiteY239" fmla="*/ 264439 h 895572"/>
              <a:gd name="connsiteX240" fmla="*/ 164345 w 1090712"/>
              <a:gd name="connsiteY240" fmla="*/ 285822 h 895572"/>
              <a:gd name="connsiteX241" fmla="*/ 144862 w 1090712"/>
              <a:gd name="connsiteY241" fmla="*/ 307443 h 895572"/>
              <a:gd name="connsiteX242" fmla="*/ 126093 w 1090712"/>
              <a:gd name="connsiteY242" fmla="*/ 329777 h 895572"/>
              <a:gd name="connsiteX243" fmla="*/ 122054 w 1090712"/>
              <a:gd name="connsiteY243" fmla="*/ 335004 h 895572"/>
              <a:gd name="connsiteX244" fmla="*/ 118015 w 1090712"/>
              <a:gd name="connsiteY244" fmla="*/ 340468 h 895572"/>
              <a:gd name="connsiteX245" fmla="*/ 110887 w 1090712"/>
              <a:gd name="connsiteY245" fmla="*/ 352110 h 895572"/>
              <a:gd name="connsiteX246" fmla="*/ 104709 w 1090712"/>
              <a:gd name="connsiteY246" fmla="*/ 363514 h 895572"/>
              <a:gd name="connsiteX247" fmla="*/ 99007 w 1090712"/>
              <a:gd name="connsiteY247" fmla="*/ 375156 h 895572"/>
              <a:gd name="connsiteX248" fmla="*/ 87840 w 1090712"/>
              <a:gd name="connsiteY248" fmla="*/ 400103 h 895572"/>
              <a:gd name="connsiteX249" fmla="*/ 82138 w 1090712"/>
              <a:gd name="connsiteY249" fmla="*/ 412458 h 895572"/>
              <a:gd name="connsiteX250" fmla="*/ 75723 w 1090712"/>
              <a:gd name="connsiteY250" fmla="*/ 425050 h 895572"/>
              <a:gd name="connsiteX251" fmla="*/ 75723 w 1090712"/>
              <a:gd name="connsiteY251" fmla="*/ 429802 h 895572"/>
              <a:gd name="connsiteX252" fmla="*/ 76674 w 1090712"/>
              <a:gd name="connsiteY252" fmla="*/ 436217 h 895572"/>
              <a:gd name="connsiteX253" fmla="*/ 77149 w 1090712"/>
              <a:gd name="connsiteY253" fmla="*/ 439306 h 895572"/>
              <a:gd name="connsiteX254" fmla="*/ 78574 w 1090712"/>
              <a:gd name="connsiteY254" fmla="*/ 442395 h 895572"/>
              <a:gd name="connsiteX255" fmla="*/ 79762 w 1090712"/>
              <a:gd name="connsiteY255" fmla="*/ 445008 h 895572"/>
              <a:gd name="connsiteX256" fmla="*/ 81663 w 1090712"/>
              <a:gd name="connsiteY256" fmla="*/ 447147 h 895572"/>
              <a:gd name="connsiteX257" fmla="*/ 94018 w 1090712"/>
              <a:gd name="connsiteY257" fmla="*/ 468055 h 895572"/>
              <a:gd name="connsiteX258" fmla="*/ 106848 w 1090712"/>
              <a:gd name="connsiteY258" fmla="*/ 488963 h 895572"/>
              <a:gd name="connsiteX259" fmla="*/ 113975 w 1090712"/>
              <a:gd name="connsiteY259" fmla="*/ 499654 h 895572"/>
              <a:gd name="connsiteX260" fmla="*/ 121103 w 1090712"/>
              <a:gd name="connsiteY260" fmla="*/ 510346 h 895572"/>
              <a:gd name="connsiteX261" fmla="*/ 128706 w 1090712"/>
              <a:gd name="connsiteY261" fmla="*/ 520562 h 895572"/>
              <a:gd name="connsiteX262" fmla="*/ 137259 w 1090712"/>
              <a:gd name="connsiteY262" fmla="*/ 531254 h 895572"/>
              <a:gd name="connsiteX263" fmla="*/ 149614 w 1090712"/>
              <a:gd name="connsiteY263" fmla="*/ 514385 h 895572"/>
              <a:gd name="connsiteX264" fmla="*/ 162206 w 1090712"/>
              <a:gd name="connsiteY264" fmla="*/ 498466 h 895572"/>
              <a:gd name="connsiteX265" fmla="*/ 174561 w 1090712"/>
              <a:gd name="connsiteY265" fmla="*/ 483260 h 895572"/>
              <a:gd name="connsiteX266" fmla="*/ 180739 w 1090712"/>
              <a:gd name="connsiteY266" fmla="*/ 476133 h 895572"/>
              <a:gd name="connsiteX267" fmla="*/ 186916 w 1090712"/>
              <a:gd name="connsiteY267" fmla="*/ 469480 h 895572"/>
              <a:gd name="connsiteX268" fmla="*/ 182639 w 1090712"/>
              <a:gd name="connsiteY268" fmla="*/ 482310 h 895572"/>
              <a:gd name="connsiteX269" fmla="*/ 178125 w 1090712"/>
              <a:gd name="connsiteY269" fmla="*/ 495615 h 895572"/>
              <a:gd name="connsiteX270" fmla="*/ 172423 w 1090712"/>
              <a:gd name="connsiteY270" fmla="*/ 509871 h 895572"/>
              <a:gd name="connsiteX271" fmla="*/ 164820 w 1090712"/>
              <a:gd name="connsiteY271" fmla="*/ 525552 h 895572"/>
              <a:gd name="connsiteX272" fmla="*/ 156267 w 1090712"/>
              <a:gd name="connsiteY272" fmla="*/ 538381 h 895572"/>
              <a:gd name="connsiteX273" fmla="*/ 152703 w 1090712"/>
              <a:gd name="connsiteY273" fmla="*/ 544559 h 895572"/>
              <a:gd name="connsiteX274" fmla="*/ 148664 w 1090712"/>
              <a:gd name="connsiteY274" fmla="*/ 551449 h 895572"/>
              <a:gd name="connsiteX275" fmla="*/ 145100 w 1090712"/>
              <a:gd name="connsiteY275" fmla="*/ 558339 h 895572"/>
              <a:gd name="connsiteX276" fmla="*/ 142011 w 1090712"/>
              <a:gd name="connsiteY276" fmla="*/ 565467 h 895572"/>
              <a:gd name="connsiteX277" fmla="*/ 139398 w 1090712"/>
              <a:gd name="connsiteY277" fmla="*/ 573070 h 895572"/>
              <a:gd name="connsiteX278" fmla="*/ 137259 w 1090712"/>
              <a:gd name="connsiteY278" fmla="*/ 581623 h 895572"/>
              <a:gd name="connsiteX279" fmla="*/ 136309 w 1090712"/>
              <a:gd name="connsiteY279" fmla="*/ 583761 h 895572"/>
              <a:gd name="connsiteX280" fmla="*/ 135359 w 1090712"/>
              <a:gd name="connsiteY280" fmla="*/ 586137 h 895572"/>
              <a:gd name="connsiteX281" fmla="*/ 134883 w 1090712"/>
              <a:gd name="connsiteY281" fmla="*/ 590889 h 895572"/>
              <a:gd name="connsiteX282" fmla="*/ 134883 w 1090712"/>
              <a:gd name="connsiteY282" fmla="*/ 595879 h 895572"/>
              <a:gd name="connsiteX283" fmla="*/ 135359 w 1090712"/>
              <a:gd name="connsiteY283" fmla="*/ 601106 h 895572"/>
              <a:gd name="connsiteX284" fmla="*/ 136784 w 1090712"/>
              <a:gd name="connsiteY284" fmla="*/ 606095 h 895572"/>
              <a:gd name="connsiteX285" fmla="*/ 138447 w 1090712"/>
              <a:gd name="connsiteY285" fmla="*/ 611322 h 895572"/>
              <a:gd name="connsiteX286" fmla="*/ 140348 w 1090712"/>
              <a:gd name="connsiteY286" fmla="*/ 616311 h 895572"/>
              <a:gd name="connsiteX287" fmla="*/ 142486 w 1090712"/>
              <a:gd name="connsiteY287" fmla="*/ 620826 h 895572"/>
              <a:gd name="connsiteX288" fmla="*/ 148664 w 1090712"/>
              <a:gd name="connsiteY288" fmla="*/ 629616 h 895572"/>
              <a:gd name="connsiteX289" fmla="*/ 155554 w 1090712"/>
              <a:gd name="connsiteY289" fmla="*/ 637219 h 895572"/>
              <a:gd name="connsiteX290" fmla="*/ 162444 w 1090712"/>
              <a:gd name="connsiteY290" fmla="*/ 643872 h 895572"/>
              <a:gd name="connsiteX291" fmla="*/ 169572 w 1090712"/>
              <a:gd name="connsiteY291" fmla="*/ 649099 h 895572"/>
              <a:gd name="connsiteX292" fmla="*/ 177175 w 1090712"/>
              <a:gd name="connsiteY292" fmla="*/ 653613 h 895572"/>
              <a:gd name="connsiteX293" fmla="*/ 184778 w 1090712"/>
              <a:gd name="connsiteY293" fmla="*/ 657177 h 895572"/>
              <a:gd name="connsiteX294" fmla="*/ 192856 w 1090712"/>
              <a:gd name="connsiteY294" fmla="*/ 659553 h 895572"/>
              <a:gd name="connsiteX295" fmla="*/ 200934 w 1090712"/>
              <a:gd name="connsiteY295" fmla="*/ 661216 h 895572"/>
              <a:gd name="connsiteX296" fmla="*/ 209250 w 1090712"/>
              <a:gd name="connsiteY296" fmla="*/ 661691 h 895572"/>
              <a:gd name="connsiteX297" fmla="*/ 218278 w 1090712"/>
              <a:gd name="connsiteY297" fmla="*/ 661691 h 895572"/>
              <a:gd name="connsiteX298" fmla="*/ 227069 w 1090712"/>
              <a:gd name="connsiteY298" fmla="*/ 660266 h 895572"/>
              <a:gd name="connsiteX299" fmla="*/ 236335 w 1090712"/>
              <a:gd name="connsiteY299" fmla="*/ 658603 h 895572"/>
              <a:gd name="connsiteX300" fmla="*/ 245838 w 1090712"/>
              <a:gd name="connsiteY300" fmla="*/ 655514 h 895572"/>
              <a:gd name="connsiteX301" fmla="*/ 255580 w 1090712"/>
              <a:gd name="connsiteY301" fmla="*/ 652425 h 895572"/>
              <a:gd name="connsiteX302" fmla="*/ 265321 w 1090712"/>
              <a:gd name="connsiteY302" fmla="*/ 647911 h 895572"/>
              <a:gd name="connsiteX303" fmla="*/ 276013 w 1090712"/>
              <a:gd name="connsiteY303" fmla="*/ 642922 h 895572"/>
              <a:gd name="connsiteX304" fmla="*/ 288367 w 1090712"/>
              <a:gd name="connsiteY304" fmla="*/ 635081 h 895572"/>
              <a:gd name="connsiteX305" fmla="*/ 301910 w 1090712"/>
              <a:gd name="connsiteY305" fmla="*/ 627478 h 895572"/>
              <a:gd name="connsiteX306" fmla="*/ 315215 w 1090712"/>
              <a:gd name="connsiteY306" fmla="*/ 620350 h 895572"/>
              <a:gd name="connsiteX307" fmla="*/ 329471 w 1090712"/>
              <a:gd name="connsiteY307" fmla="*/ 613698 h 895572"/>
              <a:gd name="connsiteX308" fmla="*/ 343726 w 1090712"/>
              <a:gd name="connsiteY308" fmla="*/ 607283 h 895572"/>
              <a:gd name="connsiteX309" fmla="*/ 357981 w 1090712"/>
              <a:gd name="connsiteY309" fmla="*/ 602056 h 895572"/>
              <a:gd name="connsiteX310" fmla="*/ 371999 w 1090712"/>
              <a:gd name="connsiteY310" fmla="*/ 597066 h 895572"/>
              <a:gd name="connsiteX311" fmla="*/ 386730 w 1090712"/>
              <a:gd name="connsiteY311" fmla="*/ 592790 h 895572"/>
              <a:gd name="connsiteX312" fmla="*/ 394808 w 1090712"/>
              <a:gd name="connsiteY312" fmla="*/ 590414 h 895572"/>
              <a:gd name="connsiteX313" fmla="*/ 402411 w 1090712"/>
              <a:gd name="connsiteY313" fmla="*/ 587325 h 895572"/>
              <a:gd name="connsiteX314" fmla="*/ 409064 w 1090712"/>
              <a:gd name="connsiteY314" fmla="*/ 583761 h 895572"/>
              <a:gd name="connsiteX315" fmla="*/ 411677 w 1090712"/>
              <a:gd name="connsiteY315" fmla="*/ 581623 h 895572"/>
              <a:gd name="connsiteX316" fmla="*/ 414766 w 1090712"/>
              <a:gd name="connsiteY316" fmla="*/ 579247 h 895572"/>
              <a:gd name="connsiteX317" fmla="*/ 417142 w 1090712"/>
              <a:gd name="connsiteY317" fmla="*/ 577109 h 895572"/>
              <a:gd name="connsiteX318" fmla="*/ 419280 w 1090712"/>
              <a:gd name="connsiteY318" fmla="*/ 574495 h 895572"/>
              <a:gd name="connsiteX319" fmla="*/ 420943 w 1090712"/>
              <a:gd name="connsiteY319" fmla="*/ 571407 h 895572"/>
              <a:gd name="connsiteX320" fmla="*/ 422844 w 1090712"/>
              <a:gd name="connsiteY320" fmla="*/ 568318 h 895572"/>
              <a:gd name="connsiteX321" fmla="*/ 424269 w 1090712"/>
              <a:gd name="connsiteY321" fmla="*/ 565229 h 895572"/>
              <a:gd name="connsiteX322" fmla="*/ 424982 w 1090712"/>
              <a:gd name="connsiteY322" fmla="*/ 561665 h 895572"/>
              <a:gd name="connsiteX323" fmla="*/ 425457 w 1090712"/>
              <a:gd name="connsiteY323" fmla="*/ 557626 h 895572"/>
              <a:gd name="connsiteX324" fmla="*/ 425932 w 1090712"/>
              <a:gd name="connsiteY324" fmla="*/ 553587 h 895572"/>
              <a:gd name="connsiteX325" fmla="*/ 425932 w 1090712"/>
              <a:gd name="connsiteY325" fmla="*/ 413884 h 895572"/>
              <a:gd name="connsiteX326" fmla="*/ 425932 w 1090712"/>
              <a:gd name="connsiteY326" fmla="*/ 285347 h 895572"/>
              <a:gd name="connsiteX327" fmla="*/ 429496 w 1090712"/>
              <a:gd name="connsiteY327" fmla="*/ 300078 h 895572"/>
              <a:gd name="connsiteX328" fmla="*/ 433060 w 1090712"/>
              <a:gd name="connsiteY328" fmla="*/ 314096 h 895572"/>
              <a:gd name="connsiteX329" fmla="*/ 436149 w 1090712"/>
              <a:gd name="connsiteY329" fmla="*/ 328826 h 895572"/>
              <a:gd name="connsiteX330" fmla="*/ 438762 w 1090712"/>
              <a:gd name="connsiteY330" fmla="*/ 343082 h 895572"/>
              <a:gd name="connsiteX331" fmla="*/ 443752 w 1090712"/>
              <a:gd name="connsiteY331" fmla="*/ 370642 h 895572"/>
              <a:gd name="connsiteX332" fmla="*/ 447791 w 1090712"/>
              <a:gd name="connsiteY332" fmla="*/ 397015 h 895572"/>
              <a:gd name="connsiteX333" fmla="*/ 451830 w 1090712"/>
              <a:gd name="connsiteY333" fmla="*/ 421962 h 895572"/>
              <a:gd name="connsiteX334" fmla="*/ 454919 w 1090712"/>
              <a:gd name="connsiteY334" fmla="*/ 446434 h 895572"/>
              <a:gd name="connsiteX335" fmla="*/ 456106 w 1090712"/>
              <a:gd name="connsiteY335" fmla="*/ 458313 h 895572"/>
              <a:gd name="connsiteX336" fmla="*/ 457057 w 1090712"/>
              <a:gd name="connsiteY336" fmla="*/ 470430 h 895572"/>
              <a:gd name="connsiteX337" fmla="*/ 457532 w 1090712"/>
              <a:gd name="connsiteY337" fmla="*/ 482310 h 895572"/>
              <a:gd name="connsiteX338" fmla="*/ 457532 w 1090712"/>
              <a:gd name="connsiteY338" fmla="*/ 493952 h 895572"/>
              <a:gd name="connsiteX339" fmla="*/ 457532 w 1090712"/>
              <a:gd name="connsiteY339" fmla="*/ 506069 h 895572"/>
              <a:gd name="connsiteX340" fmla="*/ 456582 w 1090712"/>
              <a:gd name="connsiteY340" fmla="*/ 517473 h 895572"/>
              <a:gd name="connsiteX341" fmla="*/ 455869 w 1090712"/>
              <a:gd name="connsiteY341" fmla="*/ 529116 h 895572"/>
              <a:gd name="connsiteX342" fmla="*/ 453968 w 1090712"/>
              <a:gd name="connsiteY342" fmla="*/ 540757 h 895572"/>
              <a:gd name="connsiteX343" fmla="*/ 452305 w 1090712"/>
              <a:gd name="connsiteY343" fmla="*/ 552162 h 895572"/>
              <a:gd name="connsiteX344" fmla="*/ 449454 w 1090712"/>
              <a:gd name="connsiteY344" fmla="*/ 563804 h 895572"/>
              <a:gd name="connsiteX345" fmla="*/ 446365 w 1090712"/>
              <a:gd name="connsiteY345" fmla="*/ 575446 h 895572"/>
              <a:gd name="connsiteX346" fmla="*/ 442326 w 1090712"/>
              <a:gd name="connsiteY346" fmla="*/ 586850 h 895572"/>
              <a:gd name="connsiteX347" fmla="*/ 440188 w 1090712"/>
              <a:gd name="connsiteY347" fmla="*/ 591364 h 895572"/>
              <a:gd name="connsiteX348" fmla="*/ 437574 w 1090712"/>
              <a:gd name="connsiteY348" fmla="*/ 595403 h 895572"/>
              <a:gd name="connsiteX349" fmla="*/ 434486 w 1090712"/>
              <a:gd name="connsiteY349" fmla="*/ 598967 h 895572"/>
              <a:gd name="connsiteX350" fmla="*/ 431397 w 1090712"/>
              <a:gd name="connsiteY350" fmla="*/ 602531 h 895572"/>
              <a:gd name="connsiteX351" fmla="*/ 428071 w 1090712"/>
              <a:gd name="connsiteY351" fmla="*/ 605145 h 895572"/>
              <a:gd name="connsiteX352" fmla="*/ 424982 w 1090712"/>
              <a:gd name="connsiteY352" fmla="*/ 607283 h 895572"/>
              <a:gd name="connsiteX353" fmla="*/ 422369 w 1090712"/>
              <a:gd name="connsiteY353" fmla="*/ 608708 h 895572"/>
              <a:gd name="connsiteX354" fmla="*/ 420230 w 1090712"/>
              <a:gd name="connsiteY354" fmla="*/ 609659 h 895572"/>
              <a:gd name="connsiteX355" fmla="*/ 410727 w 1090712"/>
              <a:gd name="connsiteY355" fmla="*/ 610847 h 895572"/>
              <a:gd name="connsiteX356" fmla="*/ 401461 w 1090712"/>
              <a:gd name="connsiteY356" fmla="*/ 612748 h 895572"/>
              <a:gd name="connsiteX357" fmla="*/ 392670 w 1090712"/>
              <a:gd name="connsiteY357" fmla="*/ 614886 h 895572"/>
              <a:gd name="connsiteX358" fmla="*/ 383641 w 1090712"/>
              <a:gd name="connsiteY358" fmla="*/ 617262 h 895572"/>
              <a:gd name="connsiteX359" fmla="*/ 374850 w 1090712"/>
              <a:gd name="connsiteY359" fmla="*/ 620350 h 895572"/>
              <a:gd name="connsiteX360" fmla="*/ 365822 w 1090712"/>
              <a:gd name="connsiteY360" fmla="*/ 623914 h 895572"/>
              <a:gd name="connsiteX361" fmla="*/ 348478 w 1090712"/>
              <a:gd name="connsiteY361" fmla="*/ 631042 h 895572"/>
              <a:gd name="connsiteX362" fmla="*/ 331609 w 1090712"/>
              <a:gd name="connsiteY362" fmla="*/ 639358 h 895572"/>
              <a:gd name="connsiteX363" fmla="*/ 314740 w 1090712"/>
              <a:gd name="connsiteY363" fmla="*/ 647911 h 895572"/>
              <a:gd name="connsiteX364" fmla="*/ 281240 w 1090712"/>
              <a:gd name="connsiteY364" fmla="*/ 665255 h 895572"/>
              <a:gd name="connsiteX365" fmla="*/ 274587 w 1090712"/>
              <a:gd name="connsiteY365" fmla="*/ 669294 h 895572"/>
              <a:gd name="connsiteX366" fmla="*/ 267935 w 1090712"/>
              <a:gd name="connsiteY366" fmla="*/ 672858 h 895572"/>
              <a:gd name="connsiteX367" fmla="*/ 261757 w 1090712"/>
              <a:gd name="connsiteY367" fmla="*/ 675947 h 895572"/>
              <a:gd name="connsiteX368" fmla="*/ 255105 w 1090712"/>
              <a:gd name="connsiteY368" fmla="*/ 679035 h 895572"/>
              <a:gd name="connsiteX369" fmla="*/ 248927 w 1090712"/>
              <a:gd name="connsiteY369" fmla="*/ 681174 h 895572"/>
              <a:gd name="connsiteX370" fmla="*/ 242987 w 1090712"/>
              <a:gd name="connsiteY370" fmla="*/ 683075 h 895572"/>
              <a:gd name="connsiteX371" fmla="*/ 236810 w 1090712"/>
              <a:gd name="connsiteY371" fmla="*/ 684738 h 895572"/>
              <a:gd name="connsiteX372" fmla="*/ 231108 w 1090712"/>
              <a:gd name="connsiteY372" fmla="*/ 686163 h 895572"/>
              <a:gd name="connsiteX373" fmla="*/ 225406 w 1090712"/>
              <a:gd name="connsiteY373" fmla="*/ 687114 h 895572"/>
              <a:gd name="connsiteX374" fmla="*/ 219466 w 1090712"/>
              <a:gd name="connsiteY374" fmla="*/ 687589 h 895572"/>
              <a:gd name="connsiteX375" fmla="*/ 213764 w 1090712"/>
              <a:gd name="connsiteY375" fmla="*/ 687589 h 895572"/>
              <a:gd name="connsiteX376" fmla="*/ 208299 w 1090712"/>
              <a:gd name="connsiteY376" fmla="*/ 687589 h 895572"/>
              <a:gd name="connsiteX377" fmla="*/ 203072 w 1090712"/>
              <a:gd name="connsiteY377" fmla="*/ 687114 h 895572"/>
              <a:gd name="connsiteX378" fmla="*/ 197607 w 1090712"/>
              <a:gd name="connsiteY378" fmla="*/ 686163 h 895572"/>
              <a:gd name="connsiteX379" fmla="*/ 192380 w 1090712"/>
              <a:gd name="connsiteY379" fmla="*/ 684738 h 895572"/>
              <a:gd name="connsiteX380" fmla="*/ 186916 w 1090712"/>
              <a:gd name="connsiteY380" fmla="*/ 683550 h 895572"/>
              <a:gd name="connsiteX381" fmla="*/ 181689 w 1090712"/>
              <a:gd name="connsiteY381" fmla="*/ 681649 h 895572"/>
              <a:gd name="connsiteX382" fmla="*/ 176699 w 1090712"/>
              <a:gd name="connsiteY382" fmla="*/ 679986 h 895572"/>
              <a:gd name="connsiteX383" fmla="*/ 171472 w 1090712"/>
              <a:gd name="connsiteY383" fmla="*/ 677610 h 895572"/>
              <a:gd name="connsiteX384" fmla="*/ 166483 w 1090712"/>
              <a:gd name="connsiteY384" fmla="*/ 674996 h 895572"/>
              <a:gd name="connsiteX385" fmla="*/ 156742 w 1090712"/>
              <a:gd name="connsiteY385" fmla="*/ 669294 h 895572"/>
              <a:gd name="connsiteX386" fmla="*/ 147001 w 1090712"/>
              <a:gd name="connsiteY386" fmla="*/ 662167 h 895572"/>
              <a:gd name="connsiteX387" fmla="*/ 137735 w 1090712"/>
              <a:gd name="connsiteY387" fmla="*/ 654564 h 895572"/>
              <a:gd name="connsiteX388" fmla="*/ 127756 w 1090712"/>
              <a:gd name="connsiteY388" fmla="*/ 645535 h 895572"/>
              <a:gd name="connsiteX389" fmla="*/ 118490 w 1090712"/>
              <a:gd name="connsiteY389" fmla="*/ 636269 h 895572"/>
              <a:gd name="connsiteX390" fmla="*/ 109224 w 1090712"/>
              <a:gd name="connsiteY390" fmla="*/ 626053 h 895572"/>
              <a:gd name="connsiteX391" fmla="*/ 107323 w 1090712"/>
              <a:gd name="connsiteY391" fmla="*/ 623914 h 895572"/>
              <a:gd name="connsiteX392" fmla="*/ 106135 w 1090712"/>
              <a:gd name="connsiteY392" fmla="*/ 620350 h 895572"/>
              <a:gd name="connsiteX393" fmla="*/ 105185 w 1090712"/>
              <a:gd name="connsiteY393" fmla="*/ 616311 h 895572"/>
              <a:gd name="connsiteX394" fmla="*/ 105185 w 1090712"/>
              <a:gd name="connsiteY394" fmla="*/ 612272 h 895572"/>
              <a:gd name="connsiteX395" fmla="*/ 105185 w 1090712"/>
              <a:gd name="connsiteY395" fmla="*/ 608233 h 895572"/>
              <a:gd name="connsiteX396" fmla="*/ 106135 w 1090712"/>
              <a:gd name="connsiteY396" fmla="*/ 604194 h 895572"/>
              <a:gd name="connsiteX397" fmla="*/ 107323 w 1090712"/>
              <a:gd name="connsiteY397" fmla="*/ 600630 h 895572"/>
              <a:gd name="connsiteX398" fmla="*/ 109224 w 1090712"/>
              <a:gd name="connsiteY398" fmla="*/ 598017 h 895572"/>
              <a:gd name="connsiteX399" fmla="*/ 111837 w 1090712"/>
              <a:gd name="connsiteY399" fmla="*/ 591840 h 895572"/>
              <a:gd name="connsiteX400" fmla="*/ 113975 w 1090712"/>
              <a:gd name="connsiteY400" fmla="*/ 586137 h 895572"/>
              <a:gd name="connsiteX401" fmla="*/ 115401 w 1090712"/>
              <a:gd name="connsiteY401" fmla="*/ 579722 h 895572"/>
              <a:gd name="connsiteX402" fmla="*/ 115876 w 1090712"/>
              <a:gd name="connsiteY402" fmla="*/ 574020 h 895572"/>
              <a:gd name="connsiteX403" fmla="*/ 115876 w 1090712"/>
              <a:gd name="connsiteY403" fmla="*/ 568318 h 895572"/>
              <a:gd name="connsiteX404" fmla="*/ 115401 w 1090712"/>
              <a:gd name="connsiteY404" fmla="*/ 562378 h 895572"/>
              <a:gd name="connsiteX405" fmla="*/ 114451 w 1090712"/>
              <a:gd name="connsiteY405" fmla="*/ 557151 h 895572"/>
              <a:gd name="connsiteX406" fmla="*/ 112788 w 1090712"/>
              <a:gd name="connsiteY406" fmla="*/ 551449 h 895572"/>
              <a:gd name="connsiteX407" fmla="*/ 110412 w 1090712"/>
              <a:gd name="connsiteY407" fmla="*/ 545984 h 895572"/>
              <a:gd name="connsiteX408" fmla="*/ 108273 w 1090712"/>
              <a:gd name="connsiteY408" fmla="*/ 540757 h 895572"/>
              <a:gd name="connsiteX409" fmla="*/ 105185 w 1090712"/>
              <a:gd name="connsiteY409" fmla="*/ 535293 h 895572"/>
              <a:gd name="connsiteX410" fmla="*/ 102096 w 1090712"/>
              <a:gd name="connsiteY410" fmla="*/ 530066 h 895572"/>
              <a:gd name="connsiteX411" fmla="*/ 94968 w 1090712"/>
              <a:gd name="connsiteY411" fmla="*/ 519374 h 895572"/>
              <a:gd name="connsiteX412" fmla="*/ 86890 w 1090712"/>
              <a:gd name="connsiteY412" fmla="*/ 508683 h 895572"/>
              <a:gd name="connsiteX413" fmla="*/ 78812 w 1090712"/>
              <a:gd name="connsiteY413" fmla="*/ 497991 h 895572"/>
              <a:gd name="connsiteX414" fmla="*/ 70972 w 1090712"/>
              <a:gd name="connsiteY414" fmla="*/ 486824 h 895572"/>
              <a:gd name="connsiteX415" fmla="*/ 67408 w 1090712"/>
              <a:gd name="connsiteY415" fmla="*/ 481122 h 895572"/>
              <a:gd name="connsiteX416" fmla="*/ 64319 w 1090712"/>
              <a:gd name="connsiteY416" fmla="*/ 474707 h 895572"/>
              <a:gd name="connsiteX417" fmla="*/ 61230 w 1090712"/>
              <a:gd name="connsiteY417" fmla="*/ 469005 h 895572"/>
              <a:gd name="connsiteX418" fmla="*/ 58379 w 1090712"/>
              <a:gd name="connsiteY418" fmla="*/ 462828 h 895572"/>
              <a:gd name="connsiteX419" fmla="*/ 56716 w 1090712"/>
              <a:gd name="connsiteY419" fmla="*/ 456175 h 895572"/>
              <a:gd name="connsiteX420" fmla="*/ 54815 w 1090712"/>
              <a:gd name="connsiteY420" fmla="*/ 449998 h 895572"/>
              <a:gd name="connsiteX421" fmla="*/ 54103 w 1090712"/>
              <a:gd name="connsiteY421" fmla="*/ 443345 h 895572"/>
              <a:gd name="connsiteX422" fmla="*/ 53627 w 1090712"/>
              <a:gd name="connsiteY422" fmla="*/ 436455 h 895572"/>
              <a:gd name="connsiteX423" fmla="*/ 53627 w 1090712"/>
              <a:gd name="connsiteY423" fmla="*/ 429327 h 895572"/>
              <a:gd name="connsiteX424" fmla="*/ 54815 w 1090712"/>
              <a:gd name="connsiteY424" fmla="*/ 422675 h 895572"/>
              <a:gd name="connsiteX425" fmla="*/ 56716 w 1090712"/>
              <a:gd name="connsiteY425" fmla="*/ 415547 h 895572"/>
              <a:gd name="connsiteX426" fmla="*/ 59330 w 1090712"/>
              <a:gd name="connsiteY426" fmla="*/ 408182 h 895572"/>
              <a:gd name="connsiteX427" fmla="*/ 60280 w 1090712"/>
              <a:gd name="connsiteY427" fmla="*/ 403192 h 895572"/>
              <a:gd name="connsiteX428" fmla="*/ 61943 w 1090712"/>
              <a:gd name="connsiteY428" fmla="*/ 397965 h 895572"/>
              <a:gd name="connsiteX429" fmla="*/ 65507 w 1090712"/>
              <a:gd name="connsiteY429" fmla="*/ 387986 h 895572"/>
              <a:gd name="connsiteX430" fmla="*/ 69546 w 1090712"/>
              <a:gd name="connsiteY430" fmla="*/ 378720 h 895572"/>
              <a:gd name="connsiteX431" fmla="*/ 74535 w 1090712"/>
              <a:gd name="connsiteY431" fmla="*/ 369929 h 895572"/>
              <a:gd name="connsiteX432" fmla="*/ 79762 w 1090712"/>
              <a:gd name="connsiteY432" fmla="*/ 360901 h 895572"/>
              <a:gd name="connsiteX433" fmla="*/ 85940 w 1090712"/>
              <a:gd name="connsiteY433" fmla="*/ 352585 h 895572"/>
              <a:gd name="connsiteX434" fmla="*/ 98057 w 1090712"/>
              <a:gd name="connsiteY434" fmla="*/ 335479 h 895572"/>
              <a:gd name="connsiteX435" fmla="*/ 102571 w 1090712"/>
              <a:gd name="connsiteY435" fmla="*/ 328113 h 895572"/>
              <a:gd name="connsiteX436" fmla="*/ 106848 w 1090712"/>
              <a:gd name="connsiteY436" fmla="*/ 320986 h 895572"/>
              <a:gd name="connsiteX437" fmla="*/ 116827 w 1090712"/>
              <a:gd name="connsiteY437" fmla="*/ 307205 h 895572"/>
              <a:gd name="connsiteX438" fmla="*/ 127043 w 1090712"/>
              <a:gd name="connsiteY438" fmla="*/ 293188 h 895572"/>
              <a:gd name="connsiteX439" fmla="*/ 137735 w 1090712"/>
              <a:gd name="connsiteY439" fmla="*/ 279407 h 895572"/>
              <a:gd name="connsiteX440" fmla="*/ 159831 w 1090712"/>
              <a:gd name="connsiteY440" fmla="*/ 251847 h 895572"/>
              <a:gd name="connsiteX441" fmla="*/ 170522 w 1090712"/>
              <a:gd name="connsiteY441" fmla="*/ 238066 h 895572"/>
              <a:gd name="connsiteX442" fmla="*/ 181214 w 1090712"/>
              <a:gd name="connsiteY442" fmla="*/ 223336 h 895572"/>
              <a:gd name="connsiteX443" fmla="*/ 164820 w 1090712"/>
              <a:gd name="connsiteY443" fmla="*/ 223336 h 895572"/>
              <a:gd name="connsiteX444" fmla="*/ 137972 w 1090712"/>
              <a:gd name="connsiteY444" fmla="*/ 230226 h 895572"/>
              <a:gd name="connsiteX445" fmla="*/ 125142 w 1090712"/>
              <a:gd name="connsiteY445" fmla="*/ 233790 h 895572"/>
              <a:gd name="connsiteX446" fmla="*/ 112788 w 1090712"/>
              <a:gd name="connsiteY446" fmla="*/ 237591 h 895572"/>
              <a:gd name="connsiteX447" fmla="*/ 100195 w 1090712"/>
              <a:gd name="connsiteY447" fmla="*/ 241630 h 895572"/>
              <a:gd name="connsiteX448" fmla="*/ 87840 w 1090712"/>
              <a:gd name="connsiteY448" fmla="*/ 245669 h 895572"/>
              <a:gd name="connsiteX449" fmla="*/ 75723 w 1090712"/>
              <a:gd name="connsiteY449" fmla="*/ 250183 h 895572"/>
              <a:gd name="connsiteX450" fmla="*/ 64319 w 1090712"/>
              <a:gd name="connsiteY450" fmla="*/ 254935 h 895572"/>
              <a:gd name="connsiteX451" fmla="*/ 52677 w 1090712"/>
              <a:gd name="connsiteY451" fmla="*/ 260400 h 895572"/>
              <a:gd name="connsiteX452" fmla="*/ 41035 w 1090712"/>
              <a:gd name="connsiteY452" fmla="*/ 265627 h 895572"/>
              <a:gd name="connsiteX453" fmla="*/ 29868 w 1090712"/>
              <a:gd name="connsiteY453" fmla="*/ 271567 h 895572"/>
              <a:gd name="connsiteX454" fmla="*/ 18939 w 1090712"/>
              <a:gd name="connsiteY454" fmla="*/ 277744 h 895572"/>
              <a:gd name="connsiteX455" fmla="*/ 7772 w 1090712"/>
              <a:gd name="connsiteY455" fmla="*/ 284397 h 895572"/>
              <a:gd name="connsiteX456" fmla="*/ 0 w 1090712"/>
              <a:gd name="connsiteY456" fmla="*/ 289924 h 895572"/>
              <a:gd name="connsiteX457" fmla="*/ 0 w 1090712"/>
              <a:gd name="connsiteY457" fmla="*/ 895572 h 895572"/>
              <a:gd name="connsiteX458" fmla="*/ 125653 w 1090712"/>
              <a:gd name="connsiteY458" fmla="*/ 895572 h 895572"/>
              <a:gd name="connsiteX459" fmla="*/ 127756 w 1090712"/>
              <a:gd name="connsiteY459" fmla="*/ 892155 h 895572"/>
              <a:gd name="connsiteX460" fmla="*/ 131082 w 1090712"/>
              <a:gd name="connsiteY460" fmla="*/ 885502 h 895572"/>
              <a:gd name="connsiteX461" fmla="*/ 133696 w 1090712"/>
              <a:gd name="connsiteY461" fmla="*/ 878374 h 895572"/>
              <a:gd name="connsiteX462" fmla="*/ 135834 w 1090712"/>
              <a:gd name="connsiteY462" fmla="*/ 871722 h 895572"/>
              <a:gd name="connsiteX463" fmla="*/ 137735 w 1090712"/>
              <a:gd name="connsiteY463" fmla="*/ 864594 h 895572"/>
              <a:gd name="connsiteX464" fmla="*/ 138923 w 1090712"/>
              <a:gd name="connsiteY464" fmla="*/ 857466 h 895572"/>
              <a:gd name="connsiteX465" fmla="*/ 140348 w 1090712"/>
              <a:gd name="connsiteY465" fmla="*/ 850339 h 895572"/>
              <a:gd name="connsiteX466" fmla="*/ 141298 w 1090712"/>
              <a:gd name="connsiteY466" fmla="*/ 843211 h 895572"/>
              <a:gd name="connsiteX467" fmla="*/ 142011 w 1090712"/>
              <a:gd name="connsiteY467" fmla="*/ 828955 h 895572"/>
              <a:gd name="connsiteX468" fmla="*/ 142486 w 1090712"/>
              <a:gd name="connsiteY468" fmla="*/ 814225 h 895572"/>
              <a:gd name="connsiteX469" fmla="*/ 142486 w 1090712"/>
              <a:gd name="connsiteY469" fmla="*/ 799494 h 895572"/>
              <a:gd name="connsiteX470" fmla="*/ 142486 w 1090712"/>
              <a:gd name="connsiteY470" fmla="*/ 782625 h 895572"/>
              <a:gd name="connsiteX471" fmla="*/ 142486 w 1090712"/>
              <a:gd name="connsiteY471" fmla="*/ 771458 h 895572"/>
              <a:gd name="connsiteX472" fmla="*/ 143912 w 1090712"/>
              <a:gd name="connsiteY472" fmla="*/ 778586 h 895572"/>
              <a:gd name="connsiteX473" fmla="*/ 145100 w 1090712"/>
              <a:gd name="connsiteY473" fmla="*/ 784526 h 895572"/>
              <a:gd name="connsiteX474" fmla="*/ 147476 w 1090712"/>
              <a:gd name="connsiteY474" fmla="*/ 789753 h 895572"/>
              <a:gd name="connsiteX475" fmla="*/ 149614 w 1090712"/>
              <a:gd name="connsiteY475" fmla="*/ 794267 h 895572"/>
              <a:gd name="connsiteX476" fmla="*/ 152228 w 1090712"/>
              <a:gd name="connsiteY476" fmla="*/ 797831 h 895572"/>
              <a:gd name="connsiteX477" fmla="*/ 155554 w 1090712"/>
              <a:gd name="connsiteY477" fmla="*/ 801395 h 895572"/>
              <a:gd name="connsiteX478" fmla="*/ 158643 w 1090712"/>
              <a:gd name="connsiteY478" fmla="*/ 803533 h 895572"/>
              <a:gd name="connsiteX479" fmla="*/ 162206 w 1090712"/>
              <a:gd name="connsiteY479" fmla="*/ 805909 h 895572"/>
              <a:gd name="connsiteX480" fmla="*/ 165770 w 1090712"/>
              <a:gd name="connsiteY480" fmla="*/ 807572 h 895572"/>
              <a:gd name="connsiteX481" fmla="*/ 169572 w 1090712"/>
              <a:gd name="connsiteY481" fmla="*/ 808523 h 895572"/>
              <a:gd name="connsiteX482" fmla="*/ 174086 w 1090712"/>
              <a:gd name="connsiteY482" fmla="*/ 809473 h 895572"/>
              <a:gd name="connsiteX483" fmla="*/ 178600 w 1090712"/>
              <a:gd name="connsiteY483" fmla="*/ 810186 h 895572"/>
              <a:gd name="connsiteX484" fmla="*/ 187866 w 1090712"/>
              <a:gd name="connsiteY484" fmla="*/ 810661 h 895572"/>
              <a:gd name="connsiteX485" fmla="*/ 198083 w 1090712"/>
              <a:gd name="connsiteY485" fmla="*/ 810661 h 895572"/>
              <a:gd name="connsiteX486" fmla="*/ 236810 w 1090712"/>
              <a:gd name="connsiteY486" fmla="*/ 810661 h 895572"/>
              <a:gd name="connsiteX487" fmla="*/ 249640 w 1090712"/>
              <a:gd name="connsiteY487" fmla="*/ 811136 h 895572"/>
              <a:gd name="connsiteX488" fmla="*/ 263183 w 1090712"/>
              <a:gd name="connsiteY488" fmla="*/ 811611 h 895572"/>
              <a:gd name="connsiteX489" fmla="*/ 270310 w 1090712"/>
              <a:gd name="connsiteY489" fmla="*/ 811611 h 895572"/>
              <a:gd name="connsiteX490" fmla="*/ 276963 w 1090712"/>
              <a:gd name="connsiteY490" fmla="*/ 811136 h 895572"/>
              <a:gd name="connsiteX491" fmla="*/ 283140 w 1090712"/>
              <a:gd name="connsiteY491" fmla="*/ 810186 h 895572"/>
              <a:gd name="connsiteX492" fmla="*/ 289793 w 1090712"/>
              <a:gd name="connsiteY492" fmla="*/ 808523 h 895572"/>
              <a:gd name="connsiteX493" fmla="*/ 295495 w 1090712"/>
              <a:gd name="connsiteY493" fmla="*/ 806147 h 895572"/>
              <a:gd name="connsiteX494" fmla="*/ 301435 w 1090712"/>
              <a:gd name="connsiteY494" fmla="*/ 803058 h 895572"/>
              <a:gd name="connsiteX495" fmla="*/ 304524 w 1090712"/>
              <a:gd name="connsiteY495" fmla="*/ 801395 h 895572"/>
              <a:gd name="connsiteX496" fmla="*/ 307137 w 1090712"/>
              <a:gd name="connsiteY496" fmla="*/ 799256 h 895572"/>
              <a:gd name="connsiteX497" fmla="*/ 309275 w 1090712"/>
              <a:gd name="connsiteY497" fmla="*/ 796881 h 895572"/>
              <a:gd name="connsiteX498" fmla="*/ 312126 w 1090712"/>
              <a:gd name="connsiteY498" fmla="*/ 794267 h 895572"/>
              <a:gd name="connsiteX499" fmla="*/ 314265 w 1090712"/>
              <a:gd name="connsiteY499" fmla="*/ 791178 h 895572"/>
              <a:gd name="connsiteX500" fmla="*/ 316403 w 1090712"/>
              <a:gd name="connsiteY500" fmla="*/ 788090 h 895572"/>
              <a:gd name="connsiteX501" fmla="*/ 318304 w 1090712"/>
              <a:gd name="connsiteY501" fmla="*/ 784051 h 895572"/>
              <a:gd name="connsiteX502" fmla="*/ 319967 w 1090712"/>
              <a:gd name="connsiteY502" fmla="*/ 780012 h 895572"/>
              <a:gd name="connsiteX503" fmla="*/ 321868 w 1090712"/>
              <a:gd name="connsiteY503" fmla="*/ 775973 h 895572"/>
              <a:gd name="connsiteX504" fmla="*/ 323056 w 1090712"/>
              <a:gd name="connsiteY504" fmla="*/ 771221 h 895572"/>
              <a:gd name="connsiteX505" fmla="*/ 324481 w 1090712"/>
              <a:gd name="connsiteY505" fmla="*/ 765756 h 895572"/>
              <a:gd name="connsiteX506" fmla="*/ 325907 w 1090712"/>
              <a:gd name="connsiteY506" fmla="*/ 760529 h 895572"/>
              <a:gd name="connsiteX507" fmla="*/ 325907 w 1090712"/>
              <a:gd name="connsiteY507" fmla="*/ 827530 h 895572"/>
              <a:gd name="connsiteX508" fmla="*/ 310226 w 1090712"/>
              <a:gd name="connsiteY508" fmla="*/ 835608 h 895572"/>
              <a:gd name="connsiteX509" fmla="*/ 295970 w 1090712"/>
              <a:gd name="connsiteY509" fmla="*/ 843686 h 895572"/>
              <a:gd name="connsiteX510" fmla="*/ 282665 w 1090712"/>
              <a:gd name="connsiteY510" fmla="*/ 850339 h 895572"/>
              <a:gd name="connsiteX511" fmla="*/ 276488 w 1090712"/>
              <a:gd name="connsiteY511" fmla="*/ 852952 h 895572"/>
              <a:gd name="connsiteX512" fmla="*/ 270310 w 1090712"/>
              <a:gd name="connsiteY512" fmla="*/ 855565 h 895572"/>
              <a:gd name="connsiteX513" fmla="*/ 266271 w 1090712"/>
              <a:gd name="connsiteY513" fmla="*/ 857942 h 895572"/>
              <a:gd name="connsiteX514" fmla="*/ 262708 w 1090712"/>
              <a:gd name="connsiteY514" fmla="*/ 860080 h 895572"/>
              <a:gd name="connsiteX515" fmla="*/ 259619 w 1090712"/>
              <a:gd name="connsiteY515" fmla="*/ 862693 h 895572"/>
              <a:gd name="connsiteX516" fmla="*/ 256768 w 1090712"/>
              <a:gd name="connsiteY516" fmla="*/ 865544 h 895572"/>
              <a:gd name="connsiteX517" fmla="*/ 254154 w 1090712"/>
              <a:gd name="connsiteY517" fmla="*/ 868633 h 895572"/>
              <a:gd name="connsiteX518" fmla="*/ 252491 w 1090712"/>
              <a:gd name="connsiteY518" fmla="*/ 871722 h 895572"/>
              <a:gd name="connsiteX519" fmla="*/ 250590 w 1090712"/>
              <a:gd name="connsiteY519" fmla="*/ 874810 h 895572"/>
              <a:gd name="connsiteX520" fmla="*/ 249402 w 1090712"/>
              <a:gd name="connsiteY520" fmla="*/ 877899 h 895572"/>
              <a:gd name="connsiteX521" fmla="*/ 248452 w 1090712"/>
              <a:gd name="connsiteY521" fmla="*/ 880988 h 895572"/>
              <a:gd name="connsiteX522" fmla="*/ 247977 w 1090712"/>
              <a:gd name="connsiteY522" fmla="*/ 884076 h 895572"/>
              <a:gd name="connsiteX523" fmla="*/ 247977 w 1090712"/>
              <a:gd name="connsiteY523" fmla="*/ 887165 h 895572"/>
              <a:gd name="connsiteX524" fmla="*/ 248452 w 1090712"/>
              <a:gd name="connsiteY524" fmla="*/ 890016 h 895572"/>
              <a:gd name="connsiteX525" fmla="*/ 249402 w 1090712"/>
              <a:gd name="connsiteY525" fmla="*/ 893105 h 895572"/>
              <a:gd name="connsiteX526" fmla="*/ 250075 w 1090712"/>
              <a:gd name="connsiteY526" fmla="*/ 895572 h 895572"/>
              <a:gd name="connsiteX527" fmla="*/ 474750 w 1090712"/>
              <a:gd name="connsiteY527" fmla="*/ 895572 h 895572"/>
              <a:gd name="connsiteX528" fmla="*/ 475827 w 1090712"/>
              <a:gd name="connsiteY528" fmla="*/ 894768 h 895572"/>
              <a:gd name="connsiteX529" fmla="*/ 486993 w 1090712"/>
              <a:gd name="connsiteY529" fmla="*/ 882889 h 895572"/>
              <a:gd name="connsiteX530" fmla="*/ 497210 w 1090712"/>
              <a:gd name="connsiteY530" fmla="*/ 870296 h 895572"/>
              <a:gd name="connsiteX531" fmla="*/ 506951 w 1090712"/>
              <a:gd name="connsiteY531" fmla="*/ 857942 h 895572"/>
              <a:gd name="connsiteX532" fmla="*/ 515742 w 1090712"/>
              <a:gd name="connsiteY532" fmla="*/ 844636 h 895572"/>
              <a:gd name="connsiteX533" fmla="*/ 523820 w 1090712"/>
              <a:gd name="connsiteY533" fmla="*/ 831094 h 895572"/>
              <a:gd name="connsiteX534" fmla="*/ 531898 w 1090712"/>
              <a:gd name="connsiteY534" fmla="*/ 816838 h 895572"/>
              <a:gd name="connsiteX535" fmla="*/ 539026 w 1090712"/>
              <a:gd name="connsiteY535" fmla="*/ 802583 h 895572"/>
              <a:gd name="connsiteX536" fmla="*/ 545678 w 1090712"/>
              <a:gd name="connsiteY536" fmla="*/ 788565 h 895572"/>
              <a:gd name="connsiteX537" fmla="*/ 552331 w 1090712"/>
              <a:gd name="connsiteY537" fmla="*/ 773359 h 895572"/>
              <a:gd name="connsiteX538" fmla="*/ 558033 w 1090712"/>
              <a:gd name="connsiteY538" fmla="*/ 758628 h 895572"/>
              <a:gd name="connsiteX539" fmla="*/ 563498 w 1090712"/>
              <a:gd name="connsiteY539" fmla="*/ 743185 h 895572"/>
              <a:gd name="connsiteX540" fmla="*/ 568725 w 1090712"/>
              <a:gd name="connsiteY540" fmla="*/ 727979 h 895572"/>
              <a:gd name="connsiteX541" fmla="*/ 573714 w 1090712"/>
              <a:gd name="connsiteY541" fmla="*/ 712298 h 895572"/>
              <a:gd name="connsiteX542" fmla="*/ 577991 w 1090712"/>
              <a:gd name="connsiteY542" fmla="*/ 696855 h 895572"/>
              <a:gd name="connsiteX543" fmla="*/ 586544 w 1090712"/>
              <a:gd name="connsiteY543" fmla="*/ 665255 h 895572"/>
              <a:gd name="connsiteX544" fmla="*/ 586069 w 1090712"/>
              <a:gd name="connsiteY544" fmla="*/ 663117 h 895572"/>
              <a:gd name="connsiteX545" fmla="*/ 584881 w 1090712"/>
              <a:gd name="connsiteY545" fmla="*/ 660266 h 895572"/>
              <a:gd name="connsiteX546" fmla="*/ 582980 w 1090712"/>
              <a:gd name="connsiteY546" fmla="*/ 657177 h 895572"/>
              <a:gd name="connsiteX547" fmla="*/ 580367 w 1090712"/>
              <a:gd name="connsiteY547" fmla="*/ 654088 h 895572"/>
              <a:gd name="connsiteX548" fmla="*/ 574902 w 1090712"/>
              <a:gd name="connsiteY548" fmla="*/ 647911 h 895572"/>
              <a:gd name="connsiteX549" fmla="*/ 570150 w 1090712"/>
              <a:gd name="connsiteY549" fmla="*/ 642922 h 895572"/>
              <a:gd name="connsiteX550" fmla="*/ 565636 w 1090712"/>
              <a:gd name="connsiteY550" fmla="*/ 636744 h 895572"/>
              <a:gd name="connsiteX551" fmla="*/ 560647 w 1090712"/>
              <a:gd name="connsiteY551" fmla="*/ 631517 h 895572"/>
              <a:gd name="connsiteX552" fmla="*/ 555420 w 1090712"/>
              <a:gd name="connsiteY552" fmla="*/ 626053 h 895572"/>
              <a:gd name="connsiteX553" fmla="*/ 550193 w 1090712"/>
              <a:gd name="connsiteY553" fmla="*/ 621301 h 895572"/>
              <a:gd name="connsiteX554" fmla="*/ 544253 w 1090712"/>
              <a:gd name="connsiteY554" fmla="*/ 616787 h 895572"/>
              <a:gd name="connsiteX555" fmla="*/ 538075 w 1090712"/>
              <a:gd name="connsiteY555" fmla="*/ 612272 h 895572"/>
              <a:gd name="connsiteX556" fmla="*/ 525721 w 1090712"/>
              <a:gd name="connsiteY556" fmla="*/ 603719 h 895572"/>
              <a:gd name="connsiteX557" fmla="*/ 563023 w 1090712"/>
              <a:gd name="connsiteY557" fmla="*/ 619875 h 895572"/>
              <a:gd name="connsiteX558" fmla="*/ 581317 w 1090712"/>
              <a:gd name="connsiteY558" fmla="*/ 628191 h 895572"/>
              <a:gd name="connsiteX559" fmla="*/ 599374 w 1090712"/>
              <a:gd name="connsiteY559" fmla="*/ 636744 h 895572"/>
              <a:gd name="connsiteX560" fmla="*/ 607927 w 1090712"/>
              <a:gd name="connsiteY560" fmla="*/ 641259 h 895572"/>
              <a:gd name="connsiteX561" fmla="*/ 616718 w 1090712"/>
              <a:gd name="connsiteY561" fmla="*/ 646010 h 895572"/>
              <a:gd name="connsiteX562" fmla="*/ 625271 w 1090712"/>
              <a:gd name="connsiteY562" fmla="*/ 651000 h 895572"/>
              <a:gd name="connsiteX563" fmla="*/ 633349 w 1090712"/>
              <a:gd name="connsiteY563" fmla="*/ 656227 h 895572"/>
              <a:gd name="connsiteX564" fmla="*/ 641665 w 1090712"/>
              <a:gd name="connsiteY564" fmla="*/ 662167 h 895572"/>
              <a:gd name="connsiteX565" fmla="*/ 649268 w 1090712"/>
              <a:gd name="connsiteY565" fmla="*/ 668344 h 895572"/>
              <a:gd name="connsiteX566" fmla="*/ 656871 w 1090712"/>
              <a:gd name="connsiteY566" fmla="*/ 674996 h 895572"/>
              <a:gd name="connsiteX567" fmla="*/ 664474 w 1090712"/>
              <a:gd name="connsiteY567" fmla="*/ 682124 h 895572"/>
              <a:gd name="connsiteX568" fmla="*/ 668988 w 1090712"/>
              <a:gd name="connsiteY568" fmla="*/ 686163 h 895572"/>
              <a:gd name="connsiteX569" fmla="*/ 672790 w 1090712"/>
              <a:gd name="connsiteY569" fmla="*/ 690202 h 895572"/>
              <a:gd name="connsiteX570" fmla="*/ 677304 w 1090712"/>
              <a:gd name="connsiteY570" fmla="*/ 693291 h 895572"/>
              <a:gd name="connsiteX571" fmla="*/ 682293 w 1090712"/>
              <a:gd name="connsiteY571" fmla="*/ 696855 h 895572"/>
              <a:gd name="connsiteX572" fmla="*/ 686570 w 1090712"/>
              <a:gd name="connsiteY572" fmla="*/ 699468 h 895572"/>
              <a:gd name="connsiteX573" fmla="*/ 691559 w 1090712"/>
              <a:gd name="connsiteY573" fmla="*/ 702082 h 895572"/>
              <a:gd name="connsiteX574" fmla="*/ 696549 w 1090712"/>
              <a:gd name="connsiteY574" fmla="*/ 703983 h 895572"/>
              <a:gd name="connsiteX575" fmla="*/ 701300 w 1090712"/>
              <a:gd name="connsiteY575" fmla="*/ 705646 h 895572"/>
              <a:gd name="connsiteX576" fmla="*/ 706290 w 1090712"/>
              <a:gd name="connsiteY576" fmla="*/ 707071 h 895572"/>
              <a:gd name="connsiteX577" fmla="*/ 711042 w 1090712"/>
              <a:gd name="connsiteY577" fmla="*/ 708497 h 895572"/>
              <a:gd name="connsiteX578" fmla="*/ 716506 w 1090712"/>
              <a:gd name="connsiteY578" fmla="*/ 708734 h 895572"/>
              <a:gd name="connsiteX579" fmla="*/ 721258 w 1090712"/>
              <a:gd name="connsiteY579" fmla="*/ 708734 h 895572"/>
              <a:gd name="connsiteX580" fmla="*/ 726723 w 1090712"/>
              <a:gd name="connsiteY580" fmla="*/ 708497 h 895572"/>
              <a:gd name="connsiteX581" fmla="*/ 731712 w 1090712"/>
              <a:gd name="connsiteY581" fmla="*/ 707546 h 895572"/>
              <a:gd name="connsiteX582" fmla="*/ 736939 w 1090712"/>
              <a:gd name="connsiteY582" fmla="*/ 706121 h 895572"/>
              <a:gd name="connsiteX583" fmla="*/ 742166 w 1090712"/>
              <a:gd name="connsiteY583" fmla="*/ 704458 h 895572"/>
              <a:gd name="connsiteX584" fmla="*/ 749294 w 1090712"/>
              <a:gd name="connsiteY584" fmla="*/ 702082 h 895572"/>
              <a:gd name="connsiteX585" fmla="*/ 756184 w 1090712"/>
              <a:gd name="connsiteY585" fmla="*/ 699468 h 895572"/>
              <a:gd name="connsiteX586" fmla="*/ 762361 w 1090712"/>
              <a:gd name="connsiteY586" fmla="*/ 696380 h 895572"/>
              <a:gd name="connsiteX587" fmla="*/ 768063 w 1090712"/>
              <a:gd name="connsiteY587" fmla="*/ 692816 h 895572"/>
              <a:gd name="connsiteX588" fmla="*/ 773528 w 1090712"/>
              <a:gd name="connsiteY588" fmla="*/ 689252 h 895572"/>
              <a:gd name="connsiteX589" fmla="*/ 778755 w 1090712"/>
              <a:gd name="connsiteY589" fmla="*/ 684738 h 895572"/>
              <a:gd name="connsiteX590" fmla="*/ 783269 w 1090712"/>
              <a:gd name="connsiteY590" fmla="*/ 680461 h 895572"/>
              <a:gd name="connsiteX591" fmla="*/ 787308 w 1090712"/>
              <a:gd name="connsiteY591" fmla="*/ 674996 h 895572"/>
              <a:gd name="connsiteX592" fmla="*/ 791110 w 1090712"/>
              <a:gd name="connsiteY592" fmla="*/ 669769 h 895572"/>
              <a:gd name="connsiteX593" fmla="*/ 794436 w 1090712"/>
              <a:gd name="connsiteY593" fmla="*/ 663830 h 895572"/>
              <a:gd name="connsiteX594" fmla="*/ 797050 w 1090712"/>
              <a:gd name="connsiteY594" fmla="*/ 657652 h 895572"/>
              <a:gd name="connsiteX595" fmla="*/ 799188 w 1090712"/>
              <a:gd name="connsiteY595" fmla="*/ 651000 h 895572"/>
              <a:gd name="connsiteX596" fmla="*/ 801089 w 1090712"/>
              <a:gd name="connsiteY596" fmla="*/ 643872 h 895572"/>
              <a:gd name="connsiteX597" fmla="*/ 802277 w 1090712"/>
              <a:gd name="connsiteY597" fmla="*/ 636744 h 895572"/>
              <a:gd name="connsiteX598" fmla="*/ 803227 w 1090712"/>
              <a:gd name="connsiteY598" fmla="*/ 628666 h 895572"/>
              <a:gd name="connsiteX599" fmla="*/ 803227 w 1090712"/>
              <a:gd name="connsiteY599" fmla="*/ 620826 h 895572"/>
              <a:gd name="connsiteX600" fmla="*/ 801089 w 1090712"/>
              <a:gd name="connsiteY600" fmla="*/ 622489 h 895572"/>
              <a:gd name="connsiteX601" fmla="*/ 798238 w 1090712"/>
              <a:gd name="connsiteY601" fmla="*/ 623914 h 895572"/>
              <a:gd name="connsiteX602" fmla="*/ 793011 w 1090712"/>
              <a:gd name="connsiteY602" fmla="*/ 626053 h 895572"/>
              <a:gd name="connsiteX603" fmla="*/ 790397 w 1090712"/>
              <a:gd name="connsiteY603" fmla="*/ 627478 h 895572"/>
              <a:gd name="connsiteX604" fmla="*/ 788496 w 1090712"/>
              <a:gd name="connsiteY604" fmla="*/ 628191 h 895572"/>
              <a:gd name="connsiteX605" fmla="*/ 787308 w 1090712"/>
              <a:gd name="connsiteY605" fmla="*/ 630092 h 895572"/>
              <a:gd name="connsiteX606" fmla="*/ 786833 w 1090712"/>
              <a:gd name="connsiteY606" fmla="*/ 631755 h 895572"/>
              <a:gd name="connsiteX607" fmla="*/ 785408 w 1090712"/>
              <a:gd name="connsiteY607" fmla="*/ 635794 h 895572"/>
              <a:gd name="connsiteX608" fmla="*/ 784220 w 1090712"/>
              <a:gd name="connsiteY608" fmla="*/ 639833 h 895572"/>
              <a:gd name="connsiteX609" fmla="*/ 780656 w 1090712"/>
              <a:gd name="connsiteY609" fmla="*/ 646485 h 895572"/>
              <a:gd name="connsiteX610" fmla="*/ 776617 w 1090712"/>
              <a:gd name="connsiteY610" fmla="*/ 653138 h 895572"/>
              <a:gd name="connsiteX611" fmla="*/ 772103 w 1090712"/>
              <a:gd name="connsiteY611" fmla="*/ 659078 h 895572"/>
              <a:gd name="connsiteX612" fmla="*/ 762361 w 1090712"/>
              <a:gd name="connsiteY612" fmla="*/ 670007 h 895572"/>
              <a:gd name="connsiteX613" fmla="*/ 757847 w 1090712"/>
              <a:gd name="connsiteY613" fmla="*/ 675947 h 895572"/>
              <a:gd name="connsiteX614" fmla="*/ 753333 w 1090712"/>
              <a:gd name="connsiteY614" fmla="*/ 682124 h 895572"/>
              <a:gd name="connsiteX615" fmla="*/ 750244 w 1090712"/>
              <a:gd name="connsiteY615" fmla="*/ 684738 h 895572"/>
              <a:gd name="connsiteX616" fmla="*/ 747155 w 1090712"/>
              <a:gd name="connsiteY616" fmla="*/ 687589 h 895572"/>
              <a:gd name="connsiteX617" fmla="*/ 744067 w 1090712"/>
              <a:gd name="connsiteY617" fmla="*/ 689252 h 895572"/>
              <a:gd name="connsiteX618" fmla="*/ 740978 w 1090712"/>
              <a:gd name="connsiteY618" fmla="*/ 690915 h 895572"/>
              <a:gd name="connsiteX619" fmla="*/ 737890 w 1090712"/>
              <a:gd name="connsiteY619" fmla="*/ 691865 h 895572"/>
              <a:gd name="connsiteX620" fmla="*/ 734801 w 1090712"/>
              <a:gd name="connsiteY620" fmla="*/ 692816 h 895572"/>
              <a:gd name="connsiteX621" fmla="*/ 731950 w 1090712"/>
              <a:gd name="connsiteY621" fmla="*/ 693291 h 895572"/>
              <a:gd name="connsiteX622" fmla="*/ 728861 w 1090712"/>
              <a:gd name="connsiteY622" fmla="*/ 693291 h 895572"/>
              <a:gd name="connsiteX623" fmla="*/ 723634 w 1090712"/>
              <a:gd name="connsiteY623" fmla="*/ 692816 h 895572"/>
              <a:gd name="connsiteX624" fmla="*/ 718169 w 1090712"/>
              <a:gd name="connsiteY624" fmla="*/ 691390 h 895572"/>
              <a:gd name="connsiteX625" fmla="*/ 713418 w 1090712"/>
              <a:gd name="connsiteY625" fmla="*/ 689727 h 895572"/>
              <a:gd name="connsiteX626" fmla="*/ 708903 w 1090712"/>
              <a:gd name="connsiteY626" fmla="*/ 687826 h 895572"/>
              <a:gd name="connsiteX627" fmla="*/ 706765 w 1090712"/>
              <a:gd name="connsiteY627" fmla="*/ 687589 h 895572"/>
              <a:gd name="connsiteX628" fmla="*/ 704864 w 1090712"/>
              <a:gd name="connsiteY628" fmla="*/ 687114 h 895572"/>
              <a:gd name="connsiteX629" fmla="*/ 703201 w 1090712"/>
              <a:gd name="connsiteY629" fmla="*/ 686163 h 895572"/>
              <a:gd name="connsiteX630" fmla="*/ 701776 w 1090712"/>
              <a:gd name="connsiteY630" fmla="*/ 684738 h 895572"/>
              <a:gd name="connsiteX631" fmla="*/ 698687 w 1090712"/>
              <a:gd name="connsiteY631" fmla="*/ 681649 h 895572"/>
              <a:gd name="connsiteX632" fmla="*/ 696549 w 1090712"/>
              <a:gd name="connsiteY632" fmla="*/ 678085 h 895572"/>
              <a:gd name="connsiteX633" fmla="*/ 694648 w 1090712"/>
              <a:gd name="connsiteY633" fmla="*/ 673571 h 895572"/>
              <a:gd name="connsiteX634" fmla="*/ 693460 w 1090712"/>
              <a:gd name="connsiteY634" fmla="*/ 668819 h 895572"/>
              <a:gd name="connsiteX635" fmla="*/ 692510 w 1090712"/>
              <a:gd name="connsiteY635" fmla="*/ 664305 h 895572"/>
              <a:gd name="connsiteX636" fmla="*/ 692510 w 1090712"/>
              <a:gd name="connsiteY636" fmla="*/ 659790 h 895572"/>
              <a:gd name="connsiteX637" fmla="*/ 692510 w 1090712"/>
              <a:gd name="connsiteY637" fmla="*/ 647436 h 895572"/>
              <a:gd name="connsiteX638" fmla="*/ 693460 w 1090712"/>
              <a:gd name="connsiteY638" fmla="*/ 635319 h 895572"/>
              <a:gd name="connsiteX639" fmla="*/ 694173 w 1090712"/>
              <a:gd name="connsiteY639" fmla="*/ 624389 h 895572"/>
              <a:gd name="connsiteX640" fmla="*/ 695598 w 1090712"/>
              <a:gd name="connsiteY640" fmla="*/ 612748 h 895572"/>
              <a:gd name="connsiteX641" fmla="*/ 699162 w 1090712"/>
              <a:gd name="connsiteY641" fmla="*/ 591364 h 895572"/>
              <a:gd name="connsiteX642" fmla="*/ 703676 w 1090712"/>
              <a:gd name="connsiteY642" fmla="*/ 570456 h 895572"/>
              <a:gd name="connsiteX643" fmla="*/ 720070 w 1090712"/>
              <a:gd name="connsiteY643" fmla="*/ 574971 h 895572"/>
              <a:gd name="connsiteX644" fmla="*/ 736939 w 1090712"/>
              <a:gd name="connsiteY644" fmla="*/ 579247 h 895572"/>
              <a:gd name="connsiteX645" fmla="*/ 770677 w 1090712"/>
              <a:gd name="connsiteY645" fmla="*/ 589226 h 895572"/>
              <a:gd name="connsiteX646" fmla="*/ 788021 w 1090712"/>
              <a:gd name="connsiteY646" fmla="*/ 593503 h 895572"/>
              <a:gd name="connsiteX647" fmla="*/ 805365 w 1090712"/>
              <a:gd name="connsiteY647" fmla="*/ 597542 h 895572"/>
              <a:gd name="connsiteX648" fmla="*/ 823660 w 1090712"/>
              <a:gd name="connsiteY648" fmla="*/ 601106 h 895572"/>
              <a:gd name="connsiteX649" fmla="*/ 841954 w 1090712"/>
              <a:gd name="connsiteY649" fmla="*/ 603719 h 895572"/>
              <a:gd name="connsiteX650" fmla="*/ 861437 w 1090712"/>
              <a:gd name="connsiteY650" fmla="*/ 606570 h 895572"/>
              <a:gd name="connsiteX651" fmla="*/ 880682 w 1090712"/>
              <a:gd name="connsiteY651" fmla="*/ 608233 h 895572"/>
              <a:gd name="connsiteX652" fmla="*/ 889948 w 1090712"/>
              <a:gd name="connsiteY652" fmla="*/ 608708 h 895572"/>
              <a:gd name="connsiteX653" fmla="*/ 898976 w 1090712"/>
              <a:gd name="connsiteY653" fmla="*/ 608708 h 895572"/>
              <a:gd name="connsiteX654" fmla="*/ 908242 w 1090712"/>
              <a:gd name="connsiteY654" fmla="*/ 608708 h 895572"/>
              <a:gd name="connsiteX655" fmla="*/ 916795 w 1090712"/>
              <a:gd name="connsiteY655" fmla="*/ 608233 h 895572"/>
              <a:gd name="connsiteX656" fmla="*/ 925586 w 1090712"/>
              <a:gd name="connsiteY656" fmla="*/ 607283 h 895572"/>
              <a:gd name="connsiteX657" fmla="*/ 934140 w 1090712"/>
              <a:gd name="connsiteY657" fmla="*/ 606095 h 895572"/>
              <a:gd name="connsiteX658" fmla="*/ 942455 w 1090712"/>
              <a:gd name="connsiteY658" fmla="*/ 604669 h 895572"/>
              <a:gd name="connsiteX659" fmla="*/ 950533 w 1090712"/>
              <a:gd name="connsiteY659" fmla="*/ 603006 h 895572"/>
              <a:gd name="connsiteX660" fmla="*/ 958611 w 1090712"/>
              <a:gd name="connsiteY660" fmla="*/ 600630 h 895572"/>
              <a:gd name="connsiteX661" fmla="*/ 966452 w 1090712"/>
              <a:gd name="connsiteY661" fmla="*/ 598017 h 895572"/>
              <a:gd name="connsiteX662" fmla="*/ 974055 w 1090712"/>
              <a:gd name="connsiteY662" fmla="*/ 595403 h 895572"/>
              <a:gd name="connsiteX663" fmla="*/ 981658 w 1090712"/>
              <a:gd name="connsiteY663" fmla="*/ 591840 h 895572"/>
              <a:gd name="connsiteX664" fmla="*/ 989261 w 1090712"/>
              <a:gd name="connsiteY664" fmla="*/ 588276 h 895572"/>
              <a:gd name="connsiteX665" fmla="*/ 996388 w 1090712"/>
              <a:gd name="connsiteY665" fmla="*/ 584237 h 895572"/>
              <a:gd name="connsiteX666" fmla="*/ 1003041 w 1090712"/>
              <a:gd name="connsiteY666" fmla="*/ 579247 h 895572"/>
              <a:gd name="connsiteX667" fmla="*/ 1009694 w 1090712"/>
              <a:gd name="connsiteY667" fmla="*/ 574495 h 895572"/>
              <a:gd name="connsiteX668" fmla="*/ 1016346 w 1090712"/>
              <a:gd name="connsiteY668" fmla="*/ 569031 h 895572"/>
              <a:gd name="connsiteX669" fmla="*/ 1022998 w 1090712"/>
              <a:gd name="connsiteY669" fmla="*/ 562853 h 895572"/>
              <a:gd name="connsiteX670" fmla="*/ 1029176 w 1090712"/>
              <a:gd name="connsiteY670" fmla="*/ 556676 h 895572"/>
              <a:gd name="connsiteX671" fmla="*/ 1035116 w 1090712"/>
              <a:gd name="connsiteY671" fmla="*/ 549548 h 895572"/>
              <a:gd name="connsiteX672" fmla="*/ 1040818 w 1090712"/>
              <a:gd name="connsiteY672" fmla="*/ 541945 h 895572"/>
              <a:gd name="connsiteX673" fmla="*/ 1046520 w 1090712"/>
              <a:gd name="connsiteY673" fmla="*/ 534342 h 895572"/>
              <a:gd name="connsiteX674" fmla="*/ 1051985 w 1090712"/>
              <a:gd name="connsiteY674" fmla="*/ 526027 h 895572"/>
              <a:gd name="connsiteX675" fmla="*/ 1056737 w 1090712"/>
              <a:gd name="connsiteY675" fmla="*/ 516523 h 895572"/>
              <a:gd name="connsiteX676" fmla="*/ 1061726 w 1090712"/>
              <a:gd name="connsiteY676" fmla="*/ 507257 h 895572"/>
              <a:gd name="connsiteX677" fmla="*/ 1066715 w 1090712"/>
              <a:gd name="connsiteY677" fmla="*/ 497041 h 895572"/>
              <a:gd name="connsiteX678" fmla="*/ 1070992 w 1090712"/>
              <a:gd name="connsiteY678" fmla="*/ 486349 h 895572"/>
              <a:gd name="connsiteX679" fmla="*/ 1075506 w 1090712"/>
              <a:gd name="connsiteY679" fmla="*/ 475182 h 895572"/>
              <a:gd name="connsiteX680" fmla="*/ 1079070 w 1090712"/>
              <a:gd name="connsiteY680" fmla="*/ 462828 h 895572"/>
              <a:gd name="connsiteX681" fmla="*/ 1082634 w 1090712"/>
              <a:gd name="connsiteY681" fmla="*/ 449998 h 895572"/>
              <a:gd name="connsiteX682" fmla="*/ 1084772 w 1090712"/>
              <a:gd name="connsiteY682" fmla="*/ 437405 h 895572"/>
              <a:gd name="connsiteX683" fmla="*/ 1087148 w 1090712"/>
              <a:gd name="connsiteY683" fmla="*/ 425050 h 895572"/>
              <a:gd name="connsiteX684" fmla="*/ 1088811 w 1090712"/>
              <a:gd name="connsiteY684" fmla="*/ 411983 h 895572"/>
              <a:gd name="connsiteX685" fmla="*/ 1089762 w 1090712"/>
              <a:gd name="connsiteY685" fmla="*/ 399628 h 895572"/>
              <a:gd name="connsiteX686" fmla="*/ 1090712 w 1090712"/>
              <a:gd name="connsiteY686" fmla="*/ 386798 h 895572"/>
              <a:gd name="connsiteX687" fmla="*/ 1090712 w 1090712"/>
              <a:gd name="connsiteY687" fmla="*/ 373731 h 895572"/>
              <a:gd name="connsiteX688" fmla="*/ 1090712 w 1090712"/>
              <a:gd name="connsiteY688" fmla="*/ 360901 h 895572"/>
              <a:gd name="connsiteX689" fmla="*/ 1089762 w 1090712"/>
              <a:gd name="connsiteY689" fmla="*/ 348071 h 895572"/>
              <a:gd name="connsiteX690" fmla="*/ 1088811 w 1090712"/>
              <a:gd name="connsiteY690" fmla="*/ 335004 h 895572"/>
              <a:gd name="connsiteX691" fmla="*/ 1088099 w 1090712"/>
              <a:gd name="connsiteY691" fmla="*/ 321698 h 895572"/>
              <a:gd name="connsiteX692" fmla="*/ 1084772 w 1090712"/>
              <a:gd name="connsiteY692" fmla="*/ 295563 h 895572"/>
              <a:gd name="connsiteX693" fmla="*/ 1080971 w 1090712"/>
              <a:gd name="connsiteY693" fmla="*/ 268478 h 895572"/>
              <a:gd name="connsiteX694" fmla="*/ 1078595 w 1090712"/>
              <a:gd name="connsiteY694" fmla="*/ 258262 h 895572"/>
              <a:gd name="connsiteX695" fmla="*/ 1075981 w 1090712"/>
              <a:gd name="connsiteY695" fmla="*/ 248283 h 895572"/>
              <a:gd name="connsiteX696" fmla="*/ 1072417 w 1090712"/>
              <a:gd name="connsiteY696" fmla="*/ 238542 h 895572"/>
              <a:gd name="connsiteX697" fmla="*/ 1069329 w 1090712"/>
              <a:gd name="connsiteY697" fmla="*/ 229275 h 895572"/>
              <a:gd name="connsiteX698" fmla="*/ 1061251 w 1090712"/>
              <a:gd name="connsiteY698" fmla="*/ 210031 h 895572"/>
              <a:gd name="connsiteX699" fmla="*/ 1053173 w 1090712"/>
              <a:gd name="connsiteY699" fmla="*/ 190073 h 895572"/>
              <a:gd name="connsiteX700" fmla="*/ 1051034 w 1090712"/>
              <a:gd name="connsiteY700" fmla="*/ 186034 h 895572"/>
              <a:gd name="connsiteX701" fmla="*/ 1048896 w 1090712"/>
              <a:gd name="connsiteY701" fmla="*/ 182470 h 895572"/>
              <a:gd name="connsiteX702" fmla="*/ 1046045 w 1090712"/>
              <a:gd name="connsiteY702" fmla="*/ 179381 h 895572"/>
              <a:gd name="connsiteX703" fmla="*/ 1043906 w 1090712"/>
              <a:gd name="connsiteY703" fmla="*/ 176768 h 895572"/>
              <a:gd name="connsiteX704" fmla="*/ 1041293 w 1090712"/>
              <a:gd name="connsiteY704" fmla="*/ 174630 h 895572"/>
              <a:gd name="connsiteX705" fmla="*/ 1038680 w 1090712"/>
              <a:gd name="connsiteY705" fmla="*/ 172729 h 895572"/>
              <a:gd name="connsiteX706" fmla="*/ 1035828 w 1090712"/>
              <a:gd name="connsiteY706" fmla="*/ 171303 h 895572"/>
              <a:gd name="connsiteX707" fmla="*/ 1032740 w 1090712"/>
              <a:gd name="connsiteY707" fmla="*/ 170591 h 895572"/>
              <a:gd name="connsiteX708" fmla="*/ 1030126 w 1090712"/>
              <a:gd name="connsiteY708" fmla="*/ 170591 h 895572"/>
              <a:gd name="connsiteX709" fmla="*/ 1027038 w 1090712"/>
              <a:gd name="connsiteY709" fmla="*/ 170591 h 895572"/>
              <a:gd name="connsiteX710" fmla="*/ 1024424 w 1090712"/>
              <a:gd name="connsiteY710" fmla="*/ 171303 h 895572"/>
              <a:gd name="connsiteX711" fmla="*/ 1021335 w 1090712"/>
              <a:gd name="connsiteY711" fmla="*/ 172729 h 895572"/>
              <a:gd name="connsiteX712" fmla="*/ 1018247 w 1090712"/>
              <a:gd name="connsiteY712" fmla="*/ 174867 h 895572"/>
              <a:gd name="connsiteX713" fmla="*/ 1014920 w 1090712"/>
              <a:gd name="connsiteY713" fmla="*/ 177718 h 895572"/>
              <a:gd name="connsiteX714" fmla="*/ 1011832 w 1090712"/>
              <a:gd name="connsiteY714" fmla="*/ 180807 h 895572"/>
              <a:gd name="connsiteX715" fmla="*/ 1008743 w 1090712"/>
              <a:gd name="connsiteY715" fmla="*/ 184846 h 895572"/>
              <a:gd name="connsiteX716" fmla="*/ 991874 w 1090712"/>
              <a:gd name="connsiteY716" fmla="*/ 201240 h 895572"/>
              <a:gd name="connsiteX717" fmla="*/ 983321 w 1090712"/>
              <a:gd name="connsiteY717" fmla="*/ 209318 h 895572"/>
              <a:gd name="connsiteX718" fmla="*/ 974530 w 1090712"/>
              <a:gd name="connsiteY718" fmla="*/ 216683 h 895572"/>
              <a:gd name="connsiteX719" fmla="*/ 965739 w 1090712"/>
              <a:gd name="connsiteY719" fmla="*/ 223811 h 895572"/>
              <a:gd name="connsiteX720" fmla="*/ 956236 w 1090712"/>
              <a:gd name="connsiteY720" fmla="*/ 230226 h 895572"/>
              <a:gd name="connsiteX721" fmla="*/ 946494 w 1090712"/>
              <a:gd name="connsiteY721" fmla="*/ 235928 h 895572"/>
              <a:gd name="connsiteX722" fmla="*/ 941505 w 1090712"/>
              <a:gd name="connsiteY722" fmla="*/ 238066 h 895572"/>
              <a:gd name="connsiteX723" fmla="*/ 936753 w 1090712"/>
              <a:gd name="connsiteY723" fmla="*/ 240442 h 895572"/>
              <a:gd name="connsiteX724" fmla="*/ 932239 w 1090712"/>
              <a:gd name="connsiteY724" fmla="*/ 242581 h 895572"/>
              <a:gd name="connsiteX725" fmla="*/ 928675 w 1090712"/>
              <a:gd name="connsiteY725" fmla="*/ 245669 h 895572"/>
              <a:gd name="connsiteX726" fmla="*/ 925111 w 1090712"/>
              <a:gd name="connsiteY726" fmla="*/ 249233 h 895572"/>
              <a:gd name="connsiteX727" fmla="*/ 922022 w 1090712"/>
              <a:gd name="connsiteY727" fmla="*/ 252797 h 895572"/>
              <a:gd name="connsiteX728" fmla="*/ 919884 w 1090712"/>
              <a:gd name="connsiteY728" fmla="*/ 257311 h 895572"/>
              <a:gd name="connsiteX729" fmla="*/ 918934 w 1090712"/>
              <a:gd name="connsiteY729" fmla="*/ 259925 h 895572"/>
              <a:gd name="connsiteX730" fmla="*/ 918459 w 1090712"/>
              <a:gd name="connsiteY730" fmla="*/ 262538 h 895572"/>
              <a:gd name="connsiteX731" fmla="*/ 918459 w 1090712"/>
              <a:gd name="connsiteY731" fmla="*/ 265389 h 895572"/>
              <a:gd name="connsiteX732" fmla="*/ 918459 w 1090712"/>
              <a:gd name="connsiteY732" fmla="*/ 268003 h 895572"/>
              <a:gd name="connsiteX733" fmla="*/ 918934 w 1090712"/>
              <a:gd name="connsiteY733" fmla="*/ 271091 h 895572"/>
              <a:gd name="connsiteX734" fmla="*/ 919884 w 1090712"/>
              <a:gd name="connsiteY734" fmla="*/ 274180 h 895572"/>
              <a:gd name="connsiteX735" fmla="*/ 921547 w 1090712"/>
              <a:gd name="connsiteY735" fmla="*/ 282258 h 895572"/>
              <a:gd name="connsiteX736" fmla="*/ 922973 w 1090712"/>
              <a:gd name="connsiteY736" fmla="*/ 290574 h 895572"/>
              <a:gd name="connsiteX737" fmla="*/ 923923 w 1090712"/>
              <a:gd name="connsiteY737" fmla="*/ 299127 h 895572"/>
              <a:gd name="connsiteX738" fmla="*/ 924161 w 1090712"/>
              <a:gd name="connsiteY738" fmla="*/ 307443 h 895572"/>
              <a:gd name="connsiteX739" fmla="*/ 924161 w 1090712"/>
              <a:gd name="connsiteY739" fmla="*/ 315996 h 895572"/>
              <a:gd name="connsiteX740" fmla="*/ 923923 w 1090712"/>
              <a:gd name="connsiteY740" fmla="*/ 324550 h 895572"/>
              <a:gd name="connsiteX741" fmla="*/ 922973 w 1090712"/>
              <a:gd name="connsiteY741" fmla="*/ 332865 h 895572"/>
              <a:gd name="connsiteX742" fmla="*/ 922022 w 1090712"/>
              <a:gd name="connsiteY742" fmla="*/ 340943 h 895572"/>
              <a:gd name="connsiteX743" fmla="*/ 920597 w 1090712"/>
              <a:gd name="connsiteY743" fmla="*/ 349259 h 895572"/>
              <a:gd name="connsiteX744" fmla="*/ 918934 w 1090712"/>
              <a:gd name="connsiteY744" fmla="*/ 357812 h 895572"/>
              <a:gd name="connsiteX745" fmla="*/ 914420 w 1090712"/>
              <a:gd name="connsiteY745" fmla="*/ 374681 h 895572"/>
              <a:gd name="connsiteX746" fmla="*/ 909192 w 1090712"/>
              <a:gd name="connsiteY746" fmla="*/ 391075 h 895572"/>
              <a:gd name="connsiteX747" fmla="*/ 903253 w 1090712"/>
              <a:gd name="connsiteY747" fmla="*/ 408182 h 895572"/>
              <a:gd name="connsiteX748" fmla="*/ 903253 w 1090712"/>
              <a:gd name="connsiteY748" fmla="*/ 397965 h 895572"/>
              <a:gd name="connsiteX749" fmla="*/ 904203 w 1090712"/>
              <a:gd name="connsiteY749" fmla="*/ 387274 h 895572"/>
              <a:gd name="connsiteX750" fmla="*/ 906104 w 1090712"/>
              <a:gd name="connsiteY750" fmla="*/ 367078 h 895572"/>
              <a:gd name="connsiteX751" fmla="*/ 907767 w 1090712"/>
              <a:gd name="connsiteY751" fmla="*/ 347596 h 895572"/>
              <a:gd name="connsiteX752" fmla="*/ 908717 w 1090712"/>
              <a:gd name="connsiteY752" fmla="*/ 338567 h 895572"/>
              <a:gd name="connsiteX753" fmla="*/ 908717 w 1090712"/>
              <a:gd name="connsiteY753" fmla="*/ 329777 h 895572"/>
              <a:gd name="connsiteX754" fmla="*/ 908717 w 1090712"/>
              <a:gd name="connsiteY754" fmla="*/ 325738 h 895572"/>
              <a:gd name="connsiteX755" fmla="*/ 907767 w 1090712"/>
              <a:gd name="connsiteY755" fmla="*/ 322649 h 895572"/>
              <a:gd name="connsiteX756" fmla="*/ 906817 w 1090712"/>
              <a:gd name="connsiteY756" fmla="*/ 319560 h 895572"/>
              <a:gd name="connsiteX757" fmla="*/ 905154 w 1090712"/>
              <a:gd name="connsiteY757" fmla="*/ 316471 h 895572"/>
              <a:gd name="connsiteX758" fmla="*/ 903728 w 1090712"/>
              <a:gd name="connsiteY758" fmla="*/ 314096 h 895572"/>
              <a:gd name="connsiteX759" fmla="*/ 901590 w 1090712"/>
              <a:gd name="connsiteY759" fmla="*/ 311957 h 895572"/>
              <a:gd name="connsiteX760" fmla="*/ 897551 w 1090712"/>
              <a:gd name="connsiteY760" fmla="*/ 307443 h 895572"/>
              <a:gd name="connsiteX761" fmla="*/ 895412 w 1090712"/>
              <a:gd name="connsiteY761" fmla="*/ 309344 h 895572"/>
              <a:gd name="connsiteX762" fmla="*/ 892561 w 1090712"/>
              <a:gd name="connsiteY762" fmla="*/ 310769 h 895572"/>
              <a:gd name="connsiteX763" fmla="*/ 887334 w 1090712"/>
              <a:gd name="connsiteY763" fmla="*/ 313383 h 895572"/>
              <a:gd name="connsiteX764" fmla="*/ 884721 w 1090712"/>
              <a:gd name="connsiteY764" fmla="*/ 314096 h 895572"/>
              <a:gd name="connsiteX765" fmla="*/ 882820 w 1090712"/>
              <a:gd name="connsiteY765" fmla="*/ 315521 h 895572"/>
              <a:gd name="connsiteX766" fmla="*/ 881632 w 1090712"/>
              <a:gd name="connsiteY766" fmla="*/ 316947 h 895572"/>
              <a:gd name="connsiteX767" fmla="*/ 881157 w 1090712"/>
              <a:gd name="connsiteY767" fmla="*/ 318610 h 895572"/>
              <a:gd name="connsiteX768" fmla="*/ 872604 w 1090712"/>
              <a:gd name="connsiteY768" fmla="*/ 331915 h 895572"/>
              <a:gd name="connsiteX769" fmla="*/ 864288 w 1090712"/>
              <a:gd name="connsiteY769" fmla="*/ 346646 h 895572"/>
              <a:gd name="connsiteX770" fmla="*/ 856210 w 1090712"/>
              <a:gd name="connsiteY770" fmla="*/ 361376 h 895572"/>
              <a:gd name="connsiteX771" fmla="*/ 847656 w 1090712"/>
              <a:gd name="connsiteY771" fmla="*/ 374681 h 895572"/>
              <a:gd name="connsiteX772" fmla="*/ 841954 w 1090712"/>
              <a:gd name="connsiteY772" fmla="*/ 374681 h 895572"/>
              <a:gd name="connsiteX773" fmla="*/ 846468 w 1090712"/>
              <a:gd name="connsiteY773" fmla="*/ 357812 h 895572"/>
              <a:gd name="connsiteX774" fmla="*/ 850508 w 1090712"/>
              <a:gd name="connsiteY774" fmla="*/ 339518 h 895572"/>
              <a:gd name="connsiteX775" fmla="*/ 854784 w 1090712"/>
              <a:gd name="connsiteY775" fmla="*/ 319560 h 895572"/>
              <a:gd name="connsiteX776" fmla="*/ 858823 w 1090712"/>
              <a:gd name="connsiteY776" fmla="*/ 296514 h 895572"/>
              <a:gd name="connsiteX777" fmla="*/ 848132 w 1090712"/>
              <a:gd name="connsiteY777" fmla="*/ 303879 h 895572"/>
              <a:gd name="connsiteX778" fmla="*/ 840054 w 1090712"/>
              <a:gd name="connsiteY778" fmla="*/ 310294 h 895572"/>
              <a:gd name="connsiteX779" fmla="*/ 833163 w 1090712"/>
              <a:gd name="connsiteY779" fmla="*/ 316947 h 895572"/>
              <a:gd name="connsiteX780" fmla="*/ 825560 w 1090712"/>
              <a:gd name="connsiteY780" fmla="*/ 324550 h 895572"/>
              <a:gd name="connsiteX781" fmla="*/ 823185 w 1090712"/>
              <a:gd name="connsiteY781" fmla="*/ 326688 h 895572"/>
              <a:gd name="connsiteX782" fmla="*/ 821522 w 1090712"/>
              <a:gd name="connsiteY782" fmla="*/ 329301 h 895572"/>
              <a:gd name="connsiteX783" fmla="*/ 817007 w 1090712"/>
              <a:gd name="connsiteY783" fmla="*/ 335954 h 895572"/>
              <a:gd name="connsiteX784" fmla="*/ 812968 w 1090712"/>
              <a:gd name="connsiteY784" fmla="*/ 344032 h 895572"/>
              <a:gd name="connsiteX785" fmla="*/ 808929 w 1090712"/>
              <a:gd name="connsiteY785" fmla="*/ 352585 h 895572"/>
              <a:gd name="connsiteX786" fmla="*/ 809880 w 1090712"/>
              <a:gd name="connsiteY786" fmla="*/ 343557 h 895572"/>
              <a:gd name="connsiteX787" fmla="*/ 811305 w 1090712"/>
              <a:gd name="connsiteY787" fmla="*/ 335479 h 895572"/>
              <a:gd name="connsiteX788" fmla="*/ 812493 w 1090712"/>
              <a:gd name="connsiteY788" fmla="*/ 328826 h 895572"/>
              <a:gd name="connsiteX789" fmla="*/ 814394 w 1090712"/>
              <a:gd name="connsiteY789" fmla="*/ 323124 h 895572"/>
              <a:gd name="connsiteX790" fmla="*/ 816532 w 1090712"/>
              <a:gd name="connsiteY790" fmla="*/ 317659 h 895572"/>
              <a:gd name="connsiteX791" fmla="*/ 819146 w 1090712"/>
              <a:gd name="connsiteY791" fmla="*/ 313383 h 895572"/>
              <a:gd name="connsiteX792" fmla="*/ 822709 w 1090712"/>
              <a:gd name="connsiteY792" fmla="*/ 309344 h 895572"/>
              <a:gd name="connsiteX793" fmla="*/ 826748 w 1090712"/>
              <a:gd name="connsiteY793" fmla="*/ 306255 h 895572"/>
              <a:gd name="connsiteX794" fmla="*/ 832213 w 1090712"/>
              <a:gd name="connsiteY794" fmla="*/ 303166 h 895572"/>
              <a:gd name="connsiteX795" fmla="*/ 838390 w 1090712"/>
              <a:gd name="connsiteY795" fmla="*/ 300315 h 895572"/>
              <a:gd name="connsiteX796" fmla="*/ 845518 w 1090712"/>
              <a:gd name="connsiteY796" fmla="*/ 298177 h 895572"/>
              <a:gd name="connsiteX797" fmla="*/ 854071 w 1090712"/>
              <a:gd name="connsiteY797" fmla="*/ 295563 h 895572"/>
              <a:gd name="connsiteX798" fmla="*/ 875217 w 1090712"/>
              <a:gd name="connsiteY798" fmla="*/ 290574 h 895572"/>
              <a:gd name="connsiteX799" fmla="*/ 903253 w 1090712"/>
              <a:gd name="connsiteY799" fmla="*/ 285347 h 895572"/>
              <a:gd name="connsiteX800" fmla="*/ 886384 w 1090712"/>
              <a:gd name="connsiteY800" fmla="*/ 268478 h 895572"/>
              <a:gd name="connsiteX801" fmla="*/ 879731 w 1090712"/>
              <a:gd name="connsiteY801" fmla="*/ 270141 h 895572"/>
              <a:gd name="connsiteX802" fmla="*/ 873079 w 1090712"/>
              <a:gd name="connsiteY802" fmla="*/ 271091 h 895572"/>
              <a:gd name="connsiteX803" fmla="*/ 867376 w 1090712"/>
              <a:gd name="connsiteY803" fmla="*/ 271567 h 895572"/>
              <a:gd name="connsiteX804" fmla="*/ 862387 w 1090712"/>
              <a:gd name="connsiteY804" fmla="*/ 271091 h 895572"/>
              <a:gd name="connsiteX805" fmla="*/ 857398 w 1090712"/>
              <a:gd name="connsiteY805" fmla="*/ 269666 h 895572"/>
              <a:gd name="connsiteX806" fmla="*/ 853596 w 1090712"/>
              <a:gd name="connsiteY806" fmla="*/ 268003 h 895572"/>
              <a:gd name="connsiteX807" fmla="*/ 849557 w 1090712"/>
              <a:gd name="connsiteY807" fmla="*/ 265627 h 895572"/>
              <a:gd name="connsiteX808" fmla="*/ 846468 w 1090712"/>
              <a:gd name="connsiteY808" fmla="*/ 262538 h 895572"/>
              <a:gd name="connsiteX809" fmla="*/ 843380 w 1090712"/>
              <a:gd name="connsiteY809" fmla="*/ 259450 h 895572"/>
              <a:gd name="connsiteX810" fmla="*/ 840529 w 1090712"/>
              <a:gd name="connsiteY810" fmla="*/ 255411 h 895572"/>
              <a:gd name="connsiteX811" fmla="*/ 838390 w 1090712"/>
              <a:gd name="connsiteY811" fmla="*/ 251134 h 895572"/>
              <a:gd name="connsiteX812" fmla="*/ 836490 w 1090712"/>
              <a:gd name="connsiteY812" fmla="*/ 246620 h 895572"/>
              <a:gd name="connsiteX813" fmla="*/ 834827 w 1090712"/>
              <a:gd name="connsiteY813" fmla="*/ 241155 h 895572"/>
              <a:gd name="connsiteX814" fmla="*/ 833401 w 1090712"/>
              <a:gd name="connsiteY814" fmla="*/ 235453 h 895572"/>
              <a:gd name="connsiteX815" fmla="*/ 831263 w 1090712"/>
              <a:gd name="connsiteY815" fmla="*/ 223336 h 895572"/>
              <a:gd name="connsiteX816" fmla="*/ 897551 w 1090712"/>
              <a:gd name="connsiteY816" fmla="*/ 206942 h 895572"/>
              <a:gd name="connsiteX817" fmla="*/ 888997 w 1090712"/>
              <a:gd name="connsiteY817" fmla="*/ 194112 h 895572"/>
              <a:gd name="connsiteX818" fmla="*/ 880682 w 1090712"/>
              <a:gd name="connsiteY818" fmla="*/ 181282 h 895572"/>
              <a:gd name="connsiteX819" fmla="*/ 871416 w 1090712"/>
              <a:gd name="connsiteY819" fmla="*/ 168690 h 895572"/>
              <a:gd name="connsiteX820" fmla="*/ 866901 w 1090712"/>
              <a:gd name="connsiteY820" fmla="*/ 162988 h 895572"/>
              <a:gd name="connsiteX821" fmla="*/ 861437 w 1090712"/>
              <a:gd name="connsiteY821" fmla="*/ 157048 h 895572"/>
              <a:gd name="connsiteX822" fmla="*/ 856210 w 1090712"/>
              <a:gd name="connsiteY822" fmla="*/ 151821 h 895572"/>
              <a:gd name="connsiteX823" fmla="*/ 850745 w 1090712"/>
              <a:gd name="connsiteY823" fmla="*/ 146831 h 895572"/>
              <a:gd name="connsiteX824" fmla="*/ 844568 w 1090712"/>
              <a:gd name="connsiteY824" fmla="*/ 142555 h 895572"/>
              <a:gd name="connsiteX825" fmla="*/ 838390 w 1090712"/>
              <a:gd name="connsiteY825" fmla="*/ 138516 h 895572"/>
              <a:gd name="connsiteX826" fmla="*/ 831738 w 1090712"/>
              <a:gd name="connsiteY826" fmla="*/ 134952 h 895572"/>
              <a:gd name="connsiteX827" fmla="*/ 824610 w 1090712"/>
              <a:gd name="connsiteY827" fmla="*/ 132338 h 895572"/>
              <a:gd name="connsiteX828" fmla="*/ 817007 w 1090712"/>
              <a:gd name="connsiteY828" fmla="*/ 129963 h 895572"/>
              <a:gd name="connsiteX829" fmla="*/ 808929 w 1090712"/>
              <a:gd name="connsiteY829" fmla="*/ 128774 h 895572"/>
              <a:gd name="connsiteX830" fmla="*/ 806791 w 1090712"/>
              <a:gd name="connsiteY830" fmla="*/ 128299 h 895572"/>
              <a:gd name="connsiteX831" fmla="*/ 804652 w 1090712"/>
              <a:gd name="connsiteY831" fmla="*/ 127824 h 895572"/>
              <a:gd name="connsiteX832" fmla="*/ 802752 w 1090712"/>
              <a:gd name="connsiteY832" fmla="*/ 126399 h 895572"/>
              <a:gd name="connsiteX833" fmla="*/ 801089 w 1090712"/>
              <a:gd name="connsiteY833" fmla="*/ 125211 h 895572"/>
              <a:gd name="connsiteX834" fmla="*/ 799663 w 1090712"/>
              <a:gd name="connsiteY834" fmla="*/ 123310 h 895572"/>
              <a:gd name="connsiteX835" fmla="*/ 798713 w 1090712"/>
              <a:gd name="connsiteY835" fmla="*/ 121647 h 895572"/>
              <a:gd name="connsiteX836" fmla="*/ 798000 w 1090712"/>
              <a:gd name="connsiteY836" fmla="*/ 119271 h 895572"/>
              <a:gd name="connsiteX837" fmla="*/ 798000 w 1090712"/>
              <a:gd name="connsiteY837" fmla="*/ 117608 h 895572"/>
              <a:gd name="connsiteX838" fmla="*/ 785408 w 1090712"/>
              <a:gd name="connsiteY838" fmla="*/ 106916 h 895572"/>
              <a:gd name="connsiteX839" fmla="*/ 772578 w 1090712"/>
              <a:gd name="connsiteY839" fmla="*/ 95749 h 895572"/>
              <a:gd name="connsiteX840" fmla="*/ 747155 w 1090712"/>
              <a:gd name="connsiteY840" fmla="*/ 72703 h 895572"/>
              <a:gd name="connsiteX841" fmla="*/ 733850 w 1090712"/>
              <a:gd name="connsiteY841" fmla="*/ 61061 h 895572"/>
              <a:gd name="connsiteX842" fmla="*/ 720545 w 1090712"/>
              <a:gd name="connsiteY842" fmla="*/ 49894 h 895572"/>
              <a:gd name="connsiteX843" fmla="*/ 706765 w 1090712"/>
              <a:gd name="connsiteY843" fmla="*/ 38728 h 895572"/>
              <a:gd name="connsiteX844" fmla="*/ 692510 w 1090712"/>
              <a:gd name="connsiteY844" fmla="*/ 28036 h 895572"/>
              <a:gd name="connsiteX845" fmla="*/ 679442 w 1090712"/>
              <a:gd name="connsiteY845" fmla="*/ 21859 h 895572"/>
              <a:gd name="connsiteX846" fmla="*/ 666137 w 1090712"/>
              <a:gd name="connsiteY846" fmla="*/ 16632 h 895572"/>
              <a:gd name="connsiteX847" fmla="*/ 652832 w 1090712"/>
              <a:gd name="connsiteY847" fmla="*/ 11642 h 895572"/>
              <a:gd name="connsiteX848" fmla="*/ 639527 w 1090712"/>
              <a:gd name="connsiteY848" fmla="*/ 7603 h 895572"/>
              <a:gd name="connsiteX849" fmla="*/ 626222 w 1090712"/>
              <a:gd name="connsiteY849" fmla="*/ 4514 h 895572"/>
              <a:gd name="connsiteX850" fmla="*/ 612917 w 1090712"/>
              <a:gd name="connsiteY850" fmla="*/ 1901 h 895572"/>
              <a:gd name="connsiteX851" fmla="*/ 599374 w 1090712"/>
              <a:gd name="connsiteY851" fmla="*/ 475 h 89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Lst>
            <a:rect l="l" t="t" r="r" b="b"/>
            <a:pathLst>
              <a:path w="1090712" h="895572">
                <a:moveTo>
                  <a:pt x="603413" y="721327"/>
                </a:moveTo>
                <a:lnTo>
                  <a:pt x="578466" y="770746"/>
                </a:lnTo>
                <a:lnTo>
                  <a:pt x="553519" y="818264"/>
                </a:lnTo>
                <a:lnTo>
                  <a:pt x="528334" y="865069"/>
                </a:lnTo>
                <a:lnTo>
                  <a:pt x="511825" y="895572"/>
                </a:lnTo>
                <a:lnTo>
                  <a:pt x="624528" y="895572"/>
                </a:lnTo>
                <a:lnTo>
                  <a:pt x="624796" y="894768"/>
                </a:lnTo>
                <a:lnTo>
                  <a:pt x="625271" y="891679"/>
                </a:lnTo>
                <a:lnTo>
                  <a:pt x="625747" y="889066"/>
                </a:lnTo>
                <a:lnTo>
                  <a:pt x="625747" y="860555"/>
                </a:lnTo>
                <a:lnTo>
                  <a:pt x="624796" y="833945"/>
                </a:lnTo>
                <a:lnTo>
                  <a:pt x="624321" y="820877"/>
                </a:lnTo>
                <a:lnTo>
                  <a:pt x="623608" y="808047"/>
                </a:lnTo>
                <a:lnTo>
                  <a:pt x="621708" y="795218"/>
                </a:lnTo>
                <a:lnTo>
                  <a:pt x="620044" y="782625"/>
                </a:lnTo>
                <a:lnTo>
                  <a:pt x="616005" y="766707"/>
                </a:lnTo>
                <a:lnTo>
                  <a:pt x="611966" y="751976"/>
                </a:lnTo>
                <a:lnTo>
                  <a:pt x="607452" y="737245"/>
                </a:lnTo>
                <a:close/>
                <a:moveTo>
                  <a:pt x="698212" y="530778"/>
                </a:moveTo>
                <a:lnTo>
                  <a:pt x="693460" y="534818"/>
                </a:lnTo>
                <a:lnTo>
                  <a:pt x="688471" y="538857"/>
                </a:lnTo>
                <a:lnTo>
                  <a:pt x="678254" y="546935"/>
                </a:lnTo>
                <a:lnTo>
                  <a:pt x="669226" y="553587"/>
                </a:lnTo>
                <a:lnTo>
                  <a:pt x="663048" y="558814"/>
                </a:lnTo>
                <a:lnTo>
                  <a:pt x="663048" y="556676"/>
                </a:lnTo>
                <a:lnTo>
                  <a:pt x="663523" y="554538"/>
                </a:lnTo>
                <a:lnTo>
                  <a:pt x="665424" y="550498"/>
                </a:lnTo>
                <a:lnTo>
                  <a:pt x="668038" y="546459"/>
                </a:lnTo>
                <a:lnTo>
                  <a:pt x="671602" y="542420"/>
                </a:lnTo>
                <a:lnTo>
                  <a:pt x="676829" y="538857"/>
                </a:lnTo>
                <a:lnTo>
                  <a:pt x="682768" y="535768"/>
                </a:lnTo>
                <a:lnTo>
                  <a:pt x="689896" y="533154"/>
                </a:lnTo>
                <a:close/>
                <a:moveTo>
                  <a:pt x="654257" y="302216"/>
                </a:moveTo>
                <a:lnTo>
                  <a:pt x="651882" y="302691"/>
                </a:lnTo>
                <a:lnTo>
                  <a:pt x="649268" y="303166"/>
                </a:lnTo>
                <a:lnTo>
                  <a:pt x="647130" y="304354"/>
                </a:lnTo>
                <a:lnTo>
                  <a:pt x="644516" y="306255"/>
                </a:lnTo>
                <a:lnTo>
                  <a:pt x="642140" y="307918"/>
                </a:lnTo>
                <a:lnTo>
                  <a:pt x="640002" y="310294"/>
                </a:lnTo>
                <a:lnTo>
                  <a:pt x="638101" y="312432"/>
                </a:lnTo>
                <a:lnTo>
                  <a:pt x="636913" y="314571"/>
                </a:lnTo>
                <a:lnTo>
                  <a:pt x="635963" y="316946"/>
                </a:lnTo>
                <a:lnTo>
                  <a:pt x="635963" y="319085"/>
                </a:lnTo>
                <a:lnTo>
                  <a:pt x="636913" y="321223"/>
                </a:lnTo>
                <a:lnTo>
                  <a:pt x="637626" y="324074"/>
                </a:lnTo>
                <a:lnTo>
                  <a:pt x="639527" y="326688"/>
                </a:lnTo>
                <a:lnTo>
                  <a:pt x="643091" y="331677"/>
                </a:lnTo>
                <a:lnTo>
                  <a:pt x="647130" y="335954"/>
                </a:lnTo>
                <a:lnTo>
                  <a:pt x="655920" y="330727"/>
                </a:lnTo>
                <a:lnTo>
                  <a:pt x="663999" y="324787"/>
                </a:lnTo>
                <a:lnTo>
                  <a:pt x="679917" y="313383"/>
                </a:lnTo>
                <a:lnTo>
                  <a:pt x="676354" y="311007"/>
                </a:lnTo>
                <a:lnTo>
                  <a:pt x="672790" y="308393"/>
                </a:lnTo>
                <a:lnTo>
                  <a:pt x="668988" y="306730"/>
                </a:lnTo>
                <a:lnTo>
                  <a:pt x="664949" y="304829"/>
                </a:lnTo>
                <a:lnTo>
                  <a:pt x="660910" y="303641"/>
                </a:lnTo>
                <a:lnTo>
                  <a:pt x="657346" y="302691"/>
                </a:lnTo>
                <a:close/>
                <a:moveTo>
                  <a:pt x="696549" y="252322"/>
                </a:moveTo>
                <a:lnTo>
                  <a:pt x="696786" y="259925"/>
                </a:lnTo>
                <a:lnTo>
                  <a:pt x="698212" y="266102"/>
                </a:lnTo>
                <a:lnTo>
                  <a:pt x="700113" y="272042"/>
                </a:lnTo>
                <a:lnTo>
                  <a:pt x="701776" y="276794"/>
                </a:lnTo>
                <a:lnTo>
                  <a:pt x="704389" y="280833"/>
                </a:lnTo>
                <a:lnTo>
                  <a:pt x="707240" y="284397"/>
                </a:lnTo>
                <a:lnTo>
                  <a:pt x="710329" y="287010"/>
                </a:lnTo>
                <a:lnTo>
                  <a:pt x="713418" y="289624"/>
                </a:lnTo>
                <a:lnTo>
                  <a:pt x="716506" y="291524"/>
                </a:lnTo>
                <a:lnTo>
                  <a:pt x="719595" y="293187"/>
                </a:lnTo>
                <a:lnTo>
                  <a:pt x="725772" y="295088"/>
                </a:lnTo>
                <a:lnTo>
                  <a:pt x="731237" y="296514"/>
                </a:lnTo>
                <a:lnTo>
                  <a:pt x="734801" y="296751"/>
                </a:lnTo>
                <a:lnTo>
                  <a:pt x="722209" y="303879"/>
                </a:lnTo>
                <a:lnTo>
                  <a:pt x="710804" y="311007"/>
                </a:lnTo>
                <a:lnTo>
                  <a:pt x="688471" y="324787"/>
                </a:lnTo>
                <a:lnTo>
                  <a:pt x="667563" y="339043"/>
                </a:lnTo>
                <a:lnTo>
                  <a:pt x="646179" y="352823"/>
                </a:lnTo>
                <a:lnTo>
                  <a:pt x="620044" y="313383"/>
                </a:lnTo>
                <a:lnTo>
                  <a:pt x="617668" y="312432"/>
                </a:lnTo>
                <a:lnTo>
                  <a:pt x="615055" y="312432"/>
                </a:lnTo>
                <a:lnTo>
                  <a:pt x="612441" y="313383"/>
                </a:lnTo>
                <a:lnTo>
                  <a:pt x="609353" y="314095"/>
                </a:lnTo>
                <a:lnTo>
                  <a:pt x="602938" y="316946"/>
                </a:lnTo>
                <a:lnTo>
                  <a:pt x="599849" y="317659"/>
                </a:lnTo>
                <a:lnTo>
                  <a:pt x="596760" y="318610"/>
                </a:lnTo>
                <a:lnTo>
                  <a:pt x="607927" y="307205"/>
                </a:lnTo>
                <a:lnTo>
                  <a:pt x="618619" y="295088"/>
                </a:lnTo>
                <a:lnTo>
                  <a:pt x="623846" y="289386"/>
                </a:lnTo>
                <a:lnTo>
                  <a:pt x="629786" y="283921"/>
                </a:lnTo>
                <a:lnTo>
                  <a:pt x="635963" y="278694"/>
                </a:lnTo>
                <a:lnTo>
                  <a:pt x="642140" y="273705"/>
                </a:lnTo>
                <a:lnTo>
                  <a:pt x="648793" y="269191"/>
                </a:lnTo>
                <a:lnTo>
                  <a:pt x="655446" y="265627"/>
                </a:lnTo>
                <a:lnTo>
                  <a:pt x="662098" y="263013"/>
                </a:lnTo>
                <a:lnTo>
                  <a:pt x="668988" y="260400"/>
                </a:lnTo>
                <a:lnTo>
                  <a:pt x="682768" y="256361"/>
                </a:lnTo>
                <a:close/>
                <a:moveTo>
                  <a:pt x="1030602" y="200289"/>
                </a:moveTo>
                <a:lnTo>
                  <a:pt x="1027513" y="207892"/>
                </a:lnTo>
                <a:lnTo>
                  <a:pt x="1023949" y="214545"/>
                </a:lnTo>
                <a:lnTo>
                  <a:pt x="1019910" y="221197"/>
                </a:lnTo>
                <a:lnTo>
                  <a:pt x="1015396" y="226899"/>
                </a:lnTo>
                <a:lnTo>
                  <a:pt x="1011119" y="232839"/>
                </a:lnTo>
                <a:lnTo>
                  <a:pt x="1006130" y="237591"/>
                </a:lnTo>
                <a:lnTo>
                  <a:pt x="1001140" y="242105"/>
                </a:lnTo>
                <a:lnTo>
                  <a:pt x="996388" y="246144"/>
                </a:lnTo>
                <a:lnTo>
                  <a:pt x="990924" y="249708"/>
                </a:lnTo>
                <a:lnTo>
                  <a:pt x="985697" y="252797"/>
                </a:lnTo>
                <a:lnTo>
                  <a:pt x="980232" y="254935"/>
                </a:lnTo>
                <a:lnTo>
                  <a:pt x="975005" y="256836"/>
                </a:lnTo>
                <a:lnTo>
                  <a:pt x="969541" y="258262"/>
                </a:lnTo>
                <a:lnTo>
                  <a:pt x="963839" y="258499"/>
                </a:lnTo>
                <a:lnTo>
                  <a:pt x="958612" y="258499"/>
                </a:lnTo>
                <a:lnTo>
                  <a:pt x="953622" y="257786"/>
                </a:lnTo>
                <a:lnTo>
                  <a:pt x="970966" y="244006"/>
                </a:lnTo>
                <a:lnTo>
                  <a:pt x="990211" y="229275"/>
                </a:lnTo>
                <a:lnTo>
                  <a:pt x="1010169" y="214069"/>
                </a:lnTo>
                <a:lnTo>
                  <a:pt x="1020385" y="206942"/>
                </a:lnTo>
                <a:close/>
                <a:moveTo>
                  <a:pt x="389581" y="176768"/>
                </a:moveTo>
                <a:lnTo>
                  <a:pt x="397422" y="177243"/>
                </a:lnTo>
                <a:lnTo>
                  <a:pt x="414766" y="178906"/>
                </a:lnTo>
                <a:lnTo>
                  <a:pt x="405500" y="179856"/>
                </a:lnTo>
                <a:lnTo>
                  <a:pt x="396946" y="181995"/>
                </a:lnTo>
                <a:lnTo>
                  <a:pt x="389581" y="184371"/>
                </a:lnTo>
                <a:lnTo>
                  <a:pt x="381978" y="186984"/>
                </a:lnTo>
                <a:lnTo>
                  <a:pt x="375326" y="190548"/>
                </a:lnTo>
                <a:lnTo>
                  <a:pt x="368911" y="194112"/>
                </a:lnTo>
                <a:lnTo>
                  <a:pt x="363208" y="198626"/>
                </a:lnTo>
                <a:lnTo>
                  <a:pt x="357981" y="202903"/>
                </a:lnTo>
                <a:lnTo>
                  <a:pt x="352517" y="208367"/>
                </a:lnTo>
                <a:lnTo>
                  <a:pt x="348003" y="214070"/>
                </a:lnTo>
                <a:lnTo>
                  <a:pt x="343726" y="220247"/>
                </a:lnTo>
                <a:lnTo>
                  <a:pt x="339687" y="226662"/>
                </a:lnTo>
                <a:lnTo>
                  <a:pt x="335648" y="233790"/>
                </a:lnTo>
                <a:lnTo>
                  <a:pt x="332559" y="240917"/>
                </a:lnTo>
                <a:lnTo>
                  <a:pt x="328995" y="248758"/>
                </a:lnTo>
                <a:lnTo>
                  <a:pt x="325907" y="256836"/>
                </a:lnTo>
                <a:lnTo>
                  <a:pt x="325432" y="252797"/>
                </a:lnTo>
                <a:lnTo>
                  <a:pt x="324956" y="248283"/>
                </a:lnTo>
                <a:lnTo>
                  <a:pt x="323056" y="239492"/>
                </a:lnTo>
                <a:lnTo>
                  <a:pt x="320917" y="229275"/>
                </a:lnTo>
                <a:lnTo>
                  <a:pt x="320442" y="223811"/>
                </a:lnTo>
                <a:lnTo>
                  <a:pt x="319967" y="217633"/>
                </a:lnTo>
                <a:lnTo>
                  <a:pt x="314740" y="217633"/>
                </a:lnTo>
                <a:lnTo>
                  <a:pt x="302148" y="243056"/>
                </a:lnTo>
                <a:lnTo>
                  <a:pt x="289793" y="267528"/>
                </a:lnTo>
                <a:lnTo>
                  <a:pt x="277438" y="291049"/>
                </a:lnTo>
                <a:lnTo>
                  <a:pt x="264371" y="312907"/>
                </a:lnTo>
                <a:lnTo>
                  <a:pt x="267459" y="295088"/>
                </a:lnTo>
                <a:lnTo>
                  <a:pt x="271023" y="279170"/>
                </a:lnTo>
                <a:lnTo>
                  <a:pt x="274587" y="263964"/>
                </a:lnTo>
                <a:lnTo>
                  <a:pt x="279101" y="250183"/>
                </a:lnTo>
                <a:lnTo>
                  <a:pt x="284091" y="238066"/>
                </a:lnTo>
                <a:lnTo>
                  <a:pt x="289318" y="226900"/>
                </a:lnTo>
                <a:lnTo>
                  <a:pt x="292406" y="221673"/>
                </a:lnTo>
                <a:lnTo>
                  <a:pt x="295495" y="217158"/>
                </a:lnTo>
                <a:lnTo>
                  <a:pt x="298584" y="212406"/>
                </a:lnTo>
                <a:lnTo>
                  <a:pt x="302148" y="208367"/>
                </a:lnTo>
                <a:lnTo>
                  <a:pt x="305711" y="204328"/>
                </a:lnTo>
                <a:lnTo>
                  <a:pt x="309275" y="200765"/>
                </a:lnTo>
                <a:lnTo>
                  <a:pt x="313314" y="197201"/>
                </a:lnTo>
                <a:lnTo>
                  <a:pt x="317354" y="194112"/>
                </a:lnTo>
                <a:lnTo>
                  <a:pt x="321868" y="191498"/>
                </a:lnTo>
                <a:lnTo>
                  <a:pt x="326382" y="188647"/>
                </a:lnTo>
                <a:lnTo>
                  <a:pt x="330659" y="186509"/>
                </a:lnTo>
                <a:lnTo>
                  <a:pt x="335648" y="184371"/>
                </a:lnTo>
                <a:lnTo>
                  <a:pt x="340637" y="182470"/>
                </a:lnTo>
                <a:lnTo>
                  <a:pt x="345864" y="181282"/>
                </a:lnTo>
                <a:lnTo>
                  <a:pt x="351091" y="179856"/>
                </a:lnTo>
                <a:lnTo>
                  <a:pt x="357031" y="178431"/>
                </a:lnTo>
                <a:lnTo>
                  <a:pt x="368911" y="177243"/>
                </a:lnTo>
                <a:lnTo>
                  <a:pt x="381978" y="176768"/>
                </a:lnTo>
                <a:close/>
                <a:moveTo>
                  <a:pt x="609353" y="174629"/>
                </a:moveTo>
                <a:lnTo>
                  <a:pt x="602463" y="180807"/>
                </a:lnTo>
                <a:lnTo>
                  <a:pt x="596285" y="187459"/>
                </a:lnTo>
                <a:lnTo>
                  <a:pt x="583931" y="201715"/>
                </a:lnTo>
                <a:lnTo>
                  <a:pt x="571101" y="215495"/>
                </a:lnTo>
                <a:lnTo>
                  <a:pt x="564686" y="222148"/>
                </a:lnTo>
                <a:lnTo>
                  <a:pt x="558508" y="228325"/>
                </a:lnTo>
                <a:lnTo>
                  <a:pt x="557558" y="223335"/>
                </a:lnTo>
                <a:lnTo>
                  <a:pt x="557083" y="219059"/>
                </a:lnTo>
                <a:lnTo>
                  <a:pt x="557083" y="215020"/>
                </a:lnTo>
                <a:lnTo>
                  <a:pt x="557558" y="210981"/>
                </a:lnTo>
                <a:lnTo>
                  <a:pt x="558508" y="207417"/>
                </a:lnTo>
                <a:lnTo>
                  <a:pt x="560409" y="203853"/>
                </a:lnTo>
                <a:lnTo>
                  <a:pt x="562072" y="200764"/>
                </a:lnTo>
                <a:lnTo>
                  <a:pt x="564686" y="197676"/>
                </a:lnTo>
                <a:lnTo>
                  <a:pt x="567774" y="194587"/>
                </a:lnTo>
                <a:lnTo>
                  <a:pt x="571813" y="191973"/>
                </a:lnTo>
                <a:lnTo>
                  <a:pt x="576328" y="188647"/>
                </a:lnTo>
                <a:lnTo>
                  <a:pt x="581317" y="186034"/>
                </a:lnTo>
                <a:lnTo>
                  <a:pt x="587019" y="183420"/>
                </a:lnTo>
                <a:lnTo>
                  <a:pt x="593672" y="180332"/>
                </a:lnTo>
                <a:close/>
                <a:moveTo>
                  <a:pt x="586544" y="0"/>
                </a:moveTo>
                <a:lnTo>
                  <a:pt x="570150" y="2851"/>
                </a:lnTo>
                <a:lnTo>
                  <a:pt x="553519" y="5940"/>
                </a:lnTo>
                <a:lnTo>
                  <a:pt x="536650" y="10454"/>
                </a:lnTo>
                <a:lnTo>
                  <a:pt x="520256" y="14731"/>
                </a:lnTo>
                <a:lnTo>
                  <a:pt x="486993" y="24472"/>
                </a:lnTo>
                <a:lnTo>
                  <a:pt x="469887" y="28986"/>
                </a:lnTo>
                <a:lnTo>
                  <a:pt x="453493" y="33500"/>
                </a:lnTo>
                <a:lnTo>
                  <a:pt x="438762" y="40153"/>
                </a:lnTo>
                <a:lnTo>
                  <a:pt x="424507" y="47281"/>
                </a:lnTo>
                <a:lnTo>
                  <a:pt x="417379" y="51320"/>
                </a:lnTo>
                <a:lnTo>
                  <a:pt x="410727" y="55834"/>
                </a:lnTo>
                <a:lnTo>
                  <a:pt x="403599" y="60111"/>
                </a:lnTo>
                <a:lnTo>
                  <a:pt x="397422" y="65100"/>
                </a:lnTo>
                <a:lnTo>
                  <a:pt x="390769" y="69852"/>
                </a:lnTo>
                <a:lnTo>
                  <a:pt x="384592" y="75792"/>
                </a:lnTo>
                <a:lnTo>
                  <a:pt x="378889" y="81494"/>
                </a:lnTo>
                <a:lnTo>
                  <a:pt x="372950" y="87671"/>
                </a:lnTo>
                <a:lnTo>
                  <a:pt x="367723" y="94324"/>
                </a:lnTo>
                <a:lnTo>
                  <a:pt x="362733" y="101452"/>
                </a:lnTo>
                <a:lnTo>
                  <a:pt x="357981" y="109055"/>
                </a:lnTo>
                <a:lnTo>
                  <a:pt x="353467" y="117608"/>
                </a:lnTo>
                <a:lnTo>
                  <a:pt x="409064" y="117608"/>
                </a:lnTo>
                <a:lnTo>
                  <a:pt x="406925" y="119271"/>
                </a:lnTo>
                <a:lnTo>
                  <a:pt x="404074" y="121647"/>
                </a:lnTo>
                <a:lnTo>
                  <a:pt x="400510" y="123310"/>
                </a:lnTo>
                <a:lnTo>
                  <a:pt x="397422" y="125211"/>
                </a:lnTo>
                <a:lnTo>
                  <a:pt x="393383" y="126399"/>
                </a:lnTo>
                <a:lnTo>
                  <a:pt x="389581" y="127824"/>
                </a:lnTo>
                <a:lnTo>
                  <a:pt x="385542" y="128299"/>
                </a:lnTo>
                <a:lnTo>
                  <a:pt x="381503" y="128774"/>
                </a:lnTo>
                <a:lnTo>
                  <a:pt x="375326" y="130438"/>
                </a:lnTo>
                <a:lnTo>
                  <a:pt x="368435" y="131863"/>
                </a:lnTo>
                <a:lnTo>
                  <a:pt x="361783" y="133051"/>
                </a:lnTo>
                <a:lnTo>
                  <a:pt x="355606" y="134001"/>
                </a:lnTo>
                <a:lnTo>
                  <a:pt x="342300" y="135427"/>
                </a:lnTo>
                <a:lnTo>
                  <a:pt x="329471" y="137090"/>
                </a:lnTo>
                <a:lnTo>
                  <a:pt x="322818" y="138040"/>
                </a:lnTo>
                <a:lnTo>
                  <a:pt x="316403" y="139704"/>
                </a:lnTo>
                <a:lnTo>
                  <a:pt x="310226" y="141604"/>
                </a:lnTo>
                <a:lnTo>
                  <a:pt x="304048" y="144218"/>
                </a:lnTo>
                <a:lnTo>
                  <a:pt x="298346" y="147307"/>
                </a:lnTo>
                <a:lnTo>
                  <a:pt x="292406" y="151346"/>
                </a:lnTo>
                <a:lnTo>
                  <a:pt x="286704" y="156335"/>
                </a:lnTo>
                <a:lnTo>
                  <a:pt x="281240" y="162037"/>
                </a:lnTo>
                <a:lnTo>
                  <a:pt x="262232" y="182945"/>
                </a:lnTo>
                <a:lnTo>
                  <a:pt x="242987" y="203378"/>
                </a:lnTo>
                <a:lnTo>
                  <a:pt x="203547" y="244006"/>
                </a:lnTo>
                <a:lnTo>
                  <a:pt x="183827" y="264439"/>
                </a:lnTo>
                <a:lnTo>
                  <a:pt x="164345" y="285822"/>
                </a:lnTo>
                <a:lnTo>
                  <a:pt x="144862" y="307443"/>
                </a:lnTo>
                <a:lnTo>
                  <a:pt x="126093" y="329777"/>
                </a:lnTo>
                <a:lnTo>
                  <a:pt x="122054" y="335004"/>
                </a:lnTo>
                <a:lnTo>
                  <a:pt x="118015" y="340468"/>
                </a:lnTo>
                <a:lnTo>
                  <a:pt x="110887" y="352110"/>
                </a:lnTo>
                <a:lnTo>
                  <a:pt x="104709" y="363514"/>
                </a:lnTo>
                <a:lnTo>
                  <a:pt x="99007" y="375156"/>
                </a:lnTo>
                <a:lnTo>
                  <a:pt x="87840" y="400103"/>
                </a:lnTo>
                <a:lnTo>
                  <a:pt x="82138" y="412458"/>
                </a:lnTo>
                <a:lnTo>
                  <a:pt x="75723" y="425050"/>
                </a:lnTo>
                <a:lnTo>
                  <a:pt x="75723" y="429802"/>
                </a:lnTo>
                <a:lnTo>
                  <a:pt x="76674" y="436217"/>
                </a:lnTo>
                <a:lnTo>
                  <a:pt x="77149" y="439306"/>
                </a:lnTo>
                <a:lnTo>
                  <a:pt x="78574" y="442395"/>
                </a:lnTo>
                <a:lnTo>
                  <a:pt x="79762" y="445008"/>
                </a:lnTo>
                <a:lnTo>
                  <a:pt x="81663" y="447147"/>
                </a:lnTo>
                <a:lnTo>
                  <a:pt x="94018" y="468055"/>
                </a:lnTo>
                <a:lnTo>
                  <a:pt x="106848" y="488963"/>
                </a:lnTo>
                <a:lnTo>
                  <a:pt x="113975" y="499654"/>
                </a:lnTo>
                <a:lnTo>
                  <a:pt x="121103" y="510346"/>
                </a:lnTo>
                <a:lnTo>
                  <a:pt x="128706" y="520562"/>
                </a:lnTo>
                <a:lnTo>
                  <a:pt x="137259" y="531254"/>
                </a:lnTo>
                <a:lnTo>
                  <a:pt x="149614" y="514385"/>
                </a:lnTo>
                <a:lnTo>
                  <a:pt x="162206" y="498466"/>
                </a:lnTo>
                <a:lnTo>
                  <a:pt x="174561" y="483260"/>
                </a:lnTo>
                <a:lnTo>
                  <a:pt x="180739" y="476133"/>
                </a:lnTo>
                <a:lnTo>
                  <a:pt x="186916" y="469480"/>
                </a:lnTo>
                <a:lnTo>
                  <a:pt x="182639" y="482310"/>
                </a:lnTo>
                <a:lnTo>
                  <a:pt x="178125" y="495615"/>
                </a:lnTo>
                <a:lnTo>
                  <a:pt x="172423" y="509871"/>
                </a:lnTo>
                <a:lnTo>
                  <a:pt x="164820" y="525552"/>
                </a:lnTo>
                <a:lnTo>
                  <a:pt x="156267" y="538381"/>
                </a:lnTo>
                <a:lnTo>
                  <a:pt x="152703" y="544559"/>
                </a:lnTo>
                <a:lnTo>
                  <a:pt x="148664" y="551449"/>
                </a:lnTo>
                <a:lnTo>
                  <a:pt x="145100" y="558339"/>
                </a:lnTo>
                <a:lnTo>
                  <a:pt x="142011" y="565467"/>
                </a:lnTo>
                <a:lnTo>
                  <a:pt x="139398" y="573070"/>
                </a:lnTo>
                <a:lnTo>
                  <a:pt x="137259" y="581623"/>
                </a:lnTo>
                <a:lnTo>
                  <a:pt x="136309" y="583761"/>
                </a:lnTo>
                <a:lnTo>
                  <a:pt x="135359" y="586137"/>
                </a:lnTo>
                <a:lnTo>
                  <a:pt x="134883" y="590889"/>
                </a:lnTo>
                <a:lnTo>
                  <a:pt x="134883" y="595879"/>
                </a:lnTo>
                <a:lnTo>
                  <a:pt x="135359" y="601106"/>
                </a:lnTo>
                <a:lnTo>
                  <a:pt x="136784" y="606095"/>
                </a:lnTo>
                <a:lnTo>
                  <a:pt x="138447" y="611322"/>
                </a:lnTo>
                <a:lnTo>
                  <a:pt x="140348" y="616311"/>
                </a:lnTo>
                <a:lnTo>
                  <a:pt x="142486" y="620826"/>
                </a:lnTo>
                <a:lnTo>
                  <a:pt x="148664" y="629616"/>
                </a:lnTo>
                <a:lnTo>
                  <a:pt x="155554" y="637219"/>
                </a:lnTo>
                <a:lnTo>
                  <a:pt x="162444" y="643872"/>
                </a:lnTo>
                <a:lnTo>
                  <a:pt x="169572" y="649099"/>
                </a:lnTo>
                <a:lnTo>
                  <a:pt x="177175" y="653613"/>
                </a:lnTo>
                <a:lnTo>
                  <a:pt x="184778" y="657177"/>
                </a:lnTo>
                <a:lnTo>
                  <a:pt x="192856" y="659553"/>
                </a:lnTo>
                <a:lnTo>
                  <a:pt x="200934" y="661216"/>
                </a:lnTo>
                <a:lnTo>
                  <a:pt x="209250" y="661691"/>
                </a:lnTo>
                <a:lnTo>
                  <a:pt x="218278" y="661691"/>
                </a:lnTo>
                <a:lnTo>
                  <a:pt x="227069" y="660266"/>
                </a:lnTo>
                <a:lnTo>
                  <a:pt x="236335" y="658603"/>
                </a:lnTo>
                <a:lnTo>
                  <a:pt x="245838" y="655514"/>
                </a:lnTo>
                <a:lnTo>
                  <a:pt x="255580" y="652425"/>
                </a:lnTo>
                <a:lnTo>
                  <a:pt x="265321" y="647911"/>
                </a:lnTo>
                <a:lnTo>
                  <a:pt x="276013" y="642922"/>
                </a:lnTo>
                <a:lnTo>
                  <a:pt x="288367" y="635081"/>
                </a:lnTo>
                <a:lnTo>
                  <a:pt x="301910" y="627478"/>
                </a:lnTo>
                <a:lnTo>
                  <a:pt x="315215" y="620350"/>
                </a:lnTo>
                <a:lnTo>
                  <a:pt x="329471" y="613698"/>
                </a:lnTo>
                <a:lnTo>
                  <a:pt x="343726" y="607283"/>
                </a:lnTo>
                <a:lnTo>
                  <a:pt x="357981" y="602056"/>
                </a:lnTo>
                <a:lnTo>
                  <a:pt x="371999" y="597066"/>
                </a:lnTo>
                <a:lnTo>
                  <a:pt x="386730" y="592790"/>
                </a:lnTo>
                <a:lnTo>
                  <a:pt x="394808" y="590414"/>
                </a:lnTo>
                <a:lnTo>
                  <a:pt x="402411" y="587325"/>
                </a:lnTo>
                <a:lnTo>
                  <a:pt x="409064" y="583761"/>
                </a:lnTo>
                <a:lnTo>
                  <a:pt x="411677" y="581623"/>
                </a:lnTo>
                <a:lnTo>
                  <a:pt x="414766" y="579247"/>
                </a:lnTo>
                <a:lnTo>
                  <a:pt x="417142" y="577109"/>
                </a:lnTo>
                <a:lnTo>
                  <a:pt x="419280" y="574495"/>
                </a:lnTo>
                <a:lnTo>
                  <a:pt x="420943" y="571407"/>
                </a:lnTo>
                <a:lnTo>
                  <a:pt x="422844" y="568318"/>
                </a:lnTo>
                <a:lnTo>
                  <a:pt x="424269" y="565229"/>
                </a:lnTo>
                <a:lnTo>
                  <a:pt x="424982" y="561665"/>
                </a:lnTo>
                <a:lnTo>
                  <a:pt x="425457" y="557626"/>
                </a:lnTo>
                <a:lnTo>
                  <a:pt x="425932" y="553587"/>
                </a:lnTo>
                <a:lnTo>
                  <a:pt x="425932" y="413884"/>
                </a:lnTo>
                <a:lnTo>
                  <a:pt x="425932" y="285347"/>
                </a:lnTo>
                <a:lnTo>
                  <a:pt x="429496" y="300078"/>
                </a:lnTo>
                <a:lnTo>
                  <a:pt x="433060" y="314096"/>
                </a:lnTo>
                <a:lnTo>
                  <a:pt x="436149" y="328826"/>
                </a:lnTo>
                <a:lnTo>
                  <a:pt x="438762" y="343082"/>
                </a:lnTo>
                <a:lnTo>
                  <a:pt x="443752" y="370642"/>
                </a:lnTo>
                <a:lnTo>
                  <a:pt x="447791" y="397015"/>
                </a:lnTo>
                <a:lnTo>
                  <a:pt x="451830" y="421962"/>
                </a:lnTo>
                <a:lnTo>
                  <a:pt x="454919" y="446434"/>
                </a:lnTo>
                <a:lnTo>
                  <a:pt x="456106" y="458313"/>
                </a:lnTo>
                <a:lnTo>
                  <a:pt x="457057" y="470430"/>
                </a:lnTo>
                <a:lnTo>
                  <a:pt x="457532" y="482310"/>
                </a:lnTo>
                <a:lnTo>
                  <a:pt x="457532" y="493952"/>
                </a:lnTo>
                <a:lnTo>
                  <a:pt x="457532" y="506069"/>
                </a:lnTo>
                <a:lnTo>
                  <a:pt x="456582" y="517473"/>
                </a:lnTo>
                <a:lnTo>
                  <a:pt x="455869" y="529116"/>
                </a:lnTo>
                <a:lnTo>
                  <a:pt x="453968" y="540757"/>
                </a:lnTo>
                <a:lnTo>
                  <a:pt x="452305" y="552162"/>
                </a:lnTo>
                <a:lnTo>
                  <a:pt x="449454" y="563804"/>
                </a:lnTo>
                <a:lnTo>
                  <a:pt x="446365" y="575446"/>
                </a:lnTo>
                <a:lnTo>
                  <a:pt x="442326" y="586850"/>
                </a:lnTo>
                <a:lnTo>
                  <a:pt x="440188" y="591364"/>
                </a:lnTo>
                <a:lnTo>
                  <a:pt x="437574" y="595403"/>
                </a:lnTo>
                <a:lnTo>
                  <a:pt x="434486" y="598967"/>
                </a:lnTo>
                <a:lnTo>
                  <a:pt x="431397" y="602531"/>
                </a:lnTo>
                <a:lnTo>
                  <a:pt x="428071" y="605145"/>
                </a:lnTo>
                <a:lnTo>
                  <a:pt x="424982" y="607283"/>
                </a:lnTo>
                <a:lnTo>
                  <a:pt x="422369" y="608708"/>
                </a:lnTo>
                <a:lnTo>
                  <a:pt x="420230" y="609659"/>
                </a:lnTo>
                <a:lnTo>
                  <a:pt x="410727" y="610847"/>
                </a:lnTo>
                <a:lnTo>
                  <a:pt x="401461" y="612748"/>
                </a:lnTo>
                <a:lnTo>
                  <a:pt x="392670" y="614886"/>
                </a:lnTo>
                <a:lnTo>
                  <a:pt x="383641" y="617262"/>
                </a:lnTo>
                <a:lnTo>
                  <a:pt x="374850" y="620350"/>
                </a:lnTo>
                <a:lnTo>
                  <a:pt x="365822" y="623914"/>
                </a:lnTo>
                <a:lnTo>
                  <a:pt x="348478" y="631042"/>
                </a:lnTo>
                <a:lnTo>
                  <a:pt x="331609" y="639358"/>
                </a:lnTo>
                <a:lnTo>
                  <a:pt x="314740" y="647911"/>
                </a:lnTo>
                <a:lnTo>
                  <a:pt x="281240" y="665255"/>
                </a:lnTo>
                <a:lnTo>
                  <a:pt x="274587" y="669294"/>
                </a:lnTo>
                <a:lnTo>
                  <a:pt x="267935" y="672858"/>
                </a:lnTo>
                <a:lnTo>
                  <a:pt x="261757" y="675947"/>
                </a:lnTo>
                <a:lnTo>
                  <a:pt x="255105" y="679035"/>
                </a:lnTo>
                <a:lnTo>
                  <a:pt x="248927" y="681174"/>
                </a:lnTo>
                <a:lnTo>
                  <a:pt x="242987" y="683075"/>
                </a:lnTo>
                <a:lnTo>
                  <a:pt x="236810" y="684738"/>
                </a:lnTo>
                <a:lnTo>
                  <a:pt x="231108" y="686163"/>
                </a:lnTo>
                <a:lnTo>
                  <a:pt x="225406" y="687114"/>
                </a:lnTo>
                <a:lnTo>
                  <a:pt x="219466" y="687589"/>
                </a:lnTo>
                <a:lnTo>
                  <a:pt x="213764" y="687589"/>
                </a:lnTo>
                <a:lnTo>
                  <a:pt x="208299" y="687589"/>
                </a:lnTo>
                <a:lnTo>
                  <a:pt x="203072" y="687114"/>
                </a:lnTo>
                <a:lnTo>
                  <a:pt x="197607" y="686163"/>
                </a:lnTo>
                <a:lnTo>
                  <a:pt x="192380" y="684738"/>
                </a:lnTo>
                <a:lnTo>
                  <a:pt x="186916" y="683550"/>
                </a:lnTo>
                <a:lnTo>
                  <a:pt x="181689" y="681649"/>
                </a:lnTo>
                <a:lnTo>
                  <a:pt x="176699" y="679986"/>
                </a:lnTo>
                <a:lnTo>
                  <a:pt x="171472" y="677610"/>
                </a:lnTo>
                <a:lnTo>
                  <a:pt x="166483" y="674996"/>
                </a:lnTo>
                <a:lnTo>
                  <a:pt x="156742" y="669294"/>
                </a:lnTo>
                <a:lnTo>
                  <a:pt x="147001" y="662167"/>
                </a:lnTo>
                <a:lnTo>
                  <a:pt x="137735" y="654564"/>
                </a:lnTo>
                <a:lnTo>
                  <a:pt x="127756" y="645535"/>
                </a:lnTo>
                <a:lnTo>
                  <a:pt x="118490" y="636269"/>
                </a:lnTo>
                <a:lnTo>
                  <a:pt x="109224" y="626053"/>
                </a:lnTo>
                <a:lnTo>
                  <a:pt x="107323" y="623914"/>
                </a:lnTo>
                <a:lnTo>
                  <a:pt x="106135" y="620350"/>
                </a:lnTo>
                <a:lnTo>
                  <a:pt x="105185" y="616311"/>
                </a:lnTo>
                <a:lnTo>
                  <a:pt x="105185" y="612272"/>
                </a:lnTo>
                <a:lnTo>
                  <a:pt x="105185" y="608233"/>
                </a:lnTo>
                <a:lnTo>
                  <a:pt x="106135" y="604194"/>
                </a:lnTo>
                <a:lnTo>
                  <a:pt x="107323" y="600630"/>
                </a:lnTo>
                <a:lnTo>
                  <a:pt x="109224" y="598017"/>
                </a:lnTo>
                <a:lnTo>
                  <a:pt x="111837" y="591840"/>
                </a:lnTo>
                <a:lnTo>
                  <a:pt x="113975" y="586137"/>
                </a:lnTo>
                <a:lnTo>
                  <a:pt x="115401" y="579722"/>
                </a:lnTo>
                <a:lnTo>
                  <a:pt x="115876" y="574020"/>
                </a:lnTo>
                <a:lnTo>
                  <a:pt x="115876" y="568318"/>
                </a:lnTo>
                <a:lnTo>
                  <a:pt x="115401" y="562378"/>
                </a:lnTo>
                <a:lnTo>
                  <a:pt x="114451" y="557151"/>
                </a:lnTo>
                <a:lnTo>
                  <a:pt x="112788" y="551449"/>
                </a:lnTo>
                <a:lnTo>
                  <a:pt x="110412" y="545984"/>
                </a:lnTo>
                <a:lnTo>
                  <a:pt x="108273" y="540757"/>
                </a:lnTo>
                <a:lnTo>
                  <a:pt x="105185" y="535293"/>
                </a:lnTo>
                <a:lnTo>
                  <a:pt x="102096" y="530066"/>
                </a:lnTo>
                <a:lnTo>
                  <a:pt x="94968" y="519374"/>
                </a:lnTo>
                <a:lnTo>
                  <a:pt x="86890" y="508683"/>
                </a:lnTo>
                <a:lnTo>
                  <a:pt x="78812" y="497991"/>
                </a:lnTo>
                <a:lnTo>
                  <a:pt x="70972" y="486824"/>
                </a:lnTo>
                <a:lnTo>
                  <a:pt x="67408" y="481122"/>
                </a:lnTo>
                <a:lnTo>
                  <a:pt x="64319" y="474707"/>
                </a:lnTo>
                <a:lnTo>
                  <a:pt x="61230" y="469005"/>
                </a:lnTo>
                <a:lnTo>
                  <a:pt x="58379" y="462828"/>
                </a:lnTo>
                <a:lnTo>
                  <a:pt x="56716" y="456175"/>
                </a:lnTo>
                <a:lnTo>
                  <a:pt x="54815" y="449998"/>
                </a:lnTo>
                <a:lnTo>
                  <a:pt x="54103" y="443345"/>
                </a:lnTo>
                <a:lnTo>
                  <a:pt x="53627" y="436455"/>
                </a:lnTo>
                <a:lnTo>
                  <a:pt x="53627" y="429327"/>
                </a:lnTo>
                <a:lnTo>
                  <a:pt x="54815" y="422675"/>
                </a:lnTo>
                <a:lnTo>
                  <a:pt x="56716" y="415547"/>
                </a:lnTo>
                <a:lnTo>
                  <a:pt x="59330" y="408182"/>
                </a:lnTo>
                <a:lnTo>
                  <a:pt x="60280" y="403192"/>
                </a:lnTo>
                <a:lnTo>
                  <a:pt x="61943" y="397965"/>
                </a:lnTo>
                <a:lnTo>
                  <a:pt x="65507" y="387986"/>
                </a:lnTo>
                <a:lnTo>
                  <a:pt x="69546" y="378720"/>
                </a:lnTo>
                <a:lnTo>
                  <a:pt x="74535" y="369929"/>
                </a:lnTo>
                <a:lnTo>
                  <a:pt x="79762" y="360901"/>
                </a:lnTo>
                <a:lnTo>
                  <a:pt x="85940" y="352585"/>
                </a:lnTo>
                <a:lnTo>
                  <a:pt x="98057" y="335479"/>
                </a:lnTo>
                <a:lnTo>
                  <a:pt x="102571" y="328113"/>
                </a:lnTo>
                <a:lnTo>
                  <a:pt x="106848" y="320986"/>
                </a:lnTo>
                <a:lnTo>
                  <a:pt x="116827" y="307205"/>
                </a:lnTo>
                <a:lnTo>
                  <a:pt x="127043" y="293188"/>
                </a:lnTo>
                <a:lnTo>
                  <a:pt x="137735" y="279407"/>
                </a:lnTo>
                <a:lnTo>
                  <a:pt x="159831" y="251847"/>
                </a:lnTo>
                <a:lnTo>
                  <a:pt x="170522" y="238066"/>
                </a:lnTo>
                <a:lnTo>
                  <a:pt x="181214" y="223336"/>
                </a:lnTo>
                <a:lnTo>
                  <a:pt x="164820" y="223336"/>
                </a:lnTo>
                <a:lnTo>
                  <a:pt x="137972" y="230226"/>
                </a:lnTo>
                <a:lnTo>
                  <a:pt x="125142" y="233790"/>
                </a:lnTo>
                <a:lnTo>
                  <a:pt x="112788" y="237591"/>
                </a:lnTo>
                <a:lnTo>
                  <a:pt x="100195" y="241630"/>
                </a:lnTo>
                <a:lnTo>
                  <a:pt x="87840" y="245669"/>
                </a:lnTo>
                <a:lnTo>
                  <a:pt x="75723" y="250183"/>
                </a:lnTo>
                <a:lnTo>
                  <a:pt x="64319" y="254935"/>
                </a:lnTo>
                <a:lnTo>
                  <a:pt x="52677" y="260400"/>
                </a:lnTo>
                <a:lnTo>
                  <a:pt x="41035" y="265627"/>
                </a:lnTo>
                <a:lnTo>
                  <a:pt x="29868" y="271567"/>
                </a:lnTo>
                <a:lnTo>
                  <a:pt x="18939" y="277744"/>
                </a:lnTo>
                <a:lnTo>
                  <a:pt x="7772" y="284397"/>
                </a:lnTo>
                <a:lnTo>
                  <a:pt x="0" y="289924"/>
                </a:lnTo>
                <a:lnTo>
                  <a:pt x="0" y="895572"/>
                </a:lnTo>
                <a:lnTo>
                  <a:pt x="125653" y="895572"/>
                </a:lnTo>
                <a:lnTo>
                  <a:pt x="127756" y="892155"/>
                </a:lnTo>
                <a:lnTo>
                  <a:pt x="131082" y="885502"/>
                </a:lnTo>
                <a:lnTo>
                  <a:pt x="133696" y="878374"/>
                </a:lnTo>
                <a:lnTo>
                  <a:pt x="135834" y="871722"/>
                </a:lnTo>
                <a:lnTo>
                  <a:pt x="137735" y="864594"/>
                </a:lnTo>
                <a:lnTo>
                  <a:pt x="138923" y="857466"/>
                </a:lnTo>
                <a:lnTo>
                  <a:pt x="140348" y="850339"/>
                </a:lnTo>
                <a:lnTo>
                  <a:pt x="141298" y="843211"/>
                </a:lnTo>
                <a:lnTo>
                  <a:pt x="142011" y="828955"/>
                </a:lnTo>
                <a:lnTo>
                  <a:pt x="142486" y="814225"/>
                </a:lnTo>
                <a:lnTo>
                  <a:pt x="142486" y="799494"/>
                </a:lnTo>
                <a:lnTo>
                  <a:pt x="142486" y="782625"/>
                </a:lnTo>
                <a:lnTo>
                  <a:pt x="142486" y="771458"/>
                </a:lnTo>
                <a:lnTo>
                  <a:pt x="143912" y="778586"/>
                </a:lnTo>
                <a:lnTo>
                  <a:pt x="145100" y="784526"/>
                </a:lnTo>
                <a:lnTo>
                  <a:pt x="147476" y="789753"/>
                </a:lnTo>
                <a:lnTo>
                  <a:pt x="149614" y="794267"/>
                </a:lnTo>
                <a:lnTo>
                  <a:pt x="152228" y="797831"/>
                </a:lnTo>
                <a:lnTo>
                  <a:pt x="155554" y="801395"/>
                </a:lnTo>
                <a:lnTo>
                  <a:pt x="158643" y="803533"/>
                </a:lnTo>
                <a:lnTo>
                  <a:pt x="162206" y="805909"/>
                </a:lnTo>
                <a:lnTo>
                  <a:pt x="165770" y="807572"/>
                </a:lnTo>
                <a:lnTo>
                  <a:pt x="169572" y="808523"/>
                </a:lnTo>
                <a:lnTo>
                  <a:pt x="174086" y="809473"/>
                </a:lnTo>
                <a:lnTo>
                  <a:pt x="178600" y="810186"/>
                </a:lnTo>
                <a:lnTo>
                  <a:pt x="187866" y="810661"/>
                </a:lnTo>
                <a:lnTo>
                  <a:pt x="198083" y="810661"/>
                </a:lnTo>
                <a:lnTo>
                  <a:pt x="236810" y="810661"/>
                </a:lnTo>
                <a:lnTo>
                  <a:pt x="249640" y="811136"/>
                </a:lnTo>
                <a:lnTo>
                  <a:pt x="263183" y="811611"/>
                </a:lnTo>
                <a:lnTo>
                  <a:pt x="270310" y="811611"/>
                </a:lnTo>
                <a:lnTo>
                  <a:pt x="276963" y="811136"/>
                </a:lnTo>
                <a:lnTo>
                  <a:pt x="283140" y="810186"/>
                </a:lnTo>
                <a:lnTo>
                  <a:pt x="289793" y="808523"/>
                </a:lnTo>
                <a:lnTo>
                  <a:pt x="295495" y="806147"/>
                </a:lnTo>
                <a:lnTo>
                  <a:pt x="301435" y="803058"/>
                </a:lnTo>
                <a:lnTo>
                  <a:pt x="304524" y="801395"/>
                </a:lnTo>
                <a:lnTo>
                  <a:pt x="307137" y="799256"/>
                </a:lnTo>
                <a:lnTo>
                  <a:pt x="309275" y="796881"/>
                </a:lnTo>
                <a:lnTo>
                  <a:pt x="312126" y="794267"/>
                </a:lnTo>
                <a:lnTo>
                  <a:pt x="314265" y="791178"/>
                </a:lnTo>
                <a:lnTo>
                  <a:pt x="316403" y="788090"/>
                </a:lnTo>
                <a:lnTo>
                  <a:pt x="318304" y="784051"/>
                </a:lnTo>
                <a:lnTo>
                  <a:pt x="319967" y="780012"/>
                </a:lnTo>
                <a:lnTo>
                  <a:pt x="321868" y="775973"/>
                </a:lnTo>
                <a:lnTo>
                  <a:pt x="323056" y="771221"/>
                </a:lnTo>
                <a:lnTo>
                  <a:pt x="324481" y="765756"/>
                </a:lnTo>
                <a:lnTo>
                  <a:pt x="325907" y="760529"/>
                </a:lnTo>
                <a:lnTo>
                  <a:pt x="325907" y="827530"/>
                </a:lnTo>
                <a:lnTo>
                  <a:pt x="310226" y="835608"/>
                </a:lnTo>
                <a:lnTo>
                  <a:pt x="295970" y="843686"/>
                </a:lnTo>
                <a:lnTo>
                  <a:pt x="282665" y="850339"/>
                </a:lnTo>
                <a:lnTo>
                  <a:pt x="276488" y="852952"/>
                </a:lnTo>
                <a:lnTo>
                  <a:pt x="270310" y="855565"/>
                </a:lnTo>
                <a:lnTo>
                  <a:pt x="266271" y="857942"/>
                </a:lnTo>
                <a:lnTo>
                  <a:pt x="262708" y="860080"/>
                </a:lnTo>
                <a:lnTo>
                  <a:pt x="259619" y="862693"/>
                </a:lnTo>
                <a:lnTo>
                  <a:pt x="256768" y="865544"/>
                </a:lnTo>
                <a:lnTo>
                  <a:pt x="254154" y="868633"/>
                </a:lnTo>
                <a:lnTo>
                  <a:pt x="252491" y="871722"/>
                </a:lnTo>
                <a:lnTo>
                  <a:pt x="250590" y="874810"/>
                </a:lnTo>
                <a:lnTo>
                  <a:pt x="249402" y="877899"/>
                </a:lnTo>
                <a:lnTo>
                  <a:pt x="248452" y="880988"/>
                </a:lnTo>
                <a:lnTo>
                  <a:pt x="247977" y="884076"/>
                </a:lnTo>
                <a:lnTo>
                  <a:pt x="247977" y="887165"/>
                </a:lnTo>
                <a:lnTo>
                  <a:pt x="248452" y="890016"/>
                </a:lnTo>
                <a:lnTo>
                  <a:pt x="249402" y="893105"/>
                </a:lnTo>
                <a:lnTo>
                  <a:pt x="250075" y="895572"/>
                </a:lnTo>
                <a:lnTo>
                  <a:pt x="474750" y="895572"/>
                </a:lnTo>
                <a:lnTo>
                  <a:pt x="475827" y="894768"/>
                </a:lnTo>
                <a:lnTo>
                  <a:pt x="486993" y="882889"/>
                </a:lnTo>
                <a:lnTo>
                  <a:pt x="497210" y="870296"/>
                </a:lnTo>
                <a:lnTo>
                  <a:pt x="506951" y="857942"/>
                </a:lnTo>
                <a:lnTo>
                  <a:pt x="515742" y="844636"/>
                </a:lnTo>
                <a:lnTo>
                  <a:pt x="523820" y="831094"/>
                </a:lnTo>
                <a:lnTo>
                  <a:pt x="531898" y="816838"/>
                </a:lnTo>
                <a:lnTo>
                  <a:pt x="539026" y="802583"/>
                </a:lnTo>
                <a:lnTo>
                  <a:pt x="545678" y="788565"/>
                </a:lnTo>
                <a:lnTo>
                  <a:pt x="552331" y="773359"/>
                </a:lnTo>
                <a:lnTo>
                  <a:pt x="558033" y="758628"/>
                </a:lnTo>
                <a:lnTo>
                  <a:pt x="563498" y="743185"/>
                </a:lnTo>
                <a:lnTo>
                  <a:pt x="568725" y="727979"/>
                </a:lnTo>
                <a:lnTo>
                  <a:pt x="573714" y="712298"/>
                </a:lnTo>
                <a:lnTo>
                  <a:pt x="577991" y="696855"/>
                </a:lnTo>
                <a:lnTo>
                  <a:pt x="586544" y="665255"/>
                </a:lnTo>
                <a:lnTo>
                  <a:pt x="586069" y="663117"/>
                </a:lnTo>
                <a:lnTo>
                  <a:pt x="584881" y="660266"/>
                </a:lnTo>
                <a:lnTo>
                  <a:pt x="582980" y="657177"/>
                </a:lnTo>
                <a:lnTo>
                  <a:pt x="580367" y="654088"/>
                </a:lnTo>
                <a:lnTo>
                  <a:pt x="574902" y="647911"/>
                </a:lnTo>
                <a:lnTo>
                  <a:pt x="570150" y="642922"/>
                </a:lnTo>
                <a:lnTo>
                  <a:pt x="565636" y="636744"/>
                </a:lnTo>
                <a:lnTo>
                  <a:pt x="560647" y="631517"/>
                </a:lnTo>
                <a:lnTo>
                  <a:pt x="555420" y="626053"/>
                </a:lnTo>
                <a:lnTo>
                  <a:pt x="550193" y="621301"/>
                </a:lnTo>
                <a:lnTo>
                  <a:pt x="544253" y="616787"/>
                </a:lnTo>
                <a:lnTo>
                  <a:pt x="538075" y="612272"/>
                </a:lnTo>
                <a:lnTo>
                  <a:pt x="525721" y="603719"/>
                </a:lnTo>
                <a:lnTo>
                  <a:pt x="563023" y="619875"/>
                </a:lnTo>
                <a:lnTo>
                  <a:pt x="581317" y="628191"/>
                </a:lnTo>
                <a:lnTo>
                  <a:pt x="599374" y="636744"/>
                </a:lnTo>
                <a:lnTo>
                  <a:pt x="607927" y="641259"/>
                </a:lnTo>
                <a:lnTo>
                  <a:pt x="616718" y="646010"/>
                </a:lnTo>
                <a:lnTo>
                  <a:pt x="625271" y="651000"/>
                </a:lnTo>
                <a:lnTo>
                  <a:pt x="633349" y="656227"/>
                </a:lnTo>
                <a:lnTo>
                  <a:pt x="641665" y="662167"/>
                </a:lnTo>
                <a:lnTo>
                  <a:pt x="649268" y="668344"/>
                </a:lnTo>
                <a:lnTo>
                  <a:pt x="656871" y="674996"/>
                </a:lnTo>
                <a:lnTo>
                  <a:pt x="664474" y="682124"/>
                </a:lnTo>
                <a:lnTo>
                  <a:pt x="668988" y="686163"/>
                </a:lnTo>
                <a:lnTo>
                  <a:pt x="672790" y="690202"/>
                </a:lnTo>
                <a:lnTo>
                  <a:pt x="677304" y="693291"/>
                </a:lnTo>
                <a:lnTo>
                  <a:pt x="682293" y="696855"/>
                </a:lnTo>
                <a:lnTo>
                  <a:pt x="686570" y="699468"/>
                </a:lnTo>
                <a:lnTo>
                  <a:pt x="691559" y="702082"/>
                </a:lnTo>
                <a:lnTo>
                  <a:pt x="696549" y="703983"/>
                </a:lnTo>
                <a:lnTo>
                  <a:pt x="701300" y="705646"/>
                </a:lnTo>
                <a:lnTo>
                  <a:pt x="706290" y="707071"/>
                </a:lnTo>
                <a:lnTo>
                  <a:pt x="711042" y="708497"/>
                </a:lnTo>
                <a:lnTo>
                  <a:pt x="716506" y="708734"/>
                </a:lnTo>
                <a:lnTo>
                  <a:pt x="721258" y="708734"/>
                </a:lnTo>
                <a:lnTo>
                  <a:pt x="726723" y="708497"/>
                </a:lnTo>
                <a:lnTo>
                  <a:pt x="731712" y="707546"/>
                </a:lnTo>
                <a:lnTo>
                  <a:pt x="736939" y="706121"/>
                </a:lnTo>
                <a:lnTo>
                  <a:pt x="742166" y="704458"/>
                </a:lnTo>
                <a:lnTo>
                  <a:pt x="749294" y="702082"/>
                </a:lnTo>
                <a:lnTo>
                  <a:pt x="756184" y="699468"/>
                </a:lnTo>
                <a:lnTo>
                  <a:pt x="762361" y="696380"/>
                </a:lnTo>
                <a:lnTo>
                  <a:pt x="768063" y="692816"/>
                </a:lnTo>
                <a:lnTo>
                  <a:pt x="773528" y="689252"/>
                </a:lnTo>
                <a:lnTo>
                  <a:pt x="778755" y="684738"/>
                </a:lnTo>
                <a:lnTo>
                  <a:pt x="783269" y="680461"/>
                </a:lnTo>
                <a:lnTo>
                  <a:pt x="787308" y="674996"/>
                </a:lnTo>
                <a:lnTo>
                  <a:pt x="791110" y="669769"/>
                </a:lnTo>
                <a:lnTo>
                  <a:pt x="794436" y="663830"/>
                </a:lnTo>
                <a:lnTo>
                  <a:pt x="797050" y="657652"/>
                </a:lnTo>
                <a:lnTo>
                  <a:pt x="799188" y="651000"/>
                </a:lnTo>
                <a:lnTo>
                  <a:pt x="801089" y="643872"/>
                </a:lnTo>
                <a:lnTo>
                  <a:pt x="802277" y="636744"/>
                </a:lnTo>
                <a:lnTo>
                  <a:pt x="803227" y="628666"/>
                </a:lnTo>
                <a:lnTo>
                  <a:pt x="803227" y="620826"/>
                </a:lnTo>
                <a:lnTo>
                  <a:pt x="801089" y="622489"/>
                </a:lnTo>
                <a:lnTo>
                  <a:pt x="798238" y="623914"/>
                </a:lnTo>
                <a:lnTo>
                  <a:pt x="793011" y="626053"/>
                </a:lnTo>
                <a:lnTo>
                  <a:pt x="790397" y="627478"/>
                </a:lnTo>
                <a:lnTo>
                  <a:pt x="788496" y="628191"/>
                </a:lnTo>
                <a:lnTo>
                  <a:pt x="787308" y="630092"/>
                </a:lnTo>
                <a:lnTo>
                  <a:pt x="786833" y="631755"/>
                </a:lnTo>
                <a:lnTo>
                  <a:pt x="785408" y="635794"/>
                </a:lnTo>
                <a:lnTo>
                  <a:pt x="784220" y="639833"/>
                </a:lnTo>
                <a:lnTo>
                  <a:pt x="780656" y="646485"/>
                </a:lnTo>
                <a:lnTo>
                  <a:pt x="776617" y="653138"/>
                </a:lnTo>
                <a:lnTo>
                  <a:pt x="772103" y="659078"/>
                </a:lnTo>
                <a:lnTo>
                  <a:pt x="762361" y="670007"/>
                </a:lnTo>
                <a:lnTo>
                  <a:pt x="757847" y="675947"/>
                </a:lnTo>
                <a:lnTo>
                  <a:pt x="753333" y="682124"/>
                </a:lnTo>
                <a:lnTo>
                  <a:pt x="750244" y="684738"/>
                </a:lnTo>
                <a:lnTo>
                  <a:pt x="747155" y="687589"/>
                </a:lnTo>
                <a:lnTo>
                  <a:pt x="744067" y="689252"/>
                </a:lnTo>
                <a:lnTo>
                  <a:pt x="740978" y="690915"/>
                </a:lnTo>
                <a:lnTo>
                  <a:pt x="737890" y="691865"/>
                </a:lnTo>
                <a:lnTo>
                  <a:pt x="734801" y="692816"/>
                </a:lnTo>
                <a:lnTo>
                  <a:pt x="731950" y="693291"/>
                </a:lnTo>
                <a:lnTo>
                  <a:pt x="728861" y="693291"/>
                </a:lnTo>
                <a:lnTo>
                  <a:pt x="723634" y="692816"/>
                </a:lnTo>
                <a:lnTo>
                  <a:pt x="718169" y="691390"/>
                </a:lnTo>
                <a:lnTo>
                  <a:pt x="713418" y="689727"/>
                </a:lnTo>
                <a:lnTo>
                  <a:pt x="708903" y="687826"/>
                </a:lnTo>
                <a:lnTo>
                  <a:pt x="706765" y="687589"/>
                </a:lnTo>
                <a:lnTo>
                  <a:pt x="704864" y="687114"/>
                </a:lnTo>
                <a:lnTo>
                  <a:pt x="703201" y="686163"/>
                </a:lnTo>
                <a:lnTo>
                  <a:pt x="701776" y="684738"/>
                </a:lnTo>
                <a:lnTo>
                  <a:pt x="698687" y="681649"/>
                </a:lnTo>
                <a:lnTo>
                  <a:pt x="696549" y="678085"/>
                </a:lnTo>
                <a:lnTo>
                  <a:pt x="694648" y="673571"/>
                </a:lnTo>
                <a:lnTo>
                  <a:pt x="693460" y="668819"/>
                </a:lnTo>
                <a:lnTo>
                  <a:pt x="692510" y="664305"/>
                </a:lnTo>
                <a:lnTo>
                  <a:pt x="692510" y="659790"/>
                </a:lnTo>
                <a:lnTo>
                  <a:pt x="692510" y="647436"/>
                </a:lnTo>
                <a:lnTo>
                  <a:pt x="693460" y="635319"/>
                </a:lnTo>
                <a:lnTo>
                  <a:pt x="694173" y="624389"/>
                </a:lnTo>
                <a:lnTo>
                  <a:pt x="695598" y="612748"/>
                </a:lnTo>
                <a:lnTo>
                  <a:pt x="699162" y="591364"/>
                </a:lnTo>
                <a:lnTo>
                  <a:pt x="703676" y="570456"/>
                </a:lnTo>
                <a:lnTo>
                  <a:pt x="720070" y="574971"/>
                </a:lnTo>
                <a:lnTo>
                  <a:pt x="736939" y="579247"/>
                </a:lnTo>
                <a:lnTo>
                  <a:pt x="770677" y="589226"/>
                </a:lnTo>
                <a:lnTo>
                  <a:pt x="788021" y="593503"/>
                </a:lnTo>
                <a:lnTo>
                  <a:pt x="805365" y="597542"/>
                </a:lnTo>
                <a:lnTo>
                  <a:pt x="823660" y="601106"/>
                </a:lnTo>
                <a:lnTo>
                  <a:pt x="841954" y="603719"/>
                </a:lnTo>
                <a:lnTo>
                  <a:pt x="861437" y="606570"/>
                </a:lnTo>
                <a:lnTo>
                  <a:pt x="880682" y="608233"/>
                </a:lnTo>
                <a:lnTo>
                  <a:pt x="889948" y="608708"/>
                </a:lnTo>
                <a:lnTo>
                  <a:pt x="898976" y="608708"/>
                </a:lnTo>
                <a:lnTo>
                  <a:pt x="908242" y="608708"/>
                </a:lnTo>
                <a:lnTo>
                  <a:pt x="916795" y="608233"/>
                </a:lnTo>
                <a:lnTo>
                  <a:pt x="925586" y="607283"/>
                </a:lnTo>
                <a:lnTo>
                  <a:pt x="934140" y="606095"/>
                </a:lnTo>
                <a:lnTo>
                  <a:pt x="942455" y="604669"/>
                </a:lnTo>
                <a:lnTo>
                  <a:pt x="950533" y="603006"/>
                </a:lnTo>
                <a:lnTo>
                  <a:pt x="958611" y="600630"/>
                </a:lnTo>
                <a:lnTo>
                  <a:pt x="966452" y="598017"/>
                </a:lnTo>
                <a:lnTo>
                  <a:pt x="974055" y="595403"/>
                </a:lnTo>
                <a:lnTo>
                  <a:pt x="981658" y="591840"/>
                </a:lnTo>
                <a:lnTo>
                  <a:pt x="989261" y="588276"/>
                </a:lnTo>
                <a:lnTo>
                  <a:pt x="996388" y="584237"/>
                </a:lnTo>
                <a:lnTo>
                  <a:pt x="1003041" y="579247"/>
                </a:lnTo>
                <a:lnTo>
                  <a:pt x="1009694" y="574495"/>
                </a:lnTo>
                <a:lnTo>
                  <a:pt x="1016346" y="569031"/>
                </a:lnTo>
                <a:lnTo>
                  <a:pt x="1022998" y="562853"/>
                </a:lnTo>
                <a:lnTo>
                  <a:pt x="1029176" y="556676"/>
                </a:lnTo>
                <a:lnTo>
                  <a:pt x="1035116" y="549548"/>
                </a:lnTo>
                <a:lnTo>
                  <a:pt x="1040818" y="541945"/>
                </a:lnTo>
                <a:lnTo>
                  <a:pt x="1046520" y="534342"/>
                </a:lnTo>
                <a:lnTo>
                  <a:pt x="1051985" y="526027"/>
                </a:lnTo>
                <a:lnTo>
                  <a:pt x="1056737" y="516523"/>
                </a:lnTo>
                <a:lnTo>
                  <a:pt x="1061726" y="507257"/>
                </a:lnTo>
                <a:lnTo>
                  <a:pt x="1066715" y="497041"/>
                </a:lnTo>
                <a:lnTo>
                  <a:pt x="1070992" y="486349"/>
                </a:lnTo>
                <a:lnTo>
                  <a:pt x="1075506" y="475182"/>
                </a:lnTo>
                <a:lnTo>
                  <a:pt x="1079070" y="462828"/>
                </a:lnTo>
                <a:lnTo>
                  <a:pt x="1082634" y="449998"/>
                </a:lnTo>
                <a:lnTo>
                  <a:pt x="1084772" y="437405"/>
                </a:lnTo>
                <a:lnTo>
                  <a:pt x="1087148" y="425050"/>
                </a:lnTo>
                <a:lnTo>
                  <a:pt x="1088811" y="411983"/>
                </a:lnTo>
                <a:lnTo>
                  <a:pt x="1089762" y="399628"/>
                </a:lnTo>
                <a:lnTo>
                  <a:pt x="1090712" y="386798"/>
                </a:lnTo>
                <a:lnTo>
                  <a:pt x="1090712" y="373731"/>
                </a:lnTo>
                <a:lnTo>
                  <a:pt x="1090712" y="360901"/>
                </a:lnTo>
                <a:lnTo>
                  <a:pt x="1089762" y="348071"/>
                </a:lnTo>
                <a:lnTo>
                  <a:pt x="1088811" y="335004"/>
                </a:lnTo>
                <a:lnTo>
                  <a:pt x="1088099" y="321698"/>
                </a:lnTo>
                <a:lnTo>
                  <a:pt x="1084772" y="295563"/>
                </a:lnTo>
                <a:lnTo>
                  <a:pt x="1080971" y="268478"/>
                </a:lnTo>
                <a:lnTo>
                  <a:pt x="1078595" y="258262"/>
                </a:lnTo>
                <a:lnTo>
                  <a:pt x="1075981" y="248283"/>
                </a:lnTo>
                <a:lnTo>
                  <a:pt x="1072417" y="238542"/>
                </a:lnTo>
                <a:lnTo>
                  <a:pt x="1069329" y="229275"/>
                </a:lnTo>
                <a:lnTo>
                  <a:pt x="1061251" y="210031"/>
                </a:lnTo>
                <a:lnTo>
                  <a:pt x="1053173" y="190073"/>
                </a:lnTo>
                <a:lnTo>
                  <a:pt x="1051034" y="186034"/>
                </a:lnTo>
                <a:lnTo>
                  <a:pt x="1048896" y="182470"/>
                </a:lnTo>
                <a:lnTo>
                  <a:pt x="1046045" y="179381"/>
                </a:lnTo>
                <a:lnTo>
                  <a:pt x="1043906" y="176768"/>
                </a:lnTo>
                <a:lnTo>
                  <a:pt x="1041293" y="174630"/>
                </a:lnTo>
                <a:lnTo>
                  <a:pt x="1038680" y="172729"/>
                </a:lnTo>
                <a:lnTo>
                  <a:pt x="1035828" y="171303"/>
                </a:lnTo>
                <a:lnTo>
                  <a:pt x="1032740" y="170591"/>
                </a:lnTo>
                <a:lnTo>
                  <a:pt x="1030126" y="170591"/>
                </a:lnTo>
                <a:lnTo>
                  <a:pt x="1027038" y="170591"/>
                </a:lnTo>
                <a:lnTo>
                  <a:pt x="1024424" y="171303"/>
                </a:lnTo>
                <a:lnTo>
                  <a:pt x="1021335" y="172729"/>
                </a:lnTo>
                <a:lnTo>
                  <a:pt x="1018247" y="174867"/>
                </a:lnTo>
                <a:lnTo>
                  <a:pt x="1014920" y="177718"/>
                </a:lnTo>
                <a:lnTo>
                  <a:pt x="1011832" y="180807"/>
                </a:lnTo>
                <a:lnTo>
                  <a:pt x="1008743" y="184846"/>
                </a:lnTo>
                <a:lnTo>
                  <a:pt x="991874" y="201240"/>
                </a:lnTo>
                <a:lnTo>
                  <a:pt x="983321" y="209318"/>
                </a:lnTo>
                <a:lnTo>
                  <a:pt x="974530" y="216683"/>
                </a:lnTo>
                <a:lnTo>
                  <a:pt x="965739" y="223811"/>
                </a:lnTo>
                <a:lnTo>
                  <a:pt x="956236" y="230226"/>
                </a:lnTo>
                <a:lnTo>
                  <a:pt x="946494" y="235928"/>
                </a:lnTo>
                <a:lnTo>
                  <a:pt x="941505" y="238066"/>
                </a:lnTo>
                <a:lnTo>
                  <a:pt x="936753" y="240442"/>
                </a:lnTo>
                <a:lnTo>
                  <a:pt x="932239" y="242581"/>
                </a:lnTo>
                <a:lnTo>
                  <a:pt x="928675" y="245669"/>
                </a:lnTo>
                <a:lnTo>
                  <a:pt x="925111" y="249233"/>
                </a:lnTo>
                <a:lnTo>
                  <a:pt x="922022" y="252797"/>
                </a:lnTo>
                <a:lnTo>
                  <a:pt x="919884" y="257311"/>
                </a:lnTo>
                <a:lnTo>
                  <a:pt x="918934" y="259925"/>
                </a:lnTo>
                <a:lnTo>
                  <a:pt x="918459" y="262538"/>
                </a:lnTo>
                <a:lnTo>
                  <a:pt x="918459" y="265389"/>
                </a:lnTo>
                <a:lnTo>
                  <a:pt x="918459" y="268003"/>
                </a:lnTo>
                <a:lnTo>
                  <a:pt x="918934" y="271091"/>
                </a:lnTo>
                <a:lnTo>
                  <a:pt x="919884" y="274180"/>
                </a:lnTo>
                <a:lnTo>
                  <a:pt x="921547" y="282258"/>
                </a:lnTo>
                <a:lnTo>
                  <a:pt x="922973" y="290574"/>
                </a:lnTo>
                <a:lnTo>
                  <a:pt x="923923" y="299127"/>
                </a:lnTo>
                <a:lnTo>
                  <a:pt x="924161" y="307443"/>
                </a:lnTo>
                <a:lnTo>
                  <a:pt x="924161" y="315996"/>
                </a:lnTo>
                <a:lnTo>
                  <a:pt x="923923" y="324550"/>
                </a:lnTo>
                <a:lnTo>
                  <a:pt x="922973" y="332865"/>
                </a:lnTo>
                <a:lnTo>
                  <a:pt x="922022" y="340943"/>
                </a:lnTo>
                <a:lnTo>
                  <a:pt x="920597" y="349259"/>
                </a:lnTo>
                <a:lnTo>
                  <a:pt x="918934" y="357812"/>
                </a:lnTo>
                <a:lnTo>
                  <a:pt x="914420" y="374681"/>
                </a:lnTo>
                <a:lnTo>
                  <a:pt x="909192" y="391075"/>
                </a:lnTo>
                <a:lnTo>
                  <a:pt x="903253" y="408182"/>
                </a:lnTo>
                <a:lnTo>
                  <a:pt x="903253" y="397965"/>
                </a:lnTo>
                <a:lnTo>
                  <a:pt x="904203" y="387274"/>
                </a:lnTo>
                <a:lnTo>
                  <a:pt x="906104" y="367078"/>
                </a:lnTo>
                <a:lnTo>
                  <a:pt x="907767" y="347596"/>
                </a:lnTo>
                <a:lnTo>
                  <a:pt x="908717" y="338567"/>
                </a:lnTo>
                <a:lnTo>
                  <a:pt x="908717" y="329777"/>
                </a:lnTo>
                <a:lnTo>
                  <a:pt x="908717" y="325738"/>
                </a:lnTo>
                <a:lnTo>
                  <a:pt x="907767" y="322649"/>
                </a:lnTo>
                <a:lnTo>
                  <a:pt x="906817" y="319560"/>
                </a:lnTo>
                <a:lnTo>
                  <a:pt x="905154" y="316471"/>
                </a:lnTo>
                <a:lnTo>
                  <a:pt x="903728" y="314096"/>
                </a:lnTo>
                <a:lnTo>
                  <a:pt x="901590" y="311957"/>
                </a:lnTo>
                <a:lnTo>
                  <a:pt x="897551" y="307443"/>
                </a:lnTo>
                <a:lnTo>
                  <a:pt x="895412" y="309344"/>
                </a:lnTo>
                <a:lnTo>
                  <a:pt x="892561" y="310769"/>
                </a:lnTo>
                <a:lnTo>
                  <a:pt x="887334" y="313383"/>
                </a:lnTo>
                <a:lnTo>
                  <a:pt x="884721" y="314096"/>
                </a:lnTo>
                <a:lnTo>
                  <a:pt x="882820" y="315521"/>
                </a:lnTo>
                <a:lnTo>
                  <a:pt x="881632" y="316947"/>
                </a:lnTo>
                <a:lnTo>
                  <a:pt x="881157" y="318610"/>
                </a:lnTo>
                <a:lnTo>
                  <a:pt x="872604" y="331915"/>
                </a:lnTo>
                <a:lnTo>
                  <a:pt x="864288" y="346646"/>
                </a:lnTo>
                <a:lnTo>
                  <a:pt x="856210" y="361376"/>
                </a:lnTo>
                <a:lnTo>
                  <a:pt x="847656" y="374681"/>
                </a:lnTo>
                <a:lnTo>
                  <a:pt x="841954" y="374681"/>
                </a:lnTo>
                <a:lnTo>
                  <a:pt x="846468" y="357812"/>
                </a:lnTo>
                <a:lnTo>
                  <a:pt x="850508" y="339518"/>
                </a:lnTo>
                <a:lnTo>
                  <a:pt x="854784" y="319560"/>
                </a:lnTo>
                <a:lnTo>
                  <a:pt x="858823" y="296514"/>
                </a:lnTo>
                <a:lnTo>
                  <a:pt x="848132" y="303879"/>
                </a:lnTo>
                <a:lnTo>
                  <a:pt x="840054" y="310294"/>
                </a:lnTo>
                <a:lnTo>
                  <a:pt x="833163" y="316947"/>
                </a:lnTo>
                <a:lnTo>
                  <a:pt x="825560" y="324550"/>
                </a:lnTo>
                <a:lnTo>
                  <a:pt x="823185" y="326688"/>
                </a:lnTo>
                <a:lnTo>
                  <a:pt x="821522" y="329301"/>
                </a:lnTo>
                <a:lnTo>
                  <a:pt x="817007" y="335954"/>
                </a:lnTo>
                <a:lnTo>
                  <a:pt x="812968" y="344032"/>
                </a:lnTo>
                <a:lnTo>
                  <a:pt x="808929" y="352585"/>
                </a:lnTo>
                <a:lnTo>
                  <a:pt x="809880" y="343557"/>
                </a:lnTo>
                <a:lnTo>
                  <a:pt x="811305" y="335479"/>
                </a:lnTo>
                <a:lnTo>
                  <a:pt x="812493" y="328826"/>
                </a:lnTo>
                <a:lnTo>
                  <a:pt x="814394" y="323124"/>
                </a:lnTo>
                <a:lnTo>
                  <a:pt x="816532" y="317659"/>
                </a:lnTo>
                <a:lnTo>
                  <a:pt x="819146" y="313383"/>
                </a:lnTo>
                <a:lnTo>
                  <a:pt x="822709" y="309344"/>
                </a:lnTo>
                <a:lnTo>
                  <a:pt x="826748" y="306255"/>
                </a:lnTo>
                <a:lnTo>
                  <a:pt x="832213" y="303166"/>
                </a:lnTo>
                <a:lnTo>
                  <a:pt x="838390" y="300315"/>
                </a:lnTo>
                <a:lnTo>
                  <a:pt x="845518" y="298177"/>
                </a:lnTo>
                <a:lnTo>
                  <a:pt x="854071" y="295563"/>
                </a:lnTo>
                <a:lnTo>
                  <a:pt x="875217" y="290574"/>
                </a:lnTo>
                <a:lnTo>
                  <a:pt x="903253" y="285347"/>
                </a:lnTo>
                <a:lnTo>
                  <a:pt x="886384" y="268478"/>
                </a:lnTo>
                <a:lnTo>
                  <a:pt x="879731" y="270141"/>
                </a:lnTo>
                <a:lnTo>
                  <a:pt x="873079" y="271091"/>
                </a:lnTo>
                <a:lnTo>
                  <a:pt x="867376" y="271567"/>
                </a:lnTo>
                <a:lnTo>
                  <a:pt x="862387" y="271091"/>
                </a:lnTo>
                <a:lnTo>
                  <a:pt x="857398" y="269666"/>
                </a:lnTo>
                <a:lnTo>
                  <a:pt x="853596" y="268003"/>
                </a:lnTo>
                <a:lnTo>
                  <a:pt x="849557" y="265627"/>
                </a:lnTo>
                <a:lnTo>
                  <a:pt x="846468" y="262538"/>
                </a:lnTo>
                <a:lnTo>
                  <a:pt x="843380" y="259450"/>
                </a:lnTo>
                <a:lnTo>
                  <a:pt x="840529" y="255411"/>
                </a:lnTo>
                <a:lnTo>
                  <a:pt x="838390" y="251134"/>
                </a:lnTo>
                <a:lnTo>
                  <a:pt x="836490" y="246620"/>
                </a:lnTo>
                <a:lnTo>
                  <a:pt x="834827" y="241155"/>
                </a:lnTo>
                <a:lnTo>
                  <a:pt x="833401" y="235453"/>
                </a:lnTo>
                <a:lnTo>
                  <a:pt x="831263" y="223336"/>
                </a:lnTo>
                <a:lnTo>
                  <a:pt x="897551" y="206942"/>
                </a:lnTo>
                <a:lnTo>
                  <a:pt x="888997" y="194112"/>
                </a:lnTo>
                <a:lnTo>
                  <a:pt x="880682" y="181282"/>
                </a:lnTo>
                <a:lnTo>
                  <a:pt x="871416" y="168690"/>
                </a:lnTo>
                <a:lnTo>
                  <a:pt x="866901" y="162988"/>
                </a:lnTo>
                <a:lnTo>
                  <a:pt x="861437" y="157048"/>
                </a:lnTo>
                <a:lnTo>
                  <a:pt x="856210" y="151821"/>
                </a:lnTo>
                <a:lnTo>
                  <a:pt x="850745" y="146831"/>
                </a:lnTo>
                <a:lnTo>
                  <a:pt x="844568" y="142555"/>
                </a:lnTo>
                <a:lnTo>
                  <a:pt x="838390" y="138516"/>
                </a:lnTo>
                <a:lnTo>
                  <a:pt x="831738" y="134952"/>
                </a:lnTo>
                <a:lnTo>
                  <a:pt x="824610" y="132338"/>
                </a:lnTo>
                <a:lnTo>
                  <a:pt x="817007" y="129963"/>
                </a:lnTo>
                <a:lnTo>
                  <a:pt x="808929" y="128774"/>
                </a:lnTo>
                <a:lnTo>
                  <a:pt x="806791" y="128299"/>
                </a:lnTo>
                <a:lnTo>
                  <a:pt x="804652" y="127824"/>
                </a:lnTo>
                <a:lnTo>
                  <a:pt x="802752" y="126399"/>
                </a:lnTo>
                <a:lnTo>
                  <a:pt x="801089" y="125211"/>
                </a:lnTo>
                <a:lnTo>
                  <a:pt x="799663" y="123310"/>
                </a:lnTo>
                <a:lnTo>
                  <a:pt x="798713" y="121647"/>
                </a:lnTo>
                <a:lnTo>
                  <a:pt x="798000" y="119271"/>
                </a:lnTo>
                <a:lnTo>
                  <a:pt x="798000" y="117608"/>
                </a:lnTo>
                <a:lnTo>
                  <a:pt x="785408" y="106916"/>
                </a:lnTo>
                <a:lnTo>
                  <a:pt x="772578" y="95749"/>
                </a:lnTo>
                <a:lnTo>
                  <a:pt x="747155" y="72703"/>
                </a:lnTo>
                <a:lnTo>
                  <a:pt x="733850" y="61061"/>
                </a:lnTo>
                <a:lnTo>
                  <a:pt x="720545" y="49894"/>
                </a:lnTo>
                <a:lnTo>
                  <a:pt x="706765" y="38728"/>
                </a:lnTo>
                <a:lnTo>
                  <a:pt x="692510" y="28036"/>
                </a:lnTo>
                <a:lnTo>
                  <a:pt x="679442" y="21859"/>
                </a:lnTo>
                <a:lnTo>
                  <a:pt x="666137" y="16632"/>
                </a:lnTo>
                <a:lnTo>
                  <a:pt x="652832" y="11642"/>
                </a:lnTo>
                <a:lnTo>
                  <a:pt x="639527" y="7603"/>
                </a:lnTo>
                <a:lnTo>
                  <a:pt x="626222" y="4514"/>
                </a:lnTo>
                <a:lnTo>
                  <a:pt x="612917" y="1901"/>
                </a:lnTo>
                <a:lnTo>
                  <a:pt x="599374" y="475"/>
                </a:lnTo>
                <a:close/>
              </a:path>
            </a:pathLst>
          </a:custGeom>
          <a:solidFill>
            <a:schemeClr val="bg1">
              <a:alpha val="2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IN" sz="1765" dirty="0">
              <a:solidFill>
                <a:srgbClr val="000000"/>
              </a:solidFill>
            </a:endParaRPr>
          </a:p>
        </p:txBody>
      </p:sp>
      <p:sp>
        <p:nvSpPr>
          <p:cNvPr id="7" name="Rectangle 6"/>
          <p:cNvSpPr/>
          <p:nvPr/>
        </p:nvSpPr>
        <p:spPr>
          <a:xfrm>
            <a:off x="8929" y="1213304"/>
            <a:ext cx="5220355" cy="1558760"/>
          </a:xfrm>
          <a:prstGeom prst="rect">
            <a:avLst/>
          </a:prstGeom>
        </p:spPr>
        <p:txBody>
          <a:bodyPr wrap="square" lIns="268927">
            <a:spAutoFit/>
          </a:bodyPr>
          <a:lstStyle/>
          <a:p>
            <a:pPr defTabSz="914102" fontAlgn="base">
              <a:lnSpc>
                <a:spcPct val="90000"/>
              </a:lnSpc>
              <a:spcBef>
                <a:spcPct val="0"/>
              </a:spcBef>
              <a:spcAft>
                <a:spcPct val="0"/>
              </a:spcAft>
            </a:pPr>
            <a:r>
              <a:rPr lang="en-US" sz="5294" dirty="0" smtClean="0">
                <a:solidFill>
                  <a:srgbClr val="FFFFFF"/>
                </a:solidFill>
                <a:latin typeface="Segoe UI Light"/>
                <a:ea typeface="Segoe UI" pitchFamily="34" charset="0"/>
                <a:cs typeface="Segoe UI" pitchFamily="34" charset="0"/>
              </a:rPr>
              <a:t>Spark with Azure HDInsight</a:t>
            </a:r>
            <a:endParaRPr lang="en-US" sz="5294" dirty="0">
              <a:solidFill>
                <a:srgbClr val="FFFFFF"/>
              </a:solidFill>
              <a:latin typeface="Segoe UI Light"/>
              <a:ea typeface="Segoe UI" pitchFamily="34" charset="0"/>
              <a:cs typeface="Segoe UI" pitchFamily="34" charset="0"/>
            </a:endParaRPr>
          </a:p>
        </p:txBody>
      </p:sp>
      <p:sp>
        <p:nvSpPr>
          <p:cNvPr id="2" name="Slide Number Placeholder 1"/>
          <p:cNvSpPr>
            <a:spLocks noGrp="1"/>
          </p:cNvSpPr>
          <p:nvPr>
            <p:ph type="sldNum" sz="quarter" idx="11"/>
          </p:nvPr>
        </p:nvSpPr>
        <p:spPr/>
        <p:txBody>
          <a:bodyPr/>
          <a:lstStyle/>
          <a:p>
            <a:pPr>
              <a:defRPr/>
            </a:pPr>
            <a:fld id="{F8A0AC42-AA1D-4944-8D96-660DE70C7E1B}" type="slidenum">
              <a:rPr lang="en-IN"/>
              <a:pPr>
                <a:defRPr/>
              </a:pPr>
              <a:t>55</a:t>
            </a:fld>
            <a:endParaRPr lang="en-IN" dirty="0"/>
          </a:p>
        </p:txBody>
      </p:sp>
      <p:sp>
        <p:nvSpPr>
          <p:cNvPr id="8" name="TextBox 7"/>
          <p:cNvSpPr txBox="1"/>
          <p:nvPr/>
        </p:nvSpPr>
        <p:spPr>
          <a:xfrm>
            <a:off x="5229284" y="1637845"/>
            <a:ext cx="6553002" cy="2268438"/>
          </a:xfrm>
          <a:prstGeom prst="rect">
            <a:avLst/>
          </a:prstGeom>
          <a:noFill/>
        </p:spPr>
        <p:txBody>
          <a:bodyPr wrap="square" lIns="268927" tIns="143428" rIns="179285" bIns="143428" rtlCol="0">
            <a:noAutofit/>
          </a:bodyPr>
          <a:lstStyle/>
          <a:p>
            <a:pPr marL="52912" lvl="1" defTabSz="913770" fontAlgn="base">
              <a:spcBef>
                <a:spcPts val="1176"/>
              </a:spcBef>
              <a:buClr>
                <a:srgbClr val="68217A">
                  <a:lumMod val="50000"/>
                </a:srgbClr>
              </a:buClr>
            </a:pPr>
            <a:r>
              <a:rPr lang="en-US" sz="3137" dirty="0" smtClean="0">
                <a:ln>
                  <a:solidFill>
                    <a:srgbClr val="FFFFFF">
                      <a:alpha val="0"/>
                    </a:srgbClr>
                  </a:solidFill>
                </a:ln>
                <a:solidFill>
                  <a:srgbClr val="68217A"/>
                </a:solidFill>
                <a:latin typeface="Segoe UI Light"/>
                <a:ea typeface="Segoe UI" pitchFamily="34" charset="0"/>
                <a:cs typeface="Segoe UI" pitchFamily="34" charset="0"/>
              </a:rPr>
              <a:t>Agenda</a:t>
            </a:r>
            <a:endParaRPr lang="en-US" sz="3137" dirty="0">
              <a:ln>
                <a:solidFill>
                  <a:srgbClr val="FFFFFF">
                    <a:alpha val="0"/>
                  </a:srgbClr>
                </a:solidFill>
              </a:ln>
              <a:solidFill>
                <a:srgbClr val="68217A"/>
              </a:solidFill>
              <a:latin typeface="Segoe UI Light"/>
              <a:ea typeface="Segoe UI" pitchFamily="34" charset="0"/>
              <a:cs typeface="Segoe UI" pitchFamily="34" charset="0"/>
            </a:endParaRPr>
          </a:p>
          <a:p>
            <a:pPr marL="558686" lvl="1" indent="-448193" defTabSz="913770" fontAlgn="base">
              <a:buClr>
                <a:srgbClr val="68217A">
                  <a:lumMod val="50000"/>
                </a:srgbClr>
              </a:buClr>
              <a:buBlip>
                <a:blip r:embed="rId2"/>
              </a:buBlip>
            </a:pPr>
            <a:r>
              <a:rPr lang="en-US" sz="24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Provisioning HDInsight Spark Clusters</a:t>
            </a:r>
          </a:p>
          <a:p>
            <a:pPr marL="1015886" lvl="2" indent="-448193" defTabSz="913770" fontAlgn="base">
              <a:buClr>
                <a:srgbClr val="68217A">
                  <a:lumMod val="50000"/>
                </a:srgbClr>
              </a:buClr>
              <a:buBlip>
                <a:blip r:embed="rId2"/>
              </a:buBlip>
            </a:pP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Azure Portal Integration</a:t>
            </a:r>
          </a:p>
          <a:p>
            <a:pPr marL="1015886" lvl="2" indent="-448193" defTabSz="913770" fontAlgn="base">
              <a:buClr>
                <a:srgbClr val="68217A">
                  <a:lumMod val="50000"/>
                </a:srgbClr>
              </a:buClr>
              <a:buBlip>
                <a:blip r:embed="rId2"/>
              </a:buBlip>
            </a:pP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Scripting</a:t>
            </a:r>
          </a:p>
          <a:p>
            <a:pPr marL="558686" lvl="1" indent="-448193" defTabSz="913770" fontAlgn="base">
              <a:buClr>
                <a:srgbClr val="68217A">
                  <a:lumMod val="50000"/>
                </a:srgbClr>
              </a:buClr>
              <a:buBlip>
                <a:blip r:embed="rId2"/>
              </a:buBlip>
            </a:pP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Managing HDInsight Spark Cluster</a:t>
            </a:r>
          </a:p>
          <a:p>
            <a:pPr marL="558686" lvl="1" indent="-448193" defTabSz="913770" fontAlgn="base">
              <a:buClr>
                <a:srgbClr val="68217A">
                  <a:lumMod val="50000"/>
                </a:srgbClr>
              </a:buClr>
              <a:buBlip>
                <a:blip r:embed="rId2"/>
              </a:buBlip>
            </a:pPr>
            <a:r>
              <a:rPr lang="en-US" sz="24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Developing and running HDInsight Spark Applications</a:t>
            </a:r>
          </a:p>
          <a:p>
            <a:pPr marL="1015886" lvl="2" indent="-448193" defTabSz="913770" fontAlgn="base">
              <a:buClr>
                <a:srgbClr val="68217A">
                  <a:lumMod val="50000"/>
                </a:srgbClr>
              </a:buClr>
              <a:buBlip>
                <a:blip r:embed="rId2"/>
              </a:buBlip>
            </a:pP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Jupytr Notebook</a:t>
            </a:r>
          </a:p>
          <a:p>
            <a:pPr marL="1015886" lvl="2" indent="-448193" defTabSz="913770" fontAlgn="base">
              <a:buClr>
                <a:srgbClr val="68217A">
                  <a:lumMod val="50000"/>
                </a:srgbClr>
              </a:buClr>
              <a:buBlip>
                <a:blip r:embed="rId2"/>
              </a:buBlip>
            </a:pP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Zeppelin Notebook</a:t>
            </a:r>
          </a:p>
          <a:p>
            <a:pPr marL="1015886" lvl="2" indent="-448193" defTabSz="913770" fontAlgn="base">
              <a:buClr>
                <a:srgbClr val="68217A">
                  <a:lumMod val="50000"/>
                </a:srgbClr>
              </a:buClr>
              <a:buBlip>
                <a:blip r:embed="rId2"/>
              </a:buBlip>
            </a:pP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Spark Shell</a:t>
            </a:r>
          </a:p>
          <a:p>
            <a:pPr marL="1015886" lvl="2" indent="-448193" defTabSz="913770" fontAlgn="base">
              <a:buClr>
                <a:srgbClr val="68217A">
                  <a:lumMod val="50000"/>
                </a:srgbClr>
              </a:buClr>
              <a:buBlip>
                <a:blip r:embed="rId2"/>
              </a:buBlip>
            </a:pP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Stand-alone Scala Programs</a:t>
            </a:r>
          </a:p>
          <a:p>
            <a:pPr marL="558686" lvl="1" indent="-448193" defTabSz="913770" fontAlgn="base">
              <a:buClr>
                <a:srgbClr val="68217A">
                  <a:lumMod val="50000"/>
                </a:srgbClr>
              </a:buClr>
              <a:buBlip>
                <a:blip r:embed="rId2"/>
              </a:buBlip>
            </a:pPr>
            <a:r>
              <a:rPr lang="en-US" sz="2000"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HDInsight integration with Azure Event Hubs</a:t>
            </a:r>
          </a:p>
          <a:p>
            <a:pPr marL="558686" lvl="1" indent="-448193" defTabSz="913770" fontAlgn="base">
              <a:buClr>
                <a:srgbClr val="68217A">
                  <a:lumMod val="50000"/>
                </a:srgbClr>
              </a:buClr>
              <a:buBlip>
                <a:blip r:embed="rId2"/>
              </a:buBlip>
            </a:pPr>
            <a:endParaRPr lang="en-US"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Tree>
    <p:extLst>
      <p:ext uri="{BB962C8B-B14F-4D97-AF65-F5344CB8AC3E}">
        <p14:creationId xmlns:p14="http://schemas.microsoft.com/office/powerpoint/2010/main" val="2432192280"/>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HDInsight Spark Cluster</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56</a:t>
            </a:fld>
            <a:endParaRPr lang="en-US" dirty="0"/>
          </a:p>
        </p:txBody>
      </p:sp>
      <p:pic>
        <p:nvPicPr>
          <p:cNvPr id="6" name="Picture 5"/>
          <p:cNvPicPr>
            <a:picLocks noChangeAspect="1"/>
          </p:cNvPicPr>
          <p:nvPr/>
        </p:nvPicPr>
        <p:blipFill>
          <a:blip r:embed="rId2"/>
          <a:stretch>
            <a:fillRect/>
          </a:stretch>
        </p:blipFill>
        <p:spPr>
          <a:xfrm>
            <a:off x="3230515" y="4179082"/>
            <a:ext cx="8414448" cy="2392520"/>
          </a:xfrm>
          <a:prstGeom prst="rect">
            <a:avLst/>
          </a:prstGeom>
          <a:ln>
            <a:solidFill>
              <a:schemeClr val="bg2">
                <a:lumMod val="50000"/>
              </a:schemeClr>
            </a:solidFill>
          </a:ln>
        </p:spPr>
      </p:pic>
      <p:pic>
        <p:nvPicPr>
          <p:cNvPr id="5" name="Picture 4"/>
          <p:cNvPicPr>
            <a:picLocks noChangeAspect="1"/>
          </p:cNvPicPr>
          <p:nvPr/>
        </p:nvPicPr>
        <p:blipFill>
          <a:blip r:embed="rId3"/>
          <a:stretch>
            <a:fillRect/>
          </a:stretch>
        </p:blipFill>
        <p:spPr>
          <a:xfrm>
            <a:off x="555771" y="1214321"/>
            <a:ext cx="6930251" cy="4036169"/>
          </a:xfrm>
          <a:prstGeom prst="rect">
            <a:avLst/>
          </a:prstGeom>
          <a:ln>
            <a:solidFill>
              <a:schemeClr val="bg2">
                <a:lumMod val="50000"/>
              </a:schemeClr>
            </a:solidFill>
          </a:ln>
        </p:spPr>
      </p:pic>
      <p:sp>
        <p:nvSpPr>
          <p:cNvPr id="7" name="TextBox 6"/>
          <p:cNvSpPr txBox="1"/>
          <p:nvPr/>
        </p:nvSpPr>
        <p:spPr>
          <a:xfrm>
            <a:off x="7587746" y="1222840"/>
            <a:ext cx="4074985" cy="2046714"/>
          </a:xfrm>
          <a:prstGeom prst="rect">
            <a:avLst/>
          </a:prstGeom>
          <a:noFill/>
          <a:ln>
            <a:solidFill>
              <a:schemeClr val="tx2">
                <a:lumMod val="40000"/>
                <a:lumOff val="60000"/>
              </a:schemeClr>
            </a:solid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4"/>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457200" lvl="2" indent="-448193" defTabSz="913770" fontAlgn="base">
              <a:spcBef>
                <a:spcPts val="0"/>
              </a:spcBef>
              <a:spcAft>
                <a:spcPts val="600"/>
              </a:spcAft>
              <a:buClr>
                <a:srgbClr val="68217A">
                  <a:lumMod val="50000"/>
                </a:srgbClr>
              </a:buClr>
              <a:buBlip>
                <a:blip r:embed="rId4"/>
              </a:buBlip>
            </a:pPr>
            <a:r>
              <a:rPr lang="en-US" sz="1600" dirty="0"/>
              <a:t>A Spark cluster can be provisioned directly from the Azure console.</a:t>
            </a:r>
          </a:p>
          <a:p>
            <a:pPr marL="457200" lvl="2" indent="-448193" defTabSz="913770" fontAlgn="base">
              <a:spcBef>
                <a:spcPts val="0"/>
              </a:spcBef>
              <a:spcAft>
                <a:spcPts val="600"/>
              </a:spcAft>
              <a:buClr>
                <a:srgbClr val="68217A">
                  <a:lumMod val="50000"/>
                </a:srgbClr>
              </a:buClr>
              <a:buBlip>
                <a:blip r:embed="rId4"/>
              </a:buBlip>
            </a:pPr>
            <a:r>
              <a:rPr lang="en-US" sz="1600" dirty="0"/>
              <a:t>Only the number of data nodes  have to be specified (can be changed later)</a:t>
            </a:r>
          </a:p>
          <a:p>
            <a:pPr marL="457200" lvl="2" indent="-448193" defTabSz="913770" fontAlgn="base">
              <a:spcBef>
                <a:spcPts val="0"/>
              </a:spcBef>
              <a:spcAft>
                <a:spcPts val="600"/>
              </a:spcAft>
              <a:buClr>
                <a:srgbClr val="68217A">
                  <a:lumMod val="50000"/>
                </a:srgbClr>
              </a:buClr>
              <a:buBlip>
                <a:blip r:embed="rId4"/>
              </a:buBlip>
            </a:pPr>
            <a:r>
              <a:rPr lang="en-US" sz="1600" dirty="0"/>
              <a:t>Clusters can </a:t>
            </a:r>
            <a:r>
              <a:rPr lang="en-US" sz="1600" dirty="0" smtClean="0"/>
              <a:t>have up to  </a:t>
            </a:r>
            <a:r>
              <a:rPr lang="en-US" sz="1600" dirty="0"/>
              <a:t>16 </a:t>
            </a:r>
            <a:r>
              <a:rPr lang="en-US" sz="1600" dirty="0" smtClean="0"/>
              <a:t>nodes</a:t>
            </a:r>
          </a:p>
          <a:p>
            <a:pPr marL="457200" lvl="2" indent="-448193" defTabSz="913770" fontAlgn="base">
              <a:spcBef>
                <a:spcPts val="0"/>
              </a:spcBef>
              <a:spcAft>
                <a:spcPts val="600"/>
              </a:spcAft>
              <a:buClr>
                <a:srgbClr val="68217A">
                  <a:lumMod val="50000"/>
                </a:srgbClr>
              </a:buClr>
              <a:buBlip>
                <a:blip r:embed="rId4"/>
              </a:buBlip>
            </a:pPr>
            <a:r>
              <a:rPr lang="en-US" sz="1600" dirty="0"/>
              <a:t>M</a:t>
            </a:r>
            <a:r>
              <a:rPr lang="en-US" sz="1600" dirty="0" smtClean="0"/>
              <a:t>ore nodes enable more queries to be run concurrently</a:t>
            </a:r>
            <a:endParaRPr lang="en-US" sz="1600" dirty="0"/>
          </a:p>
        </p:txBody>
      </p:sp>
      <p:sp>
        <p:nvSpPr>
          <p:cNvPr id="8" name="Oval 7"/>
          <p:cNvSpPr/>
          <p:nvPr/>
        </p:nvSpPr>
        <p:spPr bwMode="auto">
          <a:xfrm>
            <a:off x="6974794" y="6035828"/>
            <a:ext cx="673240" cy="401914"/>
          </a:xfrm>
          <a:prstGeom prst="ellipse">
            <a:avLst/>
          </a:prstGeom>
          <a:noFill/>
          <a:ln w="381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9" name="TextBox 8"/>
          <p:cNvSpPr txBox="1"/>
          <p:nvPr/>
        </p:nvSpPr>
        <p:spPr>
          <a:xfrm>
            <a:off x="555771" y="5375342"/>
            <a:ext cx="2397681" cy="954107"/>
          </a:xfrm>
          <a:prstGeom prst="rect">
            <a:avLst/>
          </a:prstGeom>
          <a:noFill/>
          <a:ln>
            <a:no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4"/>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marL="9007" lvl="2" indent="0" defTabSz="913770" fontAlgn="base">
              <a:spcBef>
                <a:spcPts val="0"/>
              </a:spcBef>
              <a:spcAft>
                <a:spcPts val="600"/>
              </a:spcAft>
              <a:buClr>
                <a:srgbClr val="68217A">
                  <a:lumMod val="50000"/>
                </a:srgbClr>
              </a:buClr>
              <a:buNone/>
            </a:pPr>
            <a:r>
              <a:rPr lang="en-US" sz="1400" dirty="0" smtClean="0"/>
              <a:t>The </a:t>
            </a:r>
            <a:r>
              <a:rPr lang="en-US" sz="1400" dirty="0"/>
              <a:t>Azure console lists all types of HDInsight clusters (HBase, Storm, Spark etc) currently provisioned</a:t>
            </a:r>
          </a:p>
        </p:txBody>
      </p:sp>
      <p:cxnSp>
        <p:nvCxnSpPr>
          <p:cNvPr id="11" name="Straight Arrow Connector 10"/>
          <p:cNvCxnSpPr/>
          <p:nvPr/>
        </p:nvCxnSpPr>
        <p:spPr>
          <a:xfrm>
            <a:off x="2752485" y="5938576"/>
            <a:ext cx="401934" cy="0"/>
          </a:xfrm>
          <a:prstGeom prst="straightConnector1">
            <a:avLst/>
          </a:prstGeom>
          <a:ln w="28575">
            <a:solidFill>
              <a:schemeClr val="bg2">
                <a:lumMod val="50000"/>
              </a:schemeClr>
            </a:solidFill>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75203010"/>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HDInsight Spark Dashboard</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57</a:t>
            </a:fld>
            <a:endParaRPr lang="en-US" dirty="0"/>
          </a:p>
        </p:txBody>
      </p:sp>
      <p:sp>
        <p:nvSpPr>
          <p:cNvPr id="5" name="TextBox 4"/>
          <p:cNvSpPr txBox="1"/>
          <p:nvPr/>
        </p:nvSpPr>
        <p:spPr>
          <a:xfrm>
            <a:off x="7406138" y="2187713"/>
            <a:ext cx="4638378" cy="3539430"/>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2"/>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lvl="1"/>
            <a:r>
              <a:rPr lang="en-US" sz="2000" dirty="0"/>
              <a:t>The HDInsight Spark Dashboard provides links to access:</a:t>
            </a:r>
          </a:p>
          <a:p>
            <a:pPr marL="1015886" lvl="2" indent="-448193" defTabSz="913770" fontAlgn="base">
              <a:buClr>
                <a:srgbClr val="68217A">
                  <a:lumMod val="50000"/>
                </a:srgbClr>
              </a:buClr>
              <a:buBlip>
                <a:blip r:embed="rId2"/>
              </a:buBlip>
            </a:pPr>
            <a:r>
              <a:rPr lang="en-US" sz="1600" dirty="0"/>
              <a:t>The </a:t>
            </a:r>
            <a:r>
              <a:rPr lang="en-US" sz="1600" b="1" dirty="0"/>
              <a:t>Spark UI </a:t>
            </a:r>
            <a:r>
              <a:rPr lang="en-US" sz="1600" dirty="0"/>
              <a:t>(the web-based UI to monitor a Spark cluster) </a:t>
            </a:r>
          </a:p>
          <a:p>
            <a:pPr marL="1015886" lvl="2" indent="-448193" defTabSz="913770" fontAlgn="base">
              <a:buClr>
                <a:srgbClr val="68217A">
                  <a:lumMod val="50000"/>
                </a:srgbClr>
              </a:buClr>
              <a:buBlip>
                <a:blip r:embed="rId2"/>
              </a:buBlip>
            </a:pPr>
            <a:r>
              <a:rPr lang="en-US" sz="1600" dirty="0"/>
              <a:t>The </a:t>
            </a:r>
            <a:r>
              <a:rPr lang="en-US" sz="1600" b="1" dirty="0"/>
              <a:t>Resource Manager </a:t>
            </a:r>
            <a:r>
              <a:rPr lang="en-US" sz="1600" dirty="0"/>
              <a:t>that controls the amount of resources allocated to various Spark cluster components</a:t>
            </a:r>
          </a:p>
          <a:p>
            <a:pPr marL="1015886" lvl="2" indent="-448193" defTabSz="913770" fontAlgn="base">
              <a:buClr>
                <a:srgbClr val="68217A">
                  <a:lumMod val="50000"/>
                </a:srgbClr>
              </a:buClr>
              <a:buBlip>
                <a:blip r:embed="rId2"/>
              </a:buBlip>
            </a:pPr>
            <a:r>
              <a:rPr lang="en-US" sz="1600" b="1" dirty="0"/>
              <a:t>Notebooks</a:t>
            </a:r>
            <a:r>
              <a:rPr lang="en-US" sz="1600" dirty="0"/>
              <a:t> – interactive web based tools to develop and run Spark programs  </a:t>
            </a:r>
          </a:p>
        </p:txBody>
      </p:sp>
      <p:pic>
        <p:nvPicPr>
          <p:cNvPr id="9" name="Picture 8"/>
          <p:cNvPicPr>
            <a:picLocks noChangeAspect="1"/>
          </p:cNvPicPr>
          <p:nvPr/>
        </p:nvPicPr>
        <p:blipFill>
          <a:blip r:embed="rId3"/>
          <a:stretch>
            <a:fillRect/>
          </a:stretch>
        </p:blipFill>
        <p:spPr>
          <a:xfrm>
            <a:off x="514462" y="1165161"/>
            <a:ext cx="6528158" cy="5187890"/>
          </a:xfrm>
          <a:prstGeom prst="rect">
            <a:avLst/>
          </a:prstGeom>
          <a:ln>
            <a:solidFill>
              <a:schemeClr val="bg2">
                <a:lumMod val="25000"/>
              </a:schemeClr>
            </a:solidFill>
          </a:ln>
        </p:spPr>
      </p:pic>
      <p:cxnSp>
        <p:nvCxnSpPr>
          <p:cNvPr id="8" name="Straight Arrow Connector 7"/>
          <p:cNvCxnSpPr/>
          <p:nvPr/>
        </p:nvCxnSpPr>
        <p:spPr>
          <a:xfrm flipH="1">
            <a:off x="6628308" y="3378299"/>
            <a:ext cx="1261405" cy="0"/>
          </a:xfrm>
          <a:prstGeom prst="straightConnector1">
            <a:avLst/>
          </a:prstGeom>
          <a:ln w="28575">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726947712"/>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HDInsight Spark Resource Manager</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58</a:t>
            </a:fld>
            <a:endParaRPr lang="en-US" dirty="0"/>
          </a:p>
        </p:txBody>
      </p:sp>
      <p:pic>
        <p:nvPicPr>
          <p:cNvPr id="4" name="Picture 3"/>
          <p:cNvPicPr>
            <a:picLocks noChangeAspect="1"/>
          </p:cNvPicPr>
          <p:nvPr/>
        </p:nvPicPr>
        <p:blipFill>
          <a:blip r:embed="rId2"/>
          <a:stretch>
            <a:fillRect/>
          </a:stretch>
        </p:blipFill>
        <p:spPr>
          <a:xfrm>
            <a:off x="392194" y="1586809"/>
            <a:ext cx="8252320" cy="4116660"/>
          </a:xfrm>
          <a:prstGeom prst="rect">
            <a:avLst/>
          </a:prstGeom>
          <a:ln>
            <a:solidFill>
              <a:schemeClr val="bg2">
                <a:lumMod val="50000"/>
              </a:schemeClr>
            </a:solidFill>
          </a:ln>
        </p:spPr>
      </p:pic>
      <p:sp>
        <p:nvSpPr>
          <p:cNvPr id="5" name="TextBox 4"/>
          <p:cNvSpPr txBox="1"/>
          <p:nvPr/>
        </p:nvSpPr>
        <p:spPr>
          <a:xfrm>
            <a:off x="8720523" y="1586809"/>
            <a:ext cx="3274142" cy="4093428"/>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r>
              <a:rPr lang="en-US" sz="2000" dirty="0" smtClean="0">
                <a:solidFill>
                  <a:schemeClr val="bg2">
                    <a:lumMod val="50000"/>
                  </a:schemeClr>
                </a:solidFill>
              </a:rPr>
              <a:t>The Resource Manager enables you to control the number of cores and amount of memory allocated to Spark cluster components and notebooks.</a:t>
            </a:r>
          </a:p>
          <a:p>
            <a:endParaRPr lang="en-US" sz="2000" dirty="0" smtClean="0">
              <a:solidFill>
                <a:schemeClr val="bg2">
                  <a:lumMod val="50000"/>
                </a:schemeClr>
              </a:solidFill>
            </a:endParaRPr>
          </a:p>
          <a:p>
            <a:r>
              <a:rPr lang="en-US" sz="2000" dirty="0" smtClean="0">
                <a:solidFill>
                  <a:schemeClr val="bg2">
                    <a:lumMod val="50000"/>
                  </a:schemeClr>
                </a:solidFill>
              </a:rPr>
              <a:t>Increasing the resources allocated to the Thrift Server can potentially improve the performance with BI Tools</a:t>
            </a:r>
            <a:endParaRPr lang="en-US" sz="2000" dirty="0">
              <a:solidFill>
                <a:schemeClr val="bg2">
                  <a:lumMod val="50000"/>
                </a:schemeClr>
              </a:solidFill>
            </a:endParaRPr>
          </a:p>
        </p:txBody>
      </p:sp>
    </p:spTree>
    <p:extLst>
      <p:ext uri="{BB962C8B-B14F-4D97-AF65-F5344CB8AC3E}">
        <p14:creationId xmlns:p14="http://schemas.microsoft.com/office/powerpoint/2010/main" val="3650735338"/>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Resizing a HDInsight Spark Cluster</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59</a:t>
            </a:fld>
            <a:endParaRPr lang="en-US" dirty="0"/>
          </a:p>
        </p:txBody>
      </p:sp>
      <p:pic>
        <p:nvPicPr>
          <p:cNvPr id="4" name="Picture 3"/>
          <p:cNvPicPr>
            <a:picLocks noChangeAspect="1"/>
          </p:cNvPicPr>
          <p:nvPr/>
        </p:nvPicPr>
        <p:blipFill>
          <a:blip r:embed="rId2"/>
          <a:stretch>
            <a:fillRect/>
          </a:stretch>
        </p:blipFill>
        <p:spPr>
          <a:xfrm>
            <a:off x="412800" y="2380024"/>
            <a:ext cx="6754919" cy="2224979"/>
          </a:xfrm>
          <a:prstGeom prst="rect">
            <a:avLst/>
          </a:prstGeom>
          <a:ln>
            <a:solidFill>
              <a:schemeClr val="tx2">
                <a:lumMod val="40000"/>
                <a:lumOff val="60000"/>
              </a:schemeClr>
            </a:solidFill>
          </a:ln>
        </p:spPr>
      </p:pic>
      <p:sp>
        <p:nvSpPr>
          <p:cNvPr id="5" name="TextBox 4"/>
          <p:cNvSpPr txBox="1"/>
          <p:nvPr/>
        </p:nvSpPr>
        <p:spPr>
          <a:xfrm>
            <a:off x="7275871" y="2409521"/>
            <a:ext cx="4768645" cy="2182136"/>
          </a:xfrm>
          <a:prstGeom prst="rect">
            <a:avLst/>
          </a:prstGeom>
          <a:noFill/>
          <a:ln>
            <a:solidFill>
              <a:schemeClr val="tx2">
                <a:lumMod val="40000"/>
                <a:lumOff val="60000"/>
              </a:schemeClr>
            </a:solid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lvl="1">
              <a:spcAft>
                <a:spcPts val="900"/>
              </a:spcAft>
            </a:pPr>
            <a:r>
              <a:rPr lang="en-US" sz="1600" dirty="0"/>
              <a:t>Like other HDInsight cluster types, the number of nodes in a Spark cluster can be increased dynamically</a:t>
            </a:r>
          </a:p>
          <a:p>
            <a:pPr lvl="1">
              <a:spcAft>
                <a:spcPts val="900"/>
              </a:spcAft>
            </a:pPr>
            <a:r>
              <a:rPr lang="en-US" sz="1600" dirty="0"/>
              <a:t>The cluster or the running jobs </a:t>
            </a:r>
            <a:r>
              <a:rPr lang="en-US" sz="1600" dirty="0" smtClean="0"/>
              <a:t>do </a:t>
            </a:r>
            <a:r>
              <a:rPr lang="en-US" sz="1600" dirty="0"/>
              <a:t>not have to be paused or </a:t>
            </a:r>
            <a:r>
              <a:rPr lang="en-US" sz="1600" dirty="0" smtClean="0"/>
              <a:t>stopped to resize</a:t>
            </a:r>
          </a:p>
          <a:p>
            <a:pPr lvl="1">
              <a:spcAft>
                <a:spcPts val="900"/>
              </a:spcAft>
            </a:pPr>
            <a:r>
              <a:rPr lang="en-US" sz="1600" dirty="0" smtClean="0"/>
              <a:t>Note: Performance of queries can also be improved by caching data in memory or SSD</a:t>
            </a:r>
          </a:p>
        </p:txBody>
      </p:sp>
    </p:spTree>
    <p:extLst>
      <p:ext uri="{BB962C8B-B14F-4D97-AF65-F5344CB8AC3E}">
        <p14:creationId xmlns:p14="http://schemas.microsoft.com/office/powerpoint/2010/main" val="4253118855"/>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p:cNvCxnSpPr>
            <a:endCxn id="10" idx="1"/>
          </p:cNvCxnSpPr>
          <p:nvPr/>
        </p:nvCxnSpPr>
        <p:spPr>
          <a:xfrm>
            <a:off x="10408134" y="1279547"/>
            <a:ext cx="15353" cy="4097081"/>
          </a:xfrm>
          <a:prstGeom prst="straightConnector1">
            <a:avLst/>
          </a:prstGeom>
          <a:ln w="381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Advantages of Unified Platform</a:t>
            </a:r>
            <a:endParaRPr lang="en-US" dirty="0"/>
          </a:p>
        </p:txBody>
      </p:sp>
      <p:sp>
        <p:nvSpPr>
          <p:cNvPr id="3" name="Slide Number Placeholder 2"/>
          <p:cNvSpPr>
            <a:spLocks noGrp="1"/>
          </p:cNvSpPr>
          <p:nvPr>
            <p:ph type="sldNum" sz="quarter" idx="11"/>
          </p:nvPr>
        </p:nvSpPr>
        <p:spPr>
          <a:xfrm>
            <a:off x="11353517" y="6437742"/>
            <a:ext cx="555597" cy="133860"/>
          </a:xfrm>
        </p:spPr>
        <p:txBody>
          <a:bodyPr/>
          <a:lstStyle/>
          <a:p>
            <a:pPr>
              <a:defRPr/>
            </a:pPr>
            <a:fld id="{F8A0AC42-AA1D-4944-8D96-660DE70C7E1B}" type="slidenum">
              <a:rPr lang="en-US" smtClean="0"/>
              <a:pPr>
                <a:defRPr/>
              </a:pPr>
              <a:t>6</a:t>
            </a:fld>
            <a:endParaRPr lang="en-US" dirty="0"/>
          </a:p>
        </p:txBody>
      </p:sp>
      <p:sp>
        <p:nvSpPr>
          <p:cNvPr id="4" name="TextBox 3"/>
          <p:cNvSpPr txBox="1"/>
          <p:nvPr/>
        </p:nvSpPr>
        <p:spPr>
          <a:xfrm>
            <a:off x="268927" y="1279547"/>
            <a:ext cx="8820482" cy="4518160"/>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58686" lvl="1" indent="-448193">
              <a:lnSpc>
                <a:spcPct val="90000"/>
              </a:lnSpc>
              <a:spcAft>
                <a:spcPts val="600"/>
              </a:spcAft>
              <a:buBlip>
                <a:blip r:embed="rId2"/>
              </a:buBlip>
            </a:pPr>
            <a:r>
              <a:rPr lang="en-US" sz="2400" dirty="0"/>
              <a:t>Improves developer productivity—single consistent set of APIs</a:t>
            </a:r>
          </a:p>
          <a:p>
            <a:pPr marL="558686" lvl="1" indent="-448193">
              <a:lnSpc>
                <a:spcPct val="90000"/>
              </a:lnSpc>
              <a:spcAft>
                <a:spcPts val="600"/>
              </a:spcAft>
              <a:buBlip>
                <a:blip r:embed="rId2"/>
              </a:buBlip>
            </a:pPr>
            <a:r>
              <a:rPr lang="en-US" sz="2400" dirty="0" smtClean="0"/>
              <a:t>All </a:t>
            </a:r>
            <a:r>
              <a:rPr lang="en-US" sz="2400" dirty="0"/>
              <a:t>different systems in Spark share the same abstraction – RDDs (Resilient Distributed Datasets</a:t>
            </a:r>
            <a:r>
              <a:rPr lang="en-US" sz="2400" dirty="0" smtClean="0"/>
              <a:t>).</a:t>
            </a:r>
          </a:p>
          <a:p>
            <a:pPr marL="558686" lvl="1" indent="-448193">
              <a:lnSpc>
                <a:spcPct val="90000"/>
              </a:lnSpc>
              <a:spcAft>
                <a:spcPts val="600"/>
              </a:spcAft>
              <a:buBlip>
                <a:blip r:embed="rId2"/>
              </a:buBlip>
            </a:pPr>
            <a:r>
              <a:rPr lang="en-US" sz="2400" dirty="0" smtClean="0"/>
              <a:t>So can mix and match different kind of processing in the same application. This is a common requirement for many big data pipelines</a:t>
            </a:r>
          </a:p>
          <a:p>
            <a:pPr marL="558686" lvl="1" indent="-448193">
              <a:lnSpc>
                <a:spcPct val="90000"/>
              </a:lnSpc>
              <a:spcAft>
                <a:spcPts val="600"/>
              </a:spcAft>
              <a:buBlip>
                <a:blip r:embed="rId2"/>
              </a:buBlip>
            </a:pPr>
            <a:r>
              <a:rPr lang="en-US" sz="2400" dirty="0" smtClean="0"/>
              <a:t>Performance improves because unnecessary movement of data across engines is eliminated</a:t>
            </a:r>
          </a:p>
          <a:p>
            <a:pPr marL="110493" lvl="1">
              <a:lnSpc>
                <a:spcPct val="90000"/>
              </a:lnSpc>
              <a:spcAft>
                <a:spcPts val="600"/>
              </a:spcAft>
            </a:pPr>
            <a:endParaRPr lang="en-US" sz="2400" dirty="0" smtClean="0"/>
          </a:p>
          <a:p>
            <a:pPr marL="558686" lvl="1" indent="-448193">
              <a:lnSpc>
                <a:spcPct val="90000"/>
              </a:lnSpc>
              <a:spcAft>
                <a:spcPts val="600"/>
              </a:spcAft>
              <a:buBlip>
                <a:blip r:embed="rId2"/>
              </a:buBlip>
            </a:pPr>
            <a:endParaRPr lang="en-US" sz="2400" dirty="0"/>
          </a:p>
        </p:txBody>
      </p:sp>
      <p:sp>
        <p:nvSpPr>
          <p:cNvPr id="5" name="Rectangle 4"/>
          <p:cNvSpPr/>
          <p:nvPr/>
        </p:nvSpPr>
        <p:spPr bwMode="auto">
          <a:xfrm>
            <a:off x="9437439" y="1752544"/>
            <a:ext cx="1972095" cy="88775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solidFill>
                  <a:schemeClr val="bg1"/>
                </a:solidFill>
                <a:ea typeface="Segoe UI" pitchFamily="34" charset="0"/>
                <a:cs typeface="Segoe UI" pitchFamily="34" charset="0"/>
              </a:rPr>
              <a:t>Spark Streaming</a:t>
            </a:r>
          </a:p>
        </p:txBody>
      </p:sp>
      <p:sp>
        <p:nvSpPr>
          <p:cNvPr id="6" name="Rectangle 5"/>
          <p:cNvSpPr/>
          <p:nvPr/>
        </p:nvSpPr>
        <p:spPr bwMode="auto">
          <a:xfrm>
            <a:off x="9437439" y="2938846"/>
            <a:ext cx="1972094" cy="82777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solidFill>
                  <a:schemeClr val="bg1"/>
                </a:solidFill>
                <a:ea typeface="Segoe UI" pitchFamily="34" charset="0"/>
                <a:cs typeface="Segoe UI" pitchFamily="34" charset="0"/>
              </a:rPr>
              <a:t>Machine Learning</a:t>
            </a:r>
          </a:p>
        </p:txBody>
      </p:sp>
      <p:sp>
        <p:nvSpPr>
          <p:cNvPr id="7" name="Rectangle 6"/>
          <p:cNvSpPr/>
          <p:nvPr/>
        </p:nvSpPr>
        <p:spPr bwMode="auto">
          <a:xfrm>
            <a:off x="9437439" y="4066279"/>
            <a:ext cx="1972095" cy="101068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solidFill>
                  <a:schemeClr val="bg1"/>
                </a:solidFill>
                <a:ea typeface="Segoe UI" pitchFamily="34" charset="0"/>
                <a:cs typeface="Segoe UI" pitchFamily="34" charset="0"/>
              </a:rPr>
              <a:t>Spark SQL </a:t>
            </a:r>
          </a:p>
        </p:txBody>
      </p:sp>
      <p:sp>
        <p:nvSpPr>
          <p:cNvPr id="9" name="TextBox 8"/>
          <p:cNvSpPr txBox="1"/>
          <p:nvPr/>
        </p:nvSpPr>
        <p:spPr>
          <a:xfrm>
            <a:off x="9437439" y="633216"/>
            <a:ext cx="1941391" cy="590931"/>
          </a:xfrm>
          <a:prstGeom prst="rect">
            <a:avLst/>
          </a:prstGeom>
          <a:solidFill>
            <a:schemeClr val="bg2">
              <a:lumMod val="90000"/>
            </a:schemeClr>
          </a:solidFill>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gn="ctr">
              <a:lnSpc>
                <a:spcPct val="90000"/>
              </a:lnSpc>
              <a:spcAft>
                <a:spcPts val="600"/>
              </a:spcAft>
            </a:pPr>
            <a:r>
              <a:rPr lang="en-US" sz="1800" dirty="0" smtClean="0"/>
              <a:t>Input Streams of Events</a:t>
            </a:r>
            <a:endParaRPr lang="en-US" sz="1800" dirty="0"/>
          </a:p>
        </p:txBody>
      </p:sp>
      <p:sp>
        <p:nvSpPr>
          <p:cNvPr id="10" name="Flowchart: Magnetic Disk 9"/>
          <p:cNvSpPr/>
          <p:nvPr/>
        </p:nvSpPr>
        <p:spPr bwMode="auto">
          <a:xfrm>
            <a:off x="9437439" y="5376628"/>
            <a:ext cx="1972095" cy="1228677"/>
          </a:xfrm>
          <a:prstGeom prst="flowChartMagneticDisk">
            <a:avLst/>
          </a:prstGeom>
          <a:solidFill>
            <a:schemeClr val="accent2"/>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dirty="0" smtClean="0">
              <a:solidFill>
                <a:schemeClr val="bg1"/>
              </a:solidFill>
              <a:ea typeface="Segoe UI" pitchFamily="34" charset="0"/>
              <a:cs typeface="Segoe UI" pitchFamily="34" charset="0"/>
            </a:endParaRPr>
          </a:p>
        </p:txBody>
      </p:sp>
      <p:sp>
        <p:nvSpPr>
          <p:cNvPr id="11" name="TextBox 10"/>
          <p:cNvSpPr txBox="1"/>
          <p:nvPr/>
        </p:nvSpPr>
        <p:spPr>
          <a:xfrm>
            <a:off x="9452791" y="5950022"/>
            <a:ext cx="1941391" cy="341632"/>
          </a:xfrm>
          <a:prstGeom prst="rect">
            <a:avLst/>
          </a:prstGeom>
        </p:spPr>
        <p:txBody>
          <a:bodyPr wrap="square">
            <a:spAutoFit/>
          </a:bodyPr>
          <a:lstStyle>
            <a:defPPr>
              <a:defRPr lang="en-US"/>
            </a:defPPr>
            <a:lvl2pPr marL="52912" lvl="1" defTabSz="913770" fontAlgn="base">
              <a:spcBef>
                <a:spcPts val="588"/>
              </a:spcBef>
              <a:spcAft>
                <a:spcPts val="588"/>
              </a:spcAft>
              <a:buClr>
                <a:srgbClr val="68217A">
                  <a:lumMod val="50000"/>
                </a:srgbClr>
              </a:buClr>
              <a:tabLst>
                <a:tab pos="645523" algn="l"/>
              </a:tabLst>
              <a:defRPr sz="2353">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algn="ctr">
              <a:lnSpc>
                <a:spcPct val="90000"/>
              </a:lnSpc>
              <a:spcAft>
                <a:spcPts val="600"/>
              </a:spcAft>
            </a:pPr>
            <a:r>
              <a:rPr lang="en-US" sz="1800" dirty="0" smtClean="0">
                <a:solidFill>
                  <a:schemeClr val="bg1"/>
                </a:solidFill>
              </a:rPr>
              <a:t>NoSQL DB</a:t>
            </a:r>
            <a:endParaRPr lang="en-US" sz="1800" dirty="0">
              <a:solidFill>
                <a:schemeClr val="bg1"/>
              </a:solidFill>
            </a:endParaRPr>
          </a:p>
        </p:txBody>
      </p:sp>
      <p:sp>
        <p:nvSpPr>
          <p:cNvPr id="16" name="Rectangle 15"/>
          <p:cNvSpPr/>
          <p:nvPr/>
        </p:nvSpPr>
        <p:spPr>
          <a:xfrm>
            <a:off x="847871" y="4896999"/>
            <a:ext cx="7369791" cy="816506"/>
          </a:xfrm>
          <a:prstGeom prst="rect">
            <a:avLst/>
          </a:prstGeom>
          <a:solidFill>
            <a:schemeClr val="accent5">
              <a:lumMod val="40000"/>
              <a:lumOff val="60000"/>
            </a:schemeClr>
          </a:solidFill>
        </p:spPr>
        <p:txBody>
          <a:bodyPr wrap="square">
            <a:spAutoFit/>
          </a:bodyPr>
          <a:lstStyle/>
          <a:p>
            <a:pPr marL="52912" lvl="1" defTabSz="913770" fontAlgn="base">
              <a:spcBef>
                <a:spcPts val="588"/>
              </a:spcBef>
              <a:spcAft>
                <a:spcPts val="588"/>
              </a:spcAft>
              <a:buClr>
                <a:srgbClr val="68217A">
                  <a:lumMod val="50000"/>
                </a:srgbClr>
              </a:buClr>
              <a:tabLst>
                <a:tab pos="645523" algn="l"/>
              </a:tabLst>
            </a:pPr>
            <a:r>
              <a:rPr lang="en-IN" sz="2353" dirty="0" smtClean="0">
                <a:ln>
                  <a:solidFill>
                    <a:srgbClr val="FFFFFF">
                      <a:alpha val="0"/>
                    </a:srgbClr>
                  </a:solidFill>
                </a:ln>
                <a:gradFill>
                  <a:gsLst>
                    <a:gs pos="85321">
                      <a:srgbClr val="505050"/>
                    </a:gs>
                    <a:gs pos="57000">
                      <a:srgbClr val="505050"/>
                    </a:gs>
                  </a:gsLst>
                </a:gradFill>
                <a:ea typeface="Segoe UI" pitchFamily="34" charset="0"/>
                <a:cs typeface="Segoe UI" pitchFamily="34" charset="0"/>
              </a:rPr>
              <a:t>In many pipelines, data exchange between engines is the dominant cost.</a:t>
            </a:r>
            <a:endParaRPr lang="en-IN" sz="2353"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p:txBody>
      </p:sp>
    </p:spTree>
    <p:extLst>
      <p:ext uri="{BB962C8B-B14F-4D97-AF65-F5344CB8AC3E}">
        <p14:creationId xmlns:p14="http://schemas.microsoft.com/office/powerpoint/2010/main" val="794828089"/>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Notebooks: Jupyter and Zeppelin</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60</a:t>
            </a:fld>
            <a:endParaRPr lang="en-US" dirty="0"/>
          </a:p>
        </p:txBody>
      </p:sp>
      <p:grpSp>
        <p:nvGrpSpPr>
          <p:cNvPr id="9" name="Group 8"/>
          <p:cNvGrpSpPr/>
          <p:nvPr/>
        </p:nvGrpSpPr>
        <p:grpSpPr>
          <a:xfrm>
            <a:off x="875069" y="1592826"/>
            <a:ext cx="6764596" cy="4562168"/>
            <a:chOff x="2733368" y="1592826"/>
            <a:chExt cx="6666271" cy="4493188"/>
          </a:xfrm>
        </p:grpSpPr>
        <p:pic>
          <p:nvPicPr>
            <p:cNvPr id="6" name="Picture 5"/>
            <p:cNvPicPr>
              <a:picLocks noChangeAspect="1"/>
            </p:cNvPicPr>
            <p:nvPr/>
          </p:nvPicPr>
          <p:blipFill>
            <a:blip r:embed="rId2"/>
            <a:stretch>
              <a:fillRect/>
            </a:stretch>
          </p:blipFill>
          <p:spPr>
            <a:xfrm>
              <a:off x="3061054" y="1866439"/>
              <a:ext cx="6010275" cy="962025"/>
            </a:xfrm>
            <a:prstGeom prst="rect">
              <a:avLst/>
            </a:prstGeom>
          </p:spPr>
        </p:pic>
        <p:pic>
          <p:nvPicPr>
            <p:cNvPr id="7" name="Picture 6"/>
            <p:cNvPicPr>
              <a:picLocks noChangeAspect="1"/>
            </p:cNvPicPr>
            <p:nvPr/>
          </p:nvPicPr>
          <p:blipFill>
            <a:blip r:embed="rId3"/>
            <a:stretch>
              <a:fillRect/>
            </a:stretch>
          </p:blipFill>
          <p:spPr>
            <a:xfrm>
              <a:off x="3775429" y="2828464"/>
              <a:ext cx="4581525" cy="3257550"/>
            </a:xfrm>
            <a:prstGeom prst="rect">
              <a:avLst/>
            </a:prstGeom>
          </p:spPr>
        </p:pic>
        <p:sp>
          <p:nvSpPr>
            <p:cNvPr id="8" name="Rectangle 7"/>
            <p:cNvSpPr/>
            <p:nvPr/>
          </p:nvSpPr>
          <p:spPr bwMode="auto">
            <a:xfrm>
              <a:off x="2733368" y="1592826"/>
              <a:ext cx="6666271" cy="4493188"/>
            </a:xfrm>
            <a:prstGeom prst="rect">
              <a:avLst/>
            </a:prstGeom>
            <a:noFill/>
            <a:ln>
              <a:solidFill>
                <a:schemeClr val="tx2">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grpSp>
      <p:sp>
        <p:nvSpPr>
          <p:cNvPr id="10" name="TextBox 9"/>
          <p:cNvSpPr txBox="1"/>
          <p:nvPr/>
        </p:nvSpPr>
        <p:spPr>
          <a:xfrm>
            <a:off x="7670235" y="1592826"/>
            <a:ext cx="4134228" cy="4118050"/>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4"/>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lvl="1"/>
            <a:r>
              <a:rPr lang="en-US" sz="1600" dirty="0"/>
              <a:t>HDInsight Spark supports two notebooks: Jupyter and </a:t>
            </a:r>
            <a:r>
              <a:rPr lang="en-US" sz="1600" dirty="0" smtClean="0"/>
              <a:t>Zeppelin</a:t>
            </a:r>
          </a:p>
          <a:p>
            <a:pPr lvl="1"/>
            <a:r>
              <a:rPr lang="en-US" sz="1600" dirty="0" smtClean="0"/>
              <a:t>The links to notebooks are available on the Dashboard</a:t>
            </a:r>
            <a:endParaRPr lang="en-US" sz="1600" dirty="0"/>
          </a:p>
          <a:p>
            <a:pPr lvl="1"/>
            <a:r>
              <a:rPr lang="en-US" sz="1600" dirty="0"/>
              <a:t>The notebooks are </a:t>
            </a:r>
            <a:r>
              <a:rPr lang="en-US" sz="1600" dirty="0" smtClean="0"/>
              <a:t>pre-installed and can be launched by just clicking on the links. No </a:t>
            </a:r>
            <a:r>
              <a:rPr lang="en-US" sz="1600" dirty="0"/>
              <a:t>other setup is required such as launching any background services. HDInsight Spark will start the Jupytr Kernels or Zeppelin </a:t>
            </a:r>
            <a:r>
              <a:rPr lang="en-US" sz="1600" dirty="0" smtClean="0"/>
              <a:t>Servers</a:t>
            </a:r>
            <a:endParaRPr lang="en-US" sz="1600" dirty="0"/>
          </a:p>
          <a:p>
            <a:pPr lvl="1"/>
            <a:r>
              <a:rPr lang="en-US" sz="1600" dirty="0"/>
              <a:t>The notebooks belong to a subscription and are persistent across clusters. </a:t>
            </a:r>
            <a:r>
              <a:rPr lang="en-US" sz="1600" dirty="0" smtClean="0"/>
              <a:t>They will </a:t>
            </a:r>
            <a:r>
              <a:rPr lang="en-US" sz="1600" dirty="0"/>
              <a:t>not </a:t>
            </a:r>
            <a:r>
              <a:rPr lang="en-US" sz="1600" dirty="0" smtClean="0"/>
              <a:t>be any </a:t>
            </a:r>
            <a:r>
              <a:rPr lang="en-US" sz="1600" dirty="0"/>
              <a:t>or all Spark cluster are shutdown. </a:t>
            </a:r>
            <a:endParaRPr lang="en-US" dirty="0" smtClean="0">
              <a:solidFill>
                <a:schemeClr val="tx1">
                  <a:lumMod val="65000"/>
                  <a:lumOff val="35000"/>
                </a:schemeClr>
              </a:solidFill>
            </a:endParaRPr>
          </a:p>
        </p:txBody>
      </p:sp>
    </p:spTree>
    <p:extLst>
      <p:ext uri="{BB962C8B-B14F-4D97-AF65-F5344CB8AC3E}">
        <p14:creationId xmlns:p14="http://schemas.microsoft.com/office/powerpoint/2010/main" val="4099915699"/>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HDInsight Spark: Jupytr Notebooks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61</a:t>
            </a:fld>
            <a:endParaRPr lang="en-US" dirty="0"/>
          </a:p>
        </p:txBody>
      </p:sp>
      <p:pic>
        <p:nvPicPr>
          <p:cNvPr id="6" name="Picture 5"/>
          <p:cNvPicPr>
            <a:picLocks noChangeAspect="1"/>
          </p:cNvPicPr>
          <p:nvPr/>
        </p:nvPicPr>
        <p:blipFill>
          <a:blip r:embed="rId2"/>
          <a:stretch>
            <a:fillRect/>
          </a:stretch>
        </p:blipFill>
        <p:spPr>
          <a:xfrm>
            <a:off x="399738" y="1735431"/>
            <a:ext cx="5771700" cy="4468724"/>
          </a:xfrm>
          <a:prstGeom prst="rect">
            <a:avLst/>
          </a:prstGeom>
          <a:ln>
            <a:solidFill>
              <a:schemeClr val="bg2">
                <a:lumMod val="50000"/>
              </a:schemeClr>
            </a:solidFill>
          </a:ln>
        </p:spPr>
      </p:pic>
      <p:sp>
        <p:nvSpPr>
          <p:cNvPr id="7" name="TextBox 6"/>
          <p:cNvSpPr txBox="1"/>
          <p:nvPr/>
        </p:nvSpPr>
        <p:spPr>
          <a:xfrm>
            <a:off x="399738" y="1305599"/>
            <a:ext cx="5771700" cy="338554"/>
          </a:xfrm>
          <a:prstGeom prst="rect">
            <a:avLst/>
          </a:prstGeom>
          <a:solidFill>
            <a:schemeClr val="accent1">
              <a:lumMod val="75000"/>
            </a:schemeClr>
          </a:solidFill>
          <a:ln>
            <a:no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algn="ctr"/>
            <a:r>
              <a:rPr lang="en-US" sz="1600" dirty="0" smtClean="0">
                <a:solidFill>
                  <a:schemeClr val="bg1"/>
                </a:solidFill>
              </a:rPr>
              <a:t>A Jupyter notebook showing a Spark program in Python 2</a:t>
            </a:r>
            <a:endParaRPr lang="en-US" sz="1600" dirty="0">
              <a:solidFill>
                <a:schemeClr val="bg1"/>
              </a:solidFill>
            </a:endParaRPr>
          </a:p>
        </p:txBody>
      </p:sp>
      <p:sp>
        <p:nvSpPr>
          <p:cNvPr id="8" name="TextBox 7"/>
          <p:cNvSpPr txBox="1"/>
          <p:nvPr/>
        </p:nvSpPr>
        <p:spPr>
          <a:xfrm>
            <a:off x="6226499" y="1723507"/>
            <a:ext cx="5709861" cy="4319644"/>
          </a:xfrm>
          <a:prstGeom prst="rect">
            <a:avLst/>
          </a:prstGeom>
          <a:solidFill>
            <a:schemeClr val="bg1">
              <a:lumMod val="95000"/>
            </a:schemeClr>
          </a:solidFill>
          <a:ln>
            <a:no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lvl="1">
              <a:spcAft>
                <a:spcPts val="900"/>
              </a:spcAft>
            </a:pPr>
            <a:r>
              <a:rPr lang="en-US" sz="1600" dirty="0"/>
              <a:t>You can select a particular cell and execute it by either entering Shift+Enter or clicking on the        icon. All the cells can be selected to run as well. Clicking on the  icon stops the execution</a:t>
            </a:r>
          </a:p>
          <a:p>
            <a:pPr lvl="1">
              <a:spcAft>
                <a:spcPts val="900"/>
              </a:spcAft>
            </a:pPr>
            <a:r>
              <a:rPr lang="en-US" sz="1600" dirty="0" smtClean="0"/>
              <a:t>You can Interrupt, Restart </a:t>
            </a:r>
            <a:r>
              <a:rPr lang="en-US" sz="1600" dirty="0"/>
              <a:t>or  Reconnect to a running kernel. </a:t>
            </a:r>
            <a:endParaRPr lang="en-US" sz="1600" dirty="0" smtClean="0"/>
          </a:p>
          <a:p>
            <a:pPr lvl="1">
              <a:spcAft>
                <a:spcPts val="900"/>
              </a:spcAft>
            </a:pPr>
            <a:r>
              <a:rPr lang="en-US" sz="1600" dirty="0" smtClean="0"/>
              <a:t>You </a:t>
            </a:r>
            <a:r>
              <a:rPr lang="en-US" sz="1600" dirty="0"/>
              <a:t>can also connect to a different kernel </a:t>
            </a:r>
            <a:r>
              <a:rPr lang="en-US" sz="1600" dirty="0" smtClean="0"/>
              <a:t>(however, currently </a:t>
            </a:r>
            <a:r>
              <a:rPr lang="en-US" sz="1600" dirty="0"/>
              <a:t>only Python Kernels are available</a:t>
            </a:r>
            <a:r>
              <a:rPr lang="en-US" sz="1600" dirty="0" smtClean="0"/>
              <a:t>)</a:t>
            </a:r>
          </a:p>
          <a:p>
            <a:pPr lvl="1">
              <a:spcAft>
                <a:spcPts val="900"/>
              </a:spcAft>
            </a:pPr>
            <a:r>
              <a:rPr lang="en-US" sz="1600" dirty="0" smtClean="0"/>
              <a:t>Notebooks can be duplicated or renamed. </a:t>
            </a:r>
            <a:endParaRPr lang="en-US" sz="1600" dirty="0"/>
          </a:p>
          <a:p>
            <a:pPr lvl="1">
              <a:spcAft>
                <a:spcPts val="900"/>
              </a:spcAft>
            </a:pPr>
            <a:r>
              <a:rPr lang="en-US" sz="1600" dirty="0" smtClean="0"/>
              <a:t>While editing you can save and checkpoint the changes and revert back to a checkpoint.</a:t>
            </a:r>
            <a:r>
              <a:rPr lang="en-US" sz="1600" dirty="0" smtClean="0">
                <a:solidFill>
                  <a:schemeClr val="tx1">
                    <a:lumMod val="65000"/>
                    <a:lumOff val="35000"/>
                  </a:schemeClr>
                </a:solidFill>
              </a:rPr>
              <a:t> </a:t>
            </a:r>
          </a:p>
          <a:p>
            <a:pPr lvl="1">
              <a:spcAft>
                <a:spcPts val="900"/>
              </a:spcAft>
            </a:pPr>
            <a:r>
              <a:rPr lang="en-US" sz="1600" dirty="0" smtClean="0">
                <a:solidFill>
                  <a:schemeClr val="tx1">
                    <a:lumMod val="65000"/>
                    <a:lumOff val="35000"/>
                  </a:schemeClr>
                </a:solidFill>
              </a:rPr>
              <a:t>On the main Jupytr console page, you can see the list of notebooks, the list of running notebooks </a:t>
            </a:r>
            <a:endParaRPr lang="en-US" sz="1600" dirty="0">
              <a:solidFill>
                <a:schemeClr val="tx1">
                  <a:lumMod val="65000"/>
                  <a:lumOff val="35000"/>
                </a:schemeClr>
              </a:solidFill>
            </a:endParaRPr>
          </a:p>
        </p:txBody>
      </p:sp>
      <p:pic>
        <p:nvPicPr>
          <p:cNvPr id="9" name="Picture 8"/>
          <p:cNvPicPr>
            <a:picLocks noChangeAspect="1"/>
          </p:cNvPicPr>
          <p:nvPr/>
        </p:nvPicPr>
        <p:blipFill>
          <a:blip r:embed="rId4"/>
          <a:stretch>
            <a:fillRect/>
          </a:stretch>
        </p:blipFill>
        <p:spPr>
          <a:xfrm>
            <a:off x="10343995" y="1970315"/>
            <a:ext cx="333375" cy="285750"/>
          </a:xfrm>
          <a:prstGeom prst="rect">
            <a:avLst/>
          </a:prstGeom>
        </p:spPr>
      </p:pic>
      <p:pic>
        <p:nvPicPr>
          <p:cNvPr id="10" name="Picture 9"/>
          <p:cNvPicPr>
            <a:picLocks noChangeAspect="1"/>
          </p:cNvPicPr>
          <p:nvPr/>
        </p:nvPicPr>
        <p:blipFill>
          <a:blip r:embed="rId5"/>
          <a:stretch>
            <a:fillRect/>
          </a:stretch>
        </p:blipFill>
        <p:spPr>
          <a:xfrm>
            <a:off x="11458918" y="2187241"/>
            <a:ext cx="352425" cy="304800"/>
          </a:xfrm>
          <a:prstGeom prst="rect">
            <a:avLst/>
          </a:prstGeom>
        </p:spPr>
      </p:pic>
    </p:spTree>
    <p:extLst>
      <p:ext uri="{BB962C8B-B14F-4D97-AF65-F5344CB8AC3E}">
        <p14:creationId xmlns:p14="http://schemas.microsoft.com/office/powerpoint/2010/main" val="1863038948"/>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HDInsight Spark: Zeppelin Notebooks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62</a:t>
            </a:fld>
            <a:endParaRPr lang="en-US" dirty="0"/>
          </a:p>
        </p:txBody>
      </p:sp>
      <p:pic>
        <p:nvPicPr>
          <p:cNvPr id="5" name="Picture 4"/>
          <p:cNvPicPr>
            <a:picLocks noChangeAspect="1"/>
          </p:cNvPicPr>
          <p:nvPr/>
        </p:nvPicPr>
        <p:blipFill>
          <a:blip r:embed="rId2"/>
          <a:stretch>
            <a:fillRect/>
          </a:stretch>
        </p:blipFill>
        <p:spPr>
          <a:xfrm>
            <a:off x="530942" y="1212380"/>
            <a:ext cx="7358403" cy="5237578"/>
          </a:xfrm>
          <a:prstGeom prst="rect">
            <a:avLst/>
          </a:prstGeom>
          <a:ln>
            <a:solidFill>
              <a:schemeClr val="bg2">
                <a:lumMod val="50000"/>
              </a:schemeClr>
            </a:solidFill>
          </a:ln>
        </p:spPr>
      </p:pic>
      <p:sp>
        <p:nvSpPr>
          <p:cNvPr id="6" name="TextBox 5"/>
          <p:cNvSpPr txBox="1"/>
          <p:nvPr/>
        </p:nvSpPr>
        <p:spPr>
          <a:xfrm>
            <a:off x="8236047" y="1139520"/>
            <a:ext cx="3305733" cy="523220"/>
          </a:xfrm>
          <a:prstGeom prst="rect">
            <a:avLst/>
          </a:prstGeom>
          <a:noFill/>
          <a:ln>
            <a:solidFill>
              <a:schemeClr val="bg2">
                <a:lumMod val="50000"/>
              </a:schemeClr>
            </a:solid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r>
              <a:rPr lang="en-US" sz="1400" dirty="0" smtClean="0">
                <a:solidFill>
                  <a:schemeClr val="bg2">
                    <a:lumMod val="50000"/>
                  </a:schemeClr>
                </a:solidFill>
              </a:rPr>
              <a:t>Zeppelin notebook must be connected to a Spark cluster to run</a:t>
            </a:r>
            <a:endParaRPr lang="en-US" sz="1400" dirty="0">
              <a:solidFill>
                <a:schemeClr val="bg2">
                  <a:lumMod val="50000"/>
                </a:schemeClr>
              </a:solidFill>
            </a:endParaRPr>
          </a:p>
        </p:txBody>
      </p:sp>
      <p:sp>
        <p:nvSpPr>
          <p:cNvPr id="9" name="TextBox 8"/>
          <p:cNvSpPr txBox="1"/>
          <p:nvPr/>
        </p:nvSpPr>
        <p:spPr>
          <a:xfrm>
            <a:off x="8236047" y="1943498"/>
            <a:ext cx="3305734" cy="523220"/>
          </a:xfrm>
          <a:prstGeom prst="rect">
            <a:avLst/>
          </a:prstGeom>
          <a:noFill/>
          <a:ln>
            <a:solidFill>
              <a:schemeClr val="bg2">
                <a:lumMod val="50000"/>
              </a:schemeClr>
            </a:solid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r>
              <a:rPr lang="en-US" sz="1400" dirty="0">
                <a:solidFill>
                  <a:schemeClr val="bg2">
                    <a:lumMod val="50000"/>
                  </a:schemeClr>
                </a:solidFill>
              </a:rPr>
              <a:t>A</a:t>
            </a:r>
            <a:r>
              <a:rPr lang="en-US" sz="1400" dirty="0" smtClean="0">
                <a:solidFill>
                  <a:schemeClr val="bg2">
                    <a:lumMod val="50000"/>
                  </a:schemeClr>
                </a:solidFill>
              </a:rPr>
              <a:t> notebook ‘paragraph’ can be executed by clicking this icon</a:t>
            </a:r>
            <a:endParaRPr lang="en-US" sz="1400" dirty="0">
              <a:solidFill>
                <a:schemeClr val="bg2">
                  <a:lumMod val="50000"/>
                </a:schemeClr>
              </a:solidFill>
            </a:endParaRPr>
          </a:p>
        </p:txBody>
      </p:sp>
      <p:cxnSp>
        <p:nvCxnSpPr>
          <p:cNvPr id="11" name="Straight Arrow Connector 10"/>
          <p:cNvCxnSpPr/>
          <p:nvPr/>
        </p:nvCxnSpPr>
        <p:spPr>
          <a:xfrm flipH="1">
            <a:off x="7894261" y="1406045"/>
            <a:ext cx="346702" cy="0"/>
          </a:xfrm>
          <a:prstGeom prst="straightConnector1">
            <a:avLst/>
          </a:prstGeom>
          <a:ln w="9525">
            <a:solidFill>
              <a:schemeClr val="bg2">
                <a:lumMod val="2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0800000">
            <a:off x="7184486" y="2087612"/>
            <a:ext cx="1051560" cy="137160"/>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274084" y="3107407"/>
            <a:ext cx="3267697" cy="2431435"/>
          </a:xfrm>
          <a:prstGeom prst="rect">
            <a:avLst/>
          </a:prstGeom>
          <a:noFill/>
          <a:ln>
            <a:solidFill>
              <a:schemeClr val="bg2">
                <a:lumMod val="50000"/>
              </a:schemeClr>
            </a:solidFill>
          </a:ln>
        </p:spPr>
        <p:txBody>
          <a:bodyPr wrap="square">
            <a:spAutoFit/>
          </a:bodyPr>
          <a:lstStyle>
            <a:defPPr>
              <a:defRPr lang="en-US"/>
            </a:defPPr>
            <a:lvl2pPr marL="558686" lvl="1" indent="-448193" defTabSz="913770" fontAlgn="base">
              <a:lnSpc>
                <a:spcPct val="90000"/>
              </a:lnSpc>
              <a:spcBef>
                <a:spcPts val="1200"/>
              </a:spcBef>
              <a:spcAft>
                <a:spcPts val="1200"/>
              </a:spcAft>
              <a:buClr>
                <a:srgbClr val="68217A">
                  <a:lumMod val="50000"/>
                </a:srgbClr>
              </a:buClr>
              <a:buBlip>
                <a:blip r:embed="rId3"/>
              </a:buBlip>
              <a:tabLst>
                <a:tab pos="645523" algn="l"/>
              </a:tabLst>
              <a:defRPr sz="24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vl3pPr marL="1257300" lvl="2" indent="-342900">
              <a:spcBef>
                <a:spcPts val="1200"/>
              </a:spcBef>
              <a:spcAft>
                <a:spcPts val="1200"/>
              </a:spcAft>
              <a:buFont typeface="+mj-lt"/>
              <a:buAutoNum type="arabicPeriod"/>
              <a:defRPr sz="2000">
                <a:ln>
                  <a:solidFill>
                    <a:srgbClr val="FFFFFF">
                      <a:alpha val="0"/>
                    </a:srgbClr>
                  </a:solidFill>
                </a:ln>
                <a:gradFill>
                  <a:gsLst>
                    <a:gs pos="85321">
                      <a:srgbClr val="505050"/>
                    </a:gs>
                    <a:gs pos="57000">
                      <a:srgbClr val="505050"/>
                    </a:gs>
                  </a:gsLst>
                </a:gradFill>
                <a:ea typeface="Segoe UI" pitchFamily="34" charset="0"/>
                <a:cs typeface="Segoe UI" pitchFamily="34" charset="0"/>
              </a:defRPr>
            </a:lvl3pPr>
          </a:lstStyle>
          <a:p>
            <a:pPr>
              <a:spcBef>
                <a:spcPts val="1200"/>
              </a:spcBef>
              <a:spcAft>
                <a:spcPts val="1200"/>
              </a:spcAft>
            </a:pPr>
            <a:r>
              <a:rPr lang="en-US" sz="1400" dirty="0" smtClean="0">
                <a:solidFill>
                  <a:schemeClr val="bg2">
                    <a:lumMod val="50000"/>
                  </a:schemeClr>
                </a:solidFill>
              </a:rPr>
              <a:t>Like Jupytr, Zeppelin enables interactive charts and graphs to be easily included in a notebook. </a:t>
            </a:r>
          </a:p>
          <a:p>
            <a:pPr>
              <a:spcBef>
                <a:spcPts val="1200"/>
              </a:spcBef>
              <a:spcAft>
                <a:spcPts val="1200"/>
              </a:spcAft>
            </a:pPr>
            <a:r>
              <a:rPr lang="en-US" sz="1400" dirty="0" smtClean="0">
                <a:solidFill>
                  <a:schemeClr val="bg2">
                    <a:lumMod val="50000"/>
                  </a:schemeClr>
                </a:solidFill>
              </a:rPr>
              <a:t>You can control the visualization using the “Settings” drop-down menu</a:t>
            </a:r>
          </a:p>
          <a:p>
            <a:pPr>
              <a:spcBef>
                <a:spcPts val="1200"/>
              </a:spcBef>
              <a:spcAft>
                <a:spcPts val="1200"/>
              </a:spcAft>
            </a:pPr>
            <a:r>
              <a:rPr lang="en-US" sz="1400" dirty="0" smtClean="0">
                <a:solidFill>
                  <a:schemeClr val="bg2">
                    <a:lumMod val="50000"/>
                  </a:schemeClr>
                </a:solidFill>
              </a:rPr>
              <a:t>A number of charts and graphs are already built into the Zeppelin  notebook</a:t>
            </a:r>
            <a:endParaRPr lang="en-US" sz="1400" dirty="0">
              <a:solidFill>
                <a:schemeClr val="bg2">
                  <a:lumMod val="50000"/>
                </a:schemeClr>
              </a:solidFill>
            </a:endParaRPr>
          </a:p>
        </p:txBody>
      </p:sp>
      <p:grpSp>
        <p:nvGrpSpPr>
          <p:cNvPr id="30" name="Group 29"/>
          <p:cNvGrpSpPr/>
          <p:nvPr/>
        </p:nvGrpSpPr>
        <p:grpSpPr>
          <a:xfrm>
            <a:off x="6469626" y="4522839"/>
            <a:ext cx="2556387" cy="127819"/>
            <a:chOff x="6469626" y="4522839"/>
            <a:chExt cx="2330245" cy="117987"/>
          </a:xfrm>
        </p:grpSpPr>
        <p:cxnSp>
          <p:nvCxnSpPr>
            <p:cNvPr id="27" name="Straight Arrow Connector 26"/>
            <p:cNvCxnSpPr/>
            <p:nvPr/>
          </p:nvCxnSpPr>
          <p:spPr>
            <a:xfrm flipH="1">
              <a:off x="6469626" y="4640826"/>
              <a:ext cx="233024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8799871" y="4522839"/>
              <a:ext cx="0" cy="1179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1678338"/>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with Anaconda </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63</a:t>
            </a:fld>
            <a:endParaRPr lang="en-US" dirty="0"/>
          </a:p>
        </p:txBody>
      </p:sp>
      <p:sp>
        <p:nvSpPr>
          <p:cNvPr id="4" name="TextBox 3"/>
          <p:cNvSpPr txBox="1"/>
          <p:nvPr/>
        </p:nvSpPr>
        <p:spPr>
          <a:xfrm>
            <a:off x="518232" y="1467418"/>
            <a:ext cx="7091936" cy="2145203"/>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1800" dirty="0" smtClean="0"/>
              <a:t>Anaconda is a free, </a:t>
            </a:r>
            <a:r>
              <a:rPr lang="en-US" sz="1800" dirty="0"/>
              <a:t>enterprise-ready Python distribution for large-scale data processing, predictive analytics, and scientific </a:t>
            </a:r>
            <a:r>
              <a:rPr lang="en-US" sz="1800" dirty="0" smtClean="0"/>
              <a:t>computing</a:t>
            </a:r>
          </a:p>
          <a:p>
            <a:pPr lvl="1">
              <a:spcBef>
                <a:spcPts val="600"/>
              </a:spcBef>
            </a:pPr>
            <a:r>
              <a:rPr lang="en-US" sz="1800" dirty="0" smtClean="0"/>
              <a:t>It include 330</a:t>
            </a:r>
            <a:r>
              <a:rPr lang="en-US" sz="1800" dirty="0"/>
              <a:t>+ of the </a:t>
            </a:r>
            <a:r>
              <a:rPr lang="en-US" sz="1800" dirty="0">
                <a:hlinkClick r:id="rId3"/>
              </a:rPr>
              <a:t>most popular Python packages</a:t>
            </a:r>
            <a:r>
              <a:rPr lang="en-US" sz="1800" dirty="0"/>
              <a:t> for science, math, engineering, data </a:t>
            </a:r>
            <a:r>
              <a:rPr lang="en-US" sz="1800" dirty="0" smtClean="0"/>
              <a:t>analysis</a:t>
            </a:r>
          </a:p>
          <a:p>
            <a:pPr lvl="1">
              <a:spcBef>
                <a:spcPts val="600"/>
              </a:spcBef>
            </a:pPr>
            <a:r>
              <a:rPr lang="en-US" sz="1800" dirty="0" smtClean="0">
                <a:ln>
                  <a:solidFill>
                    <a:srgbClr val="FFFFFF">
                      <a:alpha val="0"/>
                    </a:srgbClr>
                  </a:solidFill>
                </a:ln>
                <a:gradFill>
                  <a:gsLst>
                    <a:gs pos="85321">
                      <a:srgbClr val="505050"/>
                    </a:gs>
                    <a:gs pos="57000">
                      <a:srgbClr val="505050"/>
                    </a:gs>
                  </a:gsLst>
                </a:gradFill>
              </a:rPr>
              <a:t>Anaconda </a:t>
            </a:r>
            <a:r>
              <a:rPr lang="en-US" sz="1800" dirty="0" smtClean="0"/>
              <a:t>is installed as part of HDInsight Spark. The libraries will be updated at a regular cadence</a:t>
            </a:r>
            <a:endParaRPr lang="en-US" sz="1400" dirty="0">
              <a:ln>
                <a:solidFill>
                  <a:srgbClr val="FFFFFF">
                    <a:alpha val="0"/>
                  </a:srgbClr>
                </a:solidFill>
              </a:ln>
              <a:gradFill>
                <a:gsLst>
                  <a:gs pos="85321">
                    <a:srgbClr val="505050"/>
                  </a:gs>
                  <a:gs pos="57000">
                    <a:srgbClr val="505050"/>
                  </a:gs>
                </a:gsLst>
              </a:gradFill>
            </a:endParaRPr>
          </a:p>
        </p:txBody>
      </p:sp>
      <p:pic>
        <p:nvPicPr>
          <p:cNvPr id="2050" name="Picture 2" descr="https://store.continuum.io/static/img/anaconda_logo_w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7859" y="1584683"/>
            <a:ext cx="2438400"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006861"/>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with Azure Event Hub</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64</a:t>
            </a:fld>
            <a:endParaRPr lang="en-US" dirty="0"/>
          </a:p>
        </p:txBody>
      </p:sp>
      <p:sp>
        <p:nvSpPr>
          <p:cNvPr id="4" name="TextBox 3"/>
          <p:cNvSpPr txBox="1"/>
          <p:nvPr/>
        </p:nvSpPr>
        <p:spPr>
          <a:xfrm>
            <a:off x="318852" y="1734592"/>
            <a:ext cx="10582700" cy="1898981"/>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1800" dirty="0" smtClean="0"/>
              <a:t>HDInsight Spark Streaming integrates directly, out-of-the-box, with Azure Events</a:t>
            </a:r>
          </a:p>
          <a:p>
            <a:pPr lvl="1">
              <a:spcBef>
                <a:spcPts val="600"/>
              </a:spcBef>
            </a:pPr>
            <a:r>
              <a:rPr lang="en-US" sz="1800" dirty="0" smtClean="0"/>
              <a:t>HDInsight Spark Streaming applications can be authored using Zeppelin notebooks or other IDEs</a:t>
            </a:r>
          </a:p>
          <a:p>
            <a:pPr lvl="1">
              <a:spcBef>
                <a:spcPts val="600"/>
              </a:spcBef>
            </a:pPr>
            <a:r>
              <a:rPr lang="en-US" sz="1800" dirty="0"/>
              <a:t>Event hub watermark </a:t>
            </a:r>
            <a:r>
              <a:rPr lang="en-US" sz="1800" dirty="0" smtClean="0"/>
              <a:t>is </a:t>
            </a:r>
            <a:r>
              <a:rPr lang="en-US" sz="1800" dirty="0"/>
              <a:t>saved such </a:t>
            </a:r>
            <a:r>
              <a:rPr lang="en-US" sz="1800" dirty="0" smtClean="0"/>
              <a:t>that you </a:t>
            </a:r>
            <a:r>
              <a:rPr lang="en-US" sz="1800" dirty="0"/>
              <a:t>can start </a:t>
            </a:r>
            <a:r>
              <a:rPr lang="en-US" sz="1800" dirty="0" smtClean="0"/>
              <a:t>your </a:t>
            </a:r>
            <a:r>
              <a:rPr lang="en-US" sz="1800" dirty="0"/>
              <a:t>streaming job </a:t>
            </a:r>
            <a:r>
              <a:rPr lang="en-US" sz="1800" dirty="0" smtClean="0"/>
              <a:t>from where you left  it </a:t>
            </a:r>
          </a:p>
          <a:p>
            <a:pPr lvl="1">
              <a:spcBef>
                <a:spcPts val="600"/>
              </a:spcBef>
            </a:pPr>
            <a:r>
              <a:rPr lang="en-US" sz="1800" dirty="0" smtClean="0"/>
              <a:t>The output of Streaming can be directed to Power BI</a:t>
            </a:r>
          </a:p>
          <a:p>
            <a:pPr lvl="1">
              <a:spcBef>
                <a:spcPts val="600"/>
              </a:spcBef>
            </a:pPr>
            <a:endParaRPr lang="en-US" sz="1400" dirty="0">
              <a:ln>
                <a:solidFill>
                  <a:srgbClr val="FFFFFF">
                    <a:alpha val="0"/>
                  </a:srgbClr>
                </a:solidFill>
              </a:ln>
              <a:gradFill>
                <a:gsLst>
                  <a:gs pos="85321">
                    <a:srgbClr val="505050"/>
                  </a:gs>
                  <a:gs pos="57000">
                    <a:srgbClr val="505050"/>
                  </a:gs>
                </a:gsLst>
              </a:gradFill>
            </a:endParaRPr>
          </a:p>
        </p:txBody>
      </p:sp>
      <p:sp>
        <p:nvSpPr>
          <p:cNvPr id="5" name="Rectangle 4"/>
          <p:cNvSpPr/>
          <p:nvPr/>
        </p:nvSpPr>
        <p:spPr bwMode="auto">
          <a:xfrm>
            <a:off x="1641987" y="4010998"/>
            <a:ext cx="1917297" cy="13230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6" name="Rectangle 5"/>
          <p:cNvSpPr/>
          <p:nvPr/>
        </p:nvSpPr>
        <p:spPr bwMode="auto">
          <a:xfrm>
            <a:off x="4670323" y="4010997"/>
            <a:ext cx="1897625" cy="132300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smtClean="0">
              <a:solidFill>
                <a:schemeClr val="bg1"/>
              </a:solidFill>
              <a:latin typeface="+mj-lt"/>
              <a:ea typeface="Segoe UI" pitchFamily="34" charset="0"/>
              <a:cs typeface="Segoe UI" pitchFamily="34" charset="0"/>
            </a:endParaRPr>
          </a:p>
        </p:txBody>
      </p:sp>
      <p:sp>
        <p:nvSpPr>
          <p:cNvPr id="9" name="Freeform 5"/>
          <p:cNvSpPr>
            <a:spLocks noEditPoints="1"/>
          </p:cNvSpPr>
          <p:nvPr/>
        </p:nvSpPr>
        <p:spPr bwMode="auto">
          <a:xfrm>
            <a:off x="2313141" y="4301329"/>
            <a:ext cx="619125" cy="72548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18" name="Straight Arrow Connector 17"/>
          <p:cNvCxnSpPr>
            <a:endCxn id="34" idx="1"/>
          </p:cNvCxnSpPr>
          <p:nvPr/>
        </p:nvCxnSpPr>
        <p:spPr>
          <a:xfrm flipV="1">
            <a:off x="6572874" y="4670588"/>
            <a:ext cx="1092279" cy="1912"/>
          </a:xfrm>
          <a:prstGeom prst="straightConnector1">
            <a:avLst/>
          </a:prstGeom>
          <a:ln w="381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p:nvPr/>
        </p:nvPicPr>
        <p:blipFill>
          <a:blip r:embed="rId3">
            <a:duotone>
              <a:schemeClr val="bg2">
                <a:shade val="45000"/>
                <a:satMod val="135000"/>
              </a:schemeClr>
              <a:prstClr val="white"/>
            </a:duotone>
          </a:blip>
          <a:stretch>
            <a:fillRect/>
          </a:stretch>
        </p:blipFill>
        <p:spPr>
          <a:xfrm>
            <a:off x="5700416" y="4301329"/>
            <a:ext cx="759380" cy="678887"/>
          </a:xfrm>
          <a:prstGeom prst="rect">
            <a:avLst/>
          </a:prstGeom>
        </p:spPr>
      </p:pic>
      <p:cxnSp>
        <p:nvCxnSpPr>
          <p:cNvPr id="23" name="Straight Arrow Connector 22"/>
          <p:cNvCxnSpPr>
            <a:stCxn id="5" idx="3"/>
            <a:endCxn id="6" idx="1"/>
          </p:cNvCxnSpPr>
          <p:nvPr/>
        </p:nvCxnSpPr>
        <p:spPr>
          <a:xfrm>
            <a:off x="3559284" y="4672499"/>
            <a:ext cx="1111039" cy="0"/>
          </a:xfrm>
          <a:prstGeom prst="straightConnector1">
            <a:avLst/>
          </a:prstGeom>
          <a:ln w="381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887794" y="5938684"/>
            <a:ext cx="914400" cy="914400"/>
          </a:xfrm>
          <a:prstGeom prst="rect">
            <a:avLst/>
          </a:prstGeom>
          <a:noFill/>
        </p:spPr>
        <p:txBody>
          <a:bodyPr wrap="none" lIns="182880" tIns="146304" rIns="182880" bIns="146304" rtlCol="0">
            <a:noAutofit/>
          </a:bodyPr>
          <a:lstStyle/>
          <a:p>
            <a:pPr>
              <a:lnSpc>
                <a:spcPct val="90000"/>
              </a:lnSpc>
              <a:spcAft>
                <a:spcPts val="600"/>
              </a:spcAft>
            </a:pPr>
            <a:endParaRPr lang="en-US" sz="2400" dirty="0" smtClean="0">
              <a:gradFill>
                <a:gsLst>
                  <a:gs pos="2917">
                    <a:schemeClr val="tx1"/>
                  </a:gs>
                  <a:gs pos="30000">
                    <a:schemeClr val="tx1"/>
                  </a:gs>
                </a:gsLst>
                <a:lin ang="5400000" scaled="0"/>
              </a:gradFill>
            </a:endParaRPr>
          </a:p>
        </p:txBody>
      </p:sp>
      <p:sp>
        <p:nvSpPr>
          <p:cNvPr id="26" name="TextBox 25"/>
          <p:cNvSpPr txBox="1"/>
          <p:nvPr/>
        </p:nvSpPr>
        <p:spPr>
          <a:xfrm>
            <a:off x="1696067" y="3642585"/>
            <a:ext cx="1809135" cy="355581"/>
          </a:xfrm>
          <a:prstGeom prst="rect">
            <a:avLst/>
          </a:prstGeom>
          <a:noFill/>
        </p:spPr>
        <p:txBody>
          <a:bodyPr wrap="none" lIns="182880" tIns="146304" rIns="182880" bIns="146304" rtlCol="0" anchor="ctr">
            <a:noAutofit/>
          </a:bodyPr>
          <a:lstStyle/>
          <a:p>
            <a:pPr>
              <a:lnSpc>
                <a:spcPct val="90000"/>
              </a:lnSpc>
              <a:spcAft>
                <a:spcPts val="600"/>
              </a:spcAft>
            </a:pPr>
            <a:r>
              <a:rPr lang="en-US" sz="1600" dirty="0" smtClean="0">
                <a:solidFill>
                  <a:schemeClr val="bg2">
                    <a:lumMod val="50000"/>
                  </a:schemeClr>
                </a:solidFill>
              </a:rPr>
              <a:t>Azure Event Hub</a:t>
            </a:r>
          </a:p>
        </p:txBody>
      </p:sp>
      <p:sp>
        <p:nvSpPr>
          <p:cNvPr id="27" name="TextBox 26"/>
          <p:cNvSpPr txBox="1"/>
          <p:nvPr/>
        </p:nvSpPr>
        <p:spPr>
          <a:xfrm>
            <a:off x="4286870" y="3642585"/>
            <a:ext cx="1809135" cy="355581"/>
          </a:xfrm>
          <a:prstGeom prst="rect">
            <a:avLst/>
          </a:prstGeom>
          <a:noFill/>
        </p:spPr>
        <p:txBody>
          <a:bodyPr wrap="none" lIns="182880" tIns="146304" rIns="182880" bIns="146304" rtlCol="0" anchor="ctr">
            <a:noAutofit/>
          </a:bodyPr>
          <a:lstStyle/>
          <a:p>
            <a:pPr>
              <a:lnSpc>
                <a:spcPct val="90000"/>
              </a:lnSpc>
              <a:spcAft>
                <a:spcPts val="600"/>
              </a:spcAft>
            </a:pPr>
            <a:r>
              <a:rPr lang="en-US" sz="1600" dirty="0" smtClean="0">
                <a:solidFill>
                  <a:schemeClr val="bg2">
                    <a:lumMod val="50000"/>
                  </a:schemeClr>
                </a:solidFill>
              </a:rPr>
              <a:t>HDInsight Spark Streaming</a:t>
            </a:r>
          </a:p>
        </p:txBody>
      </p:sp>
      <p:sp>
        <p:nvSpPr>
          <p:cNvPr id="28" name="TextBox 27"/>
          <p:cNvSpPr txBox="1"/>
          <p:nvPr/>
        </p:nvSpPr>
        <p:spPr>
          <a:xfrm>
            <a:off x="8216649" y="3657066"/>
            <a:ext cx="1253600" cy="355581"/>
          </a:xfrm>
          <a:prstGeom prst="rect">
            <a:avLst/>
          </a:prstGeom>
          <a:noFill/>
        </p:spPr>
        <p:txBody>
          <a:bodyPr wrap="none" lIns="182880" tIns="146304" rIns="182880" bIns="146304" rtlCol="0" anchor="ctr">
            <a:noAutofit/>
          </a:bodyPr>
          <a:lstStyle/>
          <a:p>
            <a:pPr>
              <a:lnSpc>
                <a:spcPct val="90000"/>
              </a:lnSpc>
              <a:spcAft>
                <a:spcPts val="600"/>
              </a:spcAft>
            </a:pPr>
            <a:r>
              <a:rPr lang="en-US" sz="1600" dirty="0" smtClean="0">
                <a:solidFill>
                  <a:schemeClr val="bg2">
                    <a:lumMod val="50000"/>
                  </a:schemeClr>
                </a:solidFill>
              </a:rPr>
              <a:t>Power BI</a:t>
            </a: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72459" y="4301329"/>
            <a:ext cx="917963" cy="678887"/>
          </a:xfrm>
          <a:prstGeom prst="rect">
            <a:avLst/>
          </a:prstGeom>
          <a:solidFill>
            <a:schemeClr val="bg1"/>
          </a:solidFill>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89087" y="5723776"/>
            <a:ext cx="830789" cy="830789"/>
          </a:xfrm>
          <a:prstGeom prst="rect">
            <a:avLst/>
          </a:prstGeom>
        </p:spPr>
      </p:pic>
      <p:cxnSp>
        <p:nvCxnSpPr>
          <p:cNvPr id="32" name="Straight Arrow Connector 31"/>
          <p:cNvCxnSpPr/>
          <p:nvPr/>
        </p:nvCxnSpPr>
        <p:spPr>
          <a:xfrm flipH="1" flipV="1">
            <a:off x="5555226" y="5346831"/>
            <a:ext cx="1" cy="524798"/>
          </a:xfrm>
          <a:prstGeom prst="straightConnector1">
            <a:avLst/>
          </a:prstGeom>
          <a:ln w="3810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4" name="Picture 10" descr="https://www.twilio.com/blog/wp-content/uploads/2015/05/mspowerbi.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65153" y="4007177"/>
            <a:ext cx="2356592" cy="1326821"/>
          </a:xfrm>
          <a:prstGeom prst="rect">
            <a:avLst/>
          </a:prstGeom>
          <a:noFill/>
          <a:ln>
            <a:solidFill>
              <a:schemeClr val="bg2">
                <a:lumMod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902843"/>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426" y="325841"/>
            <a:ext cx="11513574" cy="927940"/>
          </a:xfrm>
        </p:spPr>
        <p:txBody>
          <a:bodyPr/>
          <a:lstStyle/>
          <a:p>
            <a:r>
              <a:rPr lang="en-US" sz="4800" dirty="0" smtClean="0"/>
              <a:t>Creating HDInsight Spark with Script Actions</a:t>
            </a:r>
            <a:endParaRPr lang="en-US" sz="4800"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65</a:t>
            </a:fld>
            <a:endParaRPr lang="en-US" dirty="0"/>
          </a:p>
        </p:txBody>
      </p:sp>
      <p:sp>
        <p:nvSpPr>
          <p:cNvPr id="4" name="TextBox 3"/>
          <p:cNvSpPr txBox="1"/>
          <p:nvPr/>
        </p:nvSpPr>
        <p:spPr>
          <a:xfrm>
            <a:off x="518232" y="1467418"/>
            <a:ext cx="4852421" cy="5238357"/>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sz="2000" dirty="0"/>
              <a:t>You can install Spark on a HDInsight cluster using Script </a:t>
            </a:r>
            <a:r>
              <a:rPr lang="en-US" sz="2000" dirty="0" smtClean="0"/>
              <a:t>Actions using the Wizard</a:t>
            </a:r>
          </a:p>
          <a:p>
            <a:pPr lvl="2" indent="-285750">
              <a:spcBef>
                <a:spcPts val="600"/>
              </a:spcBef>
              <a:buFont typeface="Arial" panose="020B0604020202020204" pitchFamily="34" charset="0"/>
              <a:buChar char="•"/>
            </a:pPr>
            <a:r>
              <a:rPr lang="en-US" dirty="0" smtClean="0">
                <a:solidFill>
                  <a:schemeClr val="tx1">
                    <a:lumMod val="65000"/>
                    <a:lumOff val="35000"/>
                  </a:schemeClr>
                </a:solidFill>
              </a:rPr>
              <a:t>Script Actions are a generic mechanism to install custom software while HDInsight clusters are being provisioned</a:t>
            </a:r>
            <a:r>
              <a:rPr lang="en-US" sz="1000" dirty="0" smtClean="0">
                <a:solidFill>
                  <a:schemeClr val="tx1">
                    <a:lumMod val="65000"/>
                    <a:lumOff val="35000"/>
                  </a:schemeClr>
                </a:solidFill>
              </a:rPr>
              <a:t>.</a:t>
            </a:r>
            <a:endParaRPr lang="en-US" sz="1000" dirty="0">
              <a:solidFill>
                <a:schemeClr val="tx1">
                  <a:lumMod val="65000"/>
                  <a:lumOff val="35000"/>
                </a:schemeClr>
              </a:solidFill>
            </a:endParaRPr>
          </a:p>
          <a:p>
            <a:pPr lvl="1">
              <a:spcBef>
                <a:spcPts val="1200"/>
              </a:spcBef>
            </a:pPr>
            <a:r>
              <a:rPr lang="en-US" sz="2000" dirty="0"/>
              <a:t>A default script is already provided at:</a:t>
            </a:r>
            <a:br>
              <a:rPr lang="en-US" sz="2000" dirty="0"/>
            </a:br>
            <a:r>
              <a:rPr lang="en-US" sz="2000" dirty="0">
                <a:hlinkClick r:id="rId3"/>
              </a:rPr>
              <a:t>https://</a:t>
            </a:r>
            <a:r>
              <a:rPr lang="en-US" sz="2000" dirty="0" smtClean="0">
                <a:hlinkClick r:id="rId3"/>
              </a:rPr>
              <a:t>hdiconfigactions.blob.core.windows.net/sparkconfigactionv03/spark-installer-v03.ps1</a:t>
            </a:r>
            <a:endParaRPr lang="en-US" sz="2000" dirty="0" smtClean="0"/>
          </a:p>
          <a:p>
            <a:pPr lvl="1">
              <a:spcBef>
                <a:spcPts val="1200"/>
              </a:spcBef>
              <a:spcAft>
                <a:spcPts val="0"/>
              </a:spcAft>
            </a:pPr>
            <a:r>
              <a:rPr lang="en-US" sz="2000" dirty="0" smtClean="0"/>
              <a:t>By default the script installs:</a:t>
            </a:r>
          </a:p>
          <a:p>
            <a:pPr lvl="2" indent="-285750">
              <a:spcBef>
                <a:spcPts val="600"/>
              </a:spcBef>
              <a:buFont typeface="Arial" panose="020B0604020202020204" pitchFamily="34" charset="0"/>
              <a:buChar char="•"/>
            </a:pPr>
            <a:r>
              <a:rPr lang="en-US" dirty="0" smtClean="0">
                <a:solidFill>
                  <a:schemeClr val="tx1">
                    <a:lumMod val="75000"/>
                    <a:lumOff val="25000"/>
                  </a:schemeClr>
                </a:solidFill>
              </a:rPr>
              <a:t>Spark </a:t>
            </a:r>
            <a:r>
              <a:rPr lang="en-US" dirty="0">
                <a:solidFill>
                  <a:schemeClr val="tx1">
                    <a:lumMod val="75000"/>
                    <a:lumOff val="25000"/>
                  </a:schemeClr>
                </a:solidFill>
              </a:rPr>
              <a:t>1.2.0 on HDInsight 3.2 clusters</a:t>
            </a:r>
          </a:p>
          <a:p>
            <a:pPr lvl="2" indent="-285750">
              <a:spcBef>
                <a:spcPts val="600"/>
              </a:spcBef>
              <a:buFont typeface="Arial" panose="020B0604020202020204" pitchFamily="34" charset="0"/>
              <a:buChar char="•"/>
            </a:pPr>
            <a:r>
              <a:rPr lang="en-US" dirty="0">
                <a:solidFill>
                  <a:schemeClr val="tx1">
                    <a:lumMod val="75000"/>
                    <a:lumOff val="25000"/>
                  </a:schemeClr>
                </a:solidFill>
              </a:rPr>
              <a:t>Spark 1.0.2 on HDInsight 3.1 clusters</a:t>
            </a:r>
          </a:p>
          <a:p>
            <a:pPr marL="110493" lvl="1" indent="0">
              <a:spcBef>
                <a:spcPts val="600"/>
              </a:spcBef>
              <a:buNone/>
            </a:pPr>
            <a:r>
              <a:rPr lang="en-US" sz="1600" dirty="0" smtClean="0"/>
              <a:t> </a:t>
            </a:r>
            <a:endParaRPr lang="en-US" sz="1600" dirty="0">
              <a:ln>
                <a:solidFill>
                  <a:srgbClr val="FFFFFF">
                    <a:alpha val="0"/>
                  </a:srgbClr>
                </a:solidFill>
              </a:ln>
              <a:gradFill>
                <a:gsLst>
                  <a:gs pos="85321">
                    <a:srgbClr val="505050"/>
                  </a:gs>
                  <a:gs pos="57000">
                    <a:srgbClr val="505050"/>
                  </a:gs>
                </a:gsLst>
              </a:gradFill>
            </a:endParaRPr>
          </a:p>
        </p:txBody>
      </p:sp>
      <p:pic>
        <p:nvPicPr>
          <p:cNvPr id="21506" name="Picture 2" descr="Use Script Action to customize a clus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6066" y="1849385"/>
            <a:ext cx="6215359" cy="372731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bwMode="auto">
          <a:xfrm>
            <a:off x="8484238" y="4422136"/>
            <a:ext cx="2558007" cy="793438"/>
          </a:xfrm>
          <a:prstGeom prst="wedgeRoundRectCallout">
            <a:avLst>
              <a:gd name="adj1" fmla="val -19063"/>
              <a:gd name="adj2" fmla="val -93592"/>
              <a:gd name="adj3" fmla="val 1666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ts val="2100"/>
              </a:lnSpc>
              <a:spcBef>
                <a:spcPct val="0"/>
              </a:spcBef>
              <a:spcAft>
                <a:spcPct val="0"/>
              </a:spcAft>
            </a:pPr>
            <a:r>
              <a:rPr lang="en-US" sz="1600" dirty="0" smtClean="0">
                <a:solidFill>
                  <a:schemeClr val="bg1"/>
                </a:solidFill>
                <a:ea typeface="Segoe UI" pitchFamily="34" charset="0"/>
                <a:cs typeface="Segoe UI" pitchFamily="34" charset="0"/>
              </a:rPr>
              <a:t>Spark requires no additional parameters</a:t>
            </a:r>
          </a:p>
        </p:txBody>
      </p:sp>
    </p:spTree>
    <p:extLst>
      <p:ext uri="{BB962C8B-B14F-4D97-AF65-F5344CB8AC3E}">
        <p14:creationId xmlns:p14="http://schemas.microsoft.com/office/powerpoint/2010/main" val="1931514918"/>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Queries with Spark Shell</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66</a:t>
            </a:fld>
            <a:endParaRPr lang="en-US" dirty="0"/>
          </a:p>
        </p:txBody>
      </p:sp>
      <p:sp>
        <p:nvSpPr>
          <p:cNvPr id="4" name="TextBox 3"/>
          <p:cNvSpPr txBox="1"/>
          <p:nvPr/>
        </p:nvSpPr>
        <p:spPr>
          <a:xfrm>
            <a:off x="518232" y="1353214"/>
            <a:ext cx="11126731" cy="2548390"/>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altLang="en-US" sz="1800" dirty="0" smtClean="0"/>
              <a:t>From </a:t>
            </a:r>
            <a:r>
              <a:rPr lang="en-US" altLang="en-US" sz="1800" dirty="0"/>
              <a:t>the Azure portal, enable Remote Desktop for the cluster you created with Spark installed, and then remote into the cluster. </a:t>
            </a:r>
          </a:p>
          <a:p>
            <a:pPr lvl="1">
              <a:spcBef>
                <a:spcPts val="600"/>
              </a:spcBef>
            </a:pPr>
            <a:r>
              <a:rPr lang="en-US" altLang="en-US" sz="1800" dirty="0"/>
              <a:t>In the Remote Desktop Protocol (RDP) session, from the desktop, open the Hadoop command </a:t>
            </a:r>
            <a:r>
              <a:rPr lang="en-US" altLang="en-US" sz="1800" dirty="0" smtClean="0"/>
              <a:t>line</a:t>
            </a:r>
            <a:r>
              <a:rPr lang="en-US" altLang="en-US" sz="1800" dirty="0"/>
              <a:t> </a:t>
            </a:r>
            <a:r>
              <a:rPr lang="en-US" altLang="en-US" sz="1800" dirty="0" smtClean="0"/>
              <a:t>and start </a:t>
            </a:r>
            <a:r>
              <a:rPr lang="en-US" altLang="en-US" sz="1800" dirty="0"/>
              <a:t>the Spark shell</a:t>
            </a:r>
            <a:r>
              <a:rPr lang="en-US" altLang="en-US" sz="1800" dirty="0" smtClean="0"/>
              <a:t>: </a:t>
            </a:r>
            <a:r>
              <a:rPr lang="en-US" altLang="en-US" sz="1800" i="1" dirty="0" smtClean="0">
                <a:solidFill>
                  <a:schemeClr val="accent4">
                    <a:lumMod val="75000"/>
                  </a:schemeClr>
                </a:solidFill>
              </a:rPr>
              <a:t>.\</a:t>
            </a:r>
            <a:r>
              <a:rPr lang="en-US" altLang="en-US" sz="1800" i="1" dirty="0">
                <a:solidFill>
                  <a:schemeClr val="accent4">
                    <a:lumMod val="75000"/>
                  </a:schemeClr>
                </a:solidFill>
              </a:rPr>
              <a:t>bin\spark-shell --master yarn</a:t>
            </a:r>
          </a:p>
          <a:p>
            <a:pPr lvl="1">
              <a:spcBef>
                <a:spcPts val="600"/>
              </a:spcBef>
            </a:pPr>
            <a:r>
              <a:rPr lang="en-US" altLang="en-US" sz="1800" dirty="0"/>
              <a:t>After the command finishes running, you should get a Scala </a:t>
            </a:r>
            <a:r>
              <a:rPr lang="en-US" altLang="en-US" sz="1800" dirty="0" smtClean="0"/>
              <a:t>prompt: </a:t>
            </a:r>
            <a:r>
              <a:rPr lang="en-US" altLang="en-US" sz="1800" i="1" dirty="0" smtClean="0"/>
              <a:t>scala</a:t>
            </a:r>
            <a:r>
              <a:rPr lang="en-US" altLang="en-US" sz="1800" i="1" dirty="0"/>
              <a:t>&gt;</a:t>
            </a:r>
          </a:p>
          <a:p>
            <a:pPr lvl="1">
              <a:spcBef>
                <a:spcPts val="600"/>
              </a:spcBef>
            </a:pPr>
            <a:r>
              <a:rPr lang="en-US" altLang="en-US" sz="1800" dirty="0"/>
              <a:t>On the Scala prompt, enter the Spark query shown below. This query counts the occurrence of each word in the davinci.txt file that is available at the </a:t>
            </a:r>
            <a:r>
              <a:rPr lang="en-US" altLang="en-US" sz="1800" dirty="0" smtClean="0"/>
              <a:t>“/</a:t>
            </a:r>
            <a:r>
              <a:rPr lang="en-US" altLang="en-US" sz="1800" dirty="0"/>
              <a:t>example/data/gutenberg</a:t>
            </a:r>
            <a:r>
              <a:rPr lang="en-US" altLang="en-US" sz="1800" dirty="0" smtClean="0"/>
              <a:t>/” </a:t>
            </a:r>
            <a:r>
              <a:rPr lang="en-US" altLang="en-US" sz="1800" dirty="0"/>
              <a:t>location on the Azure Blob storage associated with the cluster</a:t>
            </a:r>
            <a:r>
              <a:rPr lang="en-US" altLang="en-US" sz="1800" dirty="0" smtClean="0"/>
              <a:t>.</a:t>
            </a:r>
            <a:endParaRPr lang="en-US" altLang="en-US" sz="1800" dirty="0"/>
          </a:p>
        </p:txBody>
      </p:sp>
      <p:sp>
        <p:nvSpPr>
          <p:cNvPr id="5" name="Rectangle 1"/>
          <p:cNvSpPr>
            <a:spLocks noChangeArrowheads="1"/>
          </p:cNvSpPr>
          <p:nvPr/>
        </p:nvSpPr>
        <p:spPr bwMode="auto">
          <a:xfrm>
            <a:off x="0" y="-325049"/>
            <a:ext cx="78548" cy="65009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5"/>
          <p:cNvSpPr/>
          <p:nvPr/>
        </p:nvSpPr>
        <p:spPr bwMode="auto">
          <a:xfrm>
            <a:off x="1164870" y="3926458"/>
            <a:ext cx="10351939" cy="12705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5760" lvl="2">
              <a:lnSpc>
                <a:spcPts val="2100"/>
              </a:lnSpc>
              <a:spcBef>
                <a:spcPts val="600"/>
              </a:spcBef>
            </a:pPr>
            <a:r>
              <a:rPr lang="en-US" altLang="en-US" sz="1600" dirty="0">
                <a:solidFill>
                  <a:schemeClr val="accent6">
                    <a:lumMod val="50000"/>
                  </a:schemeClr>
                </a:solidFill>
              </a:rPr>
              <a:t>val file = sc.textFile("/example/data/gutenberg/davinci.txt") </a:t>
            </a:r>
          </a:p>
          <a:p>
            <a:pPr marL="365760" lvl="2">
              <a:lnSpc>
                <a:spcPts val="2100"/>
              </a:lnSpc>
              <a:spcBef>
                <a:spcPts val="600"/>
              </a:spcBef>
            </a:pPr>
            <a:r>
              <a:rPr lang="en-US" altLang="en-US" sz="1600" dirty="0">
                <a:solidFill>
                  <a:schemeClr val="accent6">
                    <a:lumMod val="50000"/>
                  </a:schemeClr>
                </a:solidFill>
              </a:rPr>
              <a:t>val counts = file.flatMap(line =&gt; line.split(" ")).map(word =&gt; (word, 1)).reduceByKey(_ + </a:t>
            </a:r>
            <a:r>
              <a:rPr lang="en-US" altLang="en-US" sz="1600" dirty="0" smtClean="0">
                <a:solidFill>
                  <a:schemeClr val="accent6">
                    <a:lumMod val="50000"/>
                  </a:schemeClr>
                </a:solidFill>
              </a:rPr>
              <a:t>_) counts.toArray</a:t>
            </a:r>
            <a:r>
              <a:rPr lang="en-US" altLang="en-US" sz="1600" dirty="0">
                <a:solidFill>
                  <a:schemeClr val="accent6">
                    <a:lumMod val="50000"/>
                  </a:schemeClr>
                </a:solidFill>
              </a:rPr>
              <a:t>().foreach(println</a:t>
            </a:r>
            <a:r>
              <a:rPr lang="en-US" altLang="en-US" sz="1600" dirty="0">
                <a:solidFill>
                  <a:schemeClr val="accent1"/>
                </a:solidFill>
              </a:rPr>
              <a:t>)</a:t>
            </a:r>
          </a:p>
        </p:txBody>
      </p:sp>
      <p:sp>
        <p:nvSpPr>
          <p:cNvPr id="7" name="TextBox 6"/>
          <p:cNvSpPr txBox="1"/>
          <p:nvPr/>
        </p:nvSpPr>
        <p:spPr>
          <a:xfrm>
            <a:off x="564532" y="5343874"/>
            <a:ext cx="11126731" cy="744819"/>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altLang="en-US" sz="1800" dirty="0" smtClean="0"/>
              <a:t>You should see the output on the console</a:t>
            </a:r>
          </a:p>
          <a:p>
            <a:pPr lvl="1">
              <a:spcBef>
                <a:spcPts val="600"/>
              </a:spcBef>
            </a:pPr>
            <a:r>
              <a:rPr lang="en-US" altLang="en-US" sz="1800" dirty="0" smtClean="0"/>
              <a:t>Type </a:t>
            </a:r>
            <a:r>
              <a:rPr lang="en-US" altLang="en-US" sz="1800" i="1" dirty="0" smtClean="0"/>
              <a:t>:q </a:t>
            </a:r>
            <a:r>
              <a:rPr lang="en-US" altLang="en-US" sz="1800" dirty="0" smtClean="0"/>
              <a:t>to quit the scala session</a:t>
            </a:r>
            <a:endParaRPr lang="en-US" altLang="en-US" sz="1800" dirty="0"/>
          </a:p>
        </p:txBody>
      </p:sp>
    </p:spTree>
    <p:extLst>
      <p:ext uri="{BB962C8B-B14F-4D97-AF65-F5344CB8AC3E}">
        <p14:creationId xmlns:p14="http://schemas.microsoft.com/office/powerpoint/2010/main" val="4238570603"/>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Stand-alone Scale Programs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67</a:t>
            </a:fld>
            <a:endParaRPr lang="en-US" dirty="0"/>
          </a:p>
        </p:txBody>
      </p:sp>
      <p:sp>
        <p:nvSpPr>
          <p:cNvPr id="4" name="TextBox 3"/>
          <p:cNvSpPr txBox="1"/>
          <p:nvPr/>
        </p:nvSpPr>
        <p:spPr>
          <a:xfrm>
            <a:off x="518232" y="1353214"/>
            <a:ext cx="11126731" cy="744819"/>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altLang="en-US" sz="1800" dirty="0" smtClean="0"/>
              <a:t>Write a Scala program that defines an object called “MyTestApp” and save in “MyTestApp.scala”</a:t>
            </a:r>
          </a:p>
          <a:p>
            <a:pPr lvl="1">
              <a:spcBef>
                <a:spcPts val="600"/>
              </a:spcBef>
            </a:pPr>
            <a:r>
              <a:rPr lang="en-US" altLang="en-US" sz="1800" dirty="0" smtClean="0"/>
              <a:t>Build the program with </a:t>
            </a:r>
            <a:r>
              <a:rPr lang="en-US" sz="1800" dirty="0"/>
              <a:t> </a:t>
            </a:r>
            <a:r>
              <a:rPr lang="en-US" sz="1800" dirty="0">
                <a:hlinkClick r:id="rId3"/>
              </a:rPr>
              <a:t>Simple Build </a:t>
            </a:r>
            <a:r>
              <a:rPr lang="en-US" sz="1800" dirty="0" smtClean="0">
                <a:hlinkClick r:id="rId3"/>
              </a:rPr>
              <a:t>Tool</a:t>
            </a:r>
            <a:r>
              <a:rPr lang="en-US" sz="1800" dirty="0" smtClean="0"/>
              <a:t> (sbt)</a:t>
            </a:r>
          </a:p>
        </p:txBody>
      </p:sp>
      <p:sp>
        <p:nvSpPr>
          <p:cNvPr id="5" name="Rectangle 1"/>
          <p:cNvSpPr>
            <a:spLocks noChangeArrowheads="1"/>
          </p:cNvSpPr>
          <p:nvPr/>
        </p:nvSpPr>
        <p:spPr bwMode="auto">
          <a:xfrm>
            <a:off x="0" y="-325049"/>
            <a:ext cx="78548" cy="650099"/>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5870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800" b="0" i="0" u="none" strike="noStrike" cap="none" normalizeH="0" baseline="0" dirty="0" smtClean="0">
                <a:ln>
                  <a:noFill/>
                </a:ln>
                <a:solidFill>
                  <a:schemeClr val="tx1"/>
                </a:solidFill>
                <a:effectLst/>
              </a:rPr>
              <a:t/>
            </a:r>
            <a:br>
              <a:rPr kumimoji="0" lang="en-US" altLang="en-US" sz="800" b="0" i="0" u="none" strike="noStrike" cap="none" normalizeH="0" baseline="0" dirty="0" smtClean="0">
                <a:ln>
                  <a:noFill/>
                </a:ln>
                <a:solidFill>
                  <a:schemeClr val="tx1"/>
                </a:solidFill>
                <a:effectLst/>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TextBox 7"/>
          <p:cNvSpPr txBox="1"/>
          <p:nvPr/>
        </p:nvSpPr>
        <p:spPr>
          <a:xfrm>
            <a:off x="622098" y="4439436"/>
            <a:ext cx="11022865" cy="341632"/>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altLang="en-US" sz="1800" dirty="0" smtClean="0"/>
              <a:t>Remote </a:t>
            </a:r>
            <a:r>
              <a:rPr lang="en-US" altLang="en-US" sz="1800" dirty="0"/>
              <a:t>to the Spark </a:t>
            </a:r>
            <a:r>
              <a:rPr lang="en-US" altLang="en-US" sz="1800" dirty="0" smtClean="0"/>
              <a:t>cluster</a:t>
            </a:r>
            <a:endParaRPr lang="en-US" altLang="en-US" sz="1800" dirty="0"/>
          </a:p>
        </p:txBody>
      </p:sp>
      <p:sp>
        <p:nvSpPr>
          <p:cNvPr id="9" name="TextBox 8"/>
          <p:cNvSpPr txBox="1"/>
          <p:nvPr/>
        </p:nvSpPr>
        <p:spPr>
          <a:xfrm>
            <a:off x="1215343" y="2236926"/>
            <a:ext cx="10429620" cy="2004698"/>
          </a:xfrm>
          <a:prstGeom prst="rect">
            <a:avLst/>
          </a:prstGeom>
          <a:solidFill>
            <a:schemeClr val="bg1">
              <a:lumMod val="95000"/>
            </a:schemeClr>
          </a:solidFill>
        </p:spPr>
        <p:txBody>
          <a:bodyPr wrap="none" lIns="182880" tIns="146304" rIns="182880" bIns="146304" rtlCol="0">
            <a:noAutofit/>
          </a:bodyPr>
          <a:lstStyle/>
          <a:p>
            <a:pPr marL="457200" lvl="2" indent="-285750">
              <a:spcBef>
                <a:spcPts val="600"/>
              </a:spcBef>
              <a:buSzPct val="75000"/>
              <a:buFont typeface="Wingdings" panose="05000000000000000000" pitchFamily="2" charset="2"/>
              <a:buChar char="Ø"/>
            </a:pPr>
            <a:r>
              <a:rPr lang="en-US" dirty="0" smtClean="0">
                <a:solidFill>
                  <a:schemeClr val="tx1">
                    <a:lumMod val="75000"/>
                    <a:lumOff val="25000"/>
                  </a:schemeClr>
                </a:solidFill>
                <a:latin typeface="Segoe UI Semilight" panose="020B0402040204020203" pitchFamily="34" charset="0"/>
                <a:cs typeface="Segoe UI Semilight" panose="020B0402040204020203" pitchFamily="34" charset="0"/>
              </a:rPr>
              <a:t>Install sbt from</a:t>
            </a:r>
            <a:r>
              <a:rPr lang="en-US" dirty="0">
                <a:solidFill>
                  <a:schemeClr val="tx1">
                    <a:lumMod val="75000"/>
                    <a:lumOff val="25000"/>
                  </a:schemeClr>
                </a:solidFill>
                <a:latin typeface="Segoe UI Semilight" panose="020B0402040204020203" pitchFamily="34" charset="0"/>
                <a:cs typeface="Segoe UI Semilight" panose="020B0402040204020203" pitchFamily="34" charset="0"/>
              </a:rPr>
              <a:t>: </a:t>
            </a:r>
            <a:r>
              <a:rPr lang="en-US" dirty="0">
                <a:solidFill>
                  <a:schemeClr val="tx1">
                    <a:lumMod val="75000"/>
                    <a:lumOff val="25000"/>
                  </a:schemeClr>
                </a:solidFill>
                <a:latin typeface="Segoe UI Semilight" panose="020B0402040204020203" pitchFamily="34" charset="0"/>
                <a:cs typeface="Segoe UI Semilight" panose="020B0402040204020203" pitchFamily="34" charset="0"/>
                <a:hlinkClick r:id="rId4"/>
              </a:rPr>
              <a:t>http://</a:t>
            </a:r>
            <a:r>
              <a:rPr lang="en-US" dirty="0" smtClean="0">
                <a:solidFill>
                  <a:schemeClr val="tx1">
                    <a:lumMod val="75000"/>
                    <a:lumOff val="25000"/>
                  </a:schemeClr>
                </a:solidFill>
                <a:latin typeface="Segoe UI Semilight" panose="020B0402040204020203" pitchFamily="34" charset="0"/>
                <a:cs typeface="Segoe UI Semilight" panose="020B0402040204020203" pitchFamily="34" charset="0"/>
                <a:hlinkClick r:id="rId4"/>
              </a:rPr>
              <a:t>www.scala-sbt.org/0.13/tutorial/Installing-sbt-on-Windows.htm</a:t>
            </a:r>
            <a:r>
              <a:rPr lang="en-US" dirty="0" smtClean="0">
                <a:solidFill>
                  <a:schemeClr val="tx1">
                    <a:lumMod val="75000"/>
                    <a:lumOff val="25000"/>
                  </a:schemeClr>
                </a:solidFill>
                <a:latin typeface="Segoe UI Semilight" panose="020B0402040204020203" pitchFamily="34" charset="0"/>
                <a:cs typeface="Segoe UI Semilight" panose="020B0402040204020203" pitchFamily="34" charset="0"/>
              </a:rPr>
              <a:t>   </a:t>
            </a:r>
            <a:endParaRPr lang="en-US"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457200" lvl="2" indent="-285750">
              <a:spcBef>
                <a:spcPts val="600"/>
              </a:spcBef>
              <a:buSzPct val="75000"/>
              <a:buFont typeface="Wingdings" panose="05000000000000000000" pitchFamily="2" charset="2"/>
              <a:buChar char="Ø"/>
            </a:pPr>
            <a:r>
              <a:rPr lang="en-US" altLang="en-US" dirty="0">
                <a:solidFill>
                  <a:schemeClr val="tx1">
                    <a:lumMod val="75000"/>
                    <a:lumOff val="25000"/>
                  </a:schemeClr>
                </a:solidFill>
                <a:latin typeface="Segoe UI Semilight" panose="020B0402040204020203" pitchFamily="34" charset="0"/>
                <a:cs typeface="Segoe UI Semilight" panose="020B0402040204020203" pitchFamily="34" charset="0"/>
              </a:rPr>
              <a:t>C</a:t>
            </a:r>
            <a:r>
              <a:rPr lang="en-US" altLang="en-US" dirty="0" smtClean="0">
                <a:solidFill>
                  <a:schemeClr val="tx1">
                    <a:lumMod val="75000"/>
                    <a:lumOff val="25000"/>
                  </a:schemeClr>
                </a:solidFill>
                <a:latin typeface="Segoe UI Semilight" panose="020B0402040204020203" pitchFamily="34" charset="0"/>
                <a:cs typeface="Segoe UI Semilight" panose="020B0402040204020203" pitchFamily="34" charset="0"/>
              </a:rPr>
              <a:t>opy </a:t>
            </a:r>
            <a:r>
              <a:rPr lang="en-US" altLang="en-US" dirty="0">
                <a:solidFill>
                  <a:schemeClr val="tx1">
                    <a:lumMod val="75000"/>
                    <a:lumOff val="25000"/>
                  </a:schemeClr>
                </a:solidFill>
                <a:latin typeface="Segoe UI Semilight" panose="020B0402040204020203" pitchFamily="34" charset="0"/>
                <a:cs typeface="Segoe UI Semilight" panose="020B0402040204020203" pitchFamily="34" charset="0"/>
              </a:rPr>
              <a:t>“MyTestApp.scala” to “MyTestApp</a:t>
            </a:r>
            <a:r>
              <a:rPr lang="en-US" dirty="0">
                <a:solidFill>
                  <a:schemeClr val="tx1">
                    <a:lumMod val="75000"/>
                    <a:lumOff val="25000"/>
                  </a:schemeClr>
                </a:solidFill>
                <a:latin typeface="Segoe UI Semilight" panose="020B0402040204020203" pitchFamily="34" charset="0"/>
                <a:cs typeface="Segoe UI Semilight" panose="020B0402040204020203" pitchFamily="34" charset="0"/>
              </a:rPr>
              <a:t>\src\main\scala”</a:t>
            </a:r>
          </a:p>
          <a:p>
            <a:pPr marL="457200" lvl="2" indent="-285750">
              <a:spcBef>
                <a:spcPts val="600"/>
              </a:spcBef>
              <a:buSzPct val="75000"/>
              <a:buFont typeface="Wingdings" panose="05000000000000000000" pitchFamily="2" charset="2"/>
              <a:buChar char="Ø"/>
            </a:pPr>
            <a:r>
              <a:rPr lang="en-US" altLang="en-US" dirty="0">
                <a:solidFill>
                  <a:schemeClr val="tx1">
                    <a:lumMod val="75000"/>
                    <a:lumOff val="25000"/>
                  </a:schemeClr>
                </a:solidFill>
                <a:latin typeface="Segoe UI Semilight" panose="020B0402040204020203" pitchFamily="34" charset="0"/>
                <a:cs typeface="Segoe UI Semilight" panose="020B0402040204020203" pitchFamily="34" charset="0"/>
              </a:rPr>
              <a:t>N</a:t>
            </a:r>
            <a:r>
              <a:rPr lang="en-US" altLang="en-US" dirty="0" smtClean="0">
                <a:solidFill>
                  <a:schemeClr val="tx1">
                    <a:lumMod val="75000"/>
                    <a:lumOff val="25000"/>
                  </a:schemeClr>
                </a:solidFill>
                <a:latin typeface="Segoe UI Semilight" panose="020B0402040204020203" pitchFamily="34" charset="0"/>
                <a:cs typeface="Segoe UI Semilight" panose="020B0402040204020203" pitchFamily="34" charset="0"/>
              </a:rPr>
              <a:t>avigate </a:t>
            </a:r>
            <a:r>
              <a:rPr lang="en-US" altLang="en-US" dirty="0">
                <a:solidFill>
                  <a:schemeClr val="tx1">
                    <a:lumMod val="75000"/>
                    <a:lumOff val="25000"/>
                  </a:schemeClr>
                </a:solidFill>
                <a:latin typeface="Segoe UI Semilight" panose="020B0402040204020203" pitchFamily="34" charset="0"/>
                <a:cs typeface="Segoe UI Semilight" panose="020B0402040204020203" pitchFamily="34" charset="0"/>
              </a:rPr>
              <a:t>to “MyTestApp\src\main\scala”</a:t>
            </a:r>
          </a:p>
          <a:p>
            <a:pPr marL="457200" lvl="2" indent="-285750">
              <a:spcBef>
                <a:spcPts val="600"/>
              </a:spcBef>
              <a:buSzPct val="75000"/>
              <a:buFont typeface="Wingdings" panose="05000000000000000000" pitchFamily="2" charset="2"/>
              <a:buChar char="Ø"/>
            </a:pPr>
            <a:r>
              <a:rPr lang="en-US" altLang="en-US" dirty="0" smtClean="0">
                <a:solidFill>
                  <a:schemeClr val="tx1">
                    <a:lumMod val="75000"/>
                    <a:lumOff val="25000"/>
                  </a:schemeClr>
                </a:solidFill>
                <a:latin typeface="Segoe UI Semilight" panose="020B0402040204020203" pitchFamily="34" charset="0"/>
                <a:cs typeface="Segoe UI Semilight" panose="020B0402040204020203" pitchFamily="34" charset="0"/>
              </a:rPr>
              <a:t>Run from command prompt: </a:t>
            </a:r>
            <a:r>
              <a:rPr lang="en-US" altLang="en-US" i="1" dirty="0" smtClean="0">
                <a:solidFill>
                  <a:schemeClr val="accent1">
                    <a:lumMod val="75000"/>
                  </a:schemeClr>
                </a:solidFill>
                <a:latin typeface="Segoe UI Semilight" panose="020B0402040204020203" pitchFamily="34" charset="0"/>
                <a:cs typeface="Segoe UI Semilight" panose="020B0402040204020203" pitchFamily="34" charset="0"/>
              </a:rPr>
              <a:t>sbt package</a:t>
            </a:r>
            <a:endParaRPr lang="en-US" altLang="en-US" dirty="0">
              <a:solidFill>
                <a:schemeClr val="tx1">
                  <a:lumMod val="75000"/>
                  <a:lumOff val="25000"/>
                </a:schemeClr>
              </a:solidFill>
              <a:latin typeface="Segoe UI Semilight" panose="020B0402040204020203" pitchFamily="34" charset="0"/>
              <a:cs typeface="Segoe UI Semilight" panose="020B0402040204020203" pitchFamily="34" charset="0"/>
            </a:endParaRPr>
          </a:p>
          <a:p>
            <a:pPr marL="457200" lvl="2" indent="-285750">
              <a:spcBef>
                <a:spcPts val="600"/>
              </a:spcBef>
              <a:buSzPct val="75000"/>
              <a:buFont typeface="Wingdings" panose="05000000000000000000" pitchFamily="2" charset="2"/>
              <a:buChar char="Ø"/>
            </a:pPr>
            <a:r>
              <a:rPr lang="en-US" altLang="en-US" dirty="0">
                <a:solidFill>
                  <a:schemeClr val="tx1">
                    <a:lumMod val="75000"/>
                    <a:lumOff val="25000"/>
                  </a:schemeClr>
                </a:solidFill>
                <a:latin typeface="Segoe UI Semilight" panose="020B0402040204020203" pitchFamily="34" charset="0"/>
                <a:cs typeface="Segoe UI Semilight" panose="020B0402040204020203" pitchFamily="34" charset="0"/>
              </a:rPr>
              <a:t>O</a:t>
            </a:r>
            <a:r>
              <a:rPr lang="en-US" altLang="en-US" dirty="0" smtClean="0">
                <a:solidFill>
                  <a:schemeClr val="tx1">
                    <a:lumMod val="75000"/>
                    <a:lumOff val="25000"/>
                  </a:schemeClr>
                </a:solidFill>
                <a:latin typeface="Segoe UI Semilight" panose="020B0402040204020203" pitchFamily="34" charset="0"/>
                <a:cs typeface="Segoe UI Semilight" panose="020B0402040204020203" pitchFamily="34" charset="0"/>
              </a:rPr>
              <a:t>n </a:t>
            </a:r>
            <a:r>
              <a:rPr lang="en-US" altLang="en-US" dirty="0">
                <a:solidFill>
                  <a:schemeClr val="tx1">
                    <a:lumMod val="75000"/>
                    <a:lumOff val="25000"/>
                  </a:schemeClr>
                </a:solidFill>
                <a:latin typeface="Segoe UI Semilight" panose="020B0402040204020203" pitchFamily="34" charset="0"/>
                <a:cs typeface="Segoe UI Semilight" panose="020B0402040204020203" pitchFamily="34" charset="0"/>
              </a:rPr>
              <a:t>completion “mytestapp_2.10-1.0.jar” file is created in MyTestApp\Target\</a:t>
            </a:r>
          </a:p>
          <a:p>
            <a:pPr marL="457200">
              <a:lnSpc>
                <a:spcPct val="90000"/>
              </a:lnSpc>
              <a:spcAft>
                <a:spcPts val="600"/>
              </a:spcAft>
            </a:pPr>
            <a:endParaRPr lang="en-US" sz="2400" dirty="0"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p:nvSpPr>
        <p:spPr>
          <a:xfrm>
            <a:off x="1215342" y="4781068"/>
            <a:ext cx="10429621" cy="1492410"/>
          </a:xfrm>
          <a:prstGeom prst="rect">
            <a:avLst/>
          </a:prstGeom>
          <a:solidFill>
            <a:schemeClr val="bg1">
              <a:lumMod val="95000"/>
            </a:schemeClr>
          </a:solidFill>
        </p:spPr>
        <p:txBody>
          <a:bodyPr wrap="none" lIns="182880" tIns="146304" rIns="182880" bIns="146304" rtlCol="0">
            <a:noAutofit/>
          </a:bodyPr>
          <a:lstStyle>
            <a:defPPr>
              <a:defRPr lang="en-US"/>
            </a:defPPr>
            <a:lvl1pPr marL="457200">
              <a:lnSpc>
                <a:spcPct val="90000"/>
              </a:lnSpc>
              <a:spcAft>
                <a:spcPts val="600"/>
              </a:spcAft>
              <a:defRPr sz="24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defRPr>
            </a:lvl1pPr>
            <a:lvl3pPr marL="457200" lvl="2" indent="-285750">
              <a:spcBef>
                <a:spcPts val="600"/>
              </a:spcBef>
              <a:buSzPct val="75000"/>
              <a:buFont typeface="Wingdings" panose="05000000000000000000" pitchFamily="2" charset="2"/>
              <a:buChar char="Ø"/>
              <a:defRPr>
                <a:solidFill>
                  <a:schemeClr val="tx1">
                    <a:lumMod val="75000"/>
                    <a:lumOff val="25000"/>
                  </a:schemeClr>
                </a:solidFill>
                <a:latin typeface="Segoe UI Semilight" panose="020B0402040204020203" pitchFamily="34" charset="0"/>
                <a:cs typeface="Segoe UI Semilight" panose="020B0402040204020203" pitchFamily="34" charset="0"/>
              </a:defRPr>
            </a:lvl3pPr>
          </a:lstStyle>
          <a:p>
            <a:pPr lvl="2"/>
            <a:r>
              <a:rPr lang="en-US" altLang="en-US" dirty="0"/>
              <a:t>Copy “mytestapp_2.10-1.0.jar” file over</a:t>
            </a:r>
          </a:p>
          <a:p>
            <a:pPr lvl="2"/>
            <a:r>
              <a:rPr lang="en-US" altLang="en-US" dirty="0"/>
              <a:t>Run from command prompt:</a:t>
            </a:r>
            <a:br>
              <a:rPr lang="en-US" altLang="en-US" dirty="0"/>
            </a:br>
            <a:r>
              <a:rPr lang="en-US" altLang="en-US" i="1" dirty="0">
                <a:solidFill>
                  <a:schemeClr val="accent1">
                    <a:lumMod val="75000"/>
                  </a:schemeClr>
                </a:solidFill>
              </a:rPr>
              <a:t>c:\apps\dist\spark-1.2.0\bin\spark-submit –class “MyTestApp” –master local mytestapp_2.10-1.0.jar</a:t>
            </a:r>
          </a:p>
          <a:p>
            <a:pPr lvl="2"/>
            <a:r>
              <a:rPr lang="en-US" altLang="en-US" dirty="0"/>
              <a:t>The results should be displayed on the console</a:t>
            </a:r>
          </a:p>
        </p:txBody>
      </p:sp>
    </p:spTree>
    <p:extLst>
      <p:ext uri="{BB962C8B-B14F-4D97-AF65-F5344CB8AC3E}">
        <p14:creationId xmlns:p14="http://schemas.microsoft.com/office/powerpoint/2010/main" val="838601096"/>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and Managing Queries/Jobs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68</a:t>
            </a:fld>
            <a:endParaRPr lang="en-US" dirty="0"/>
          </a:p>
        </p:txBody>
      </p:sp>
      <p:sp>
        <p:nvSpPr>
          <p:cNvPr id="4" name="TextBox 3"/>
          <p:cNvSpPr txBox="1"/>
          <p:nvPr/>
        </p:nvSpPr>
        <p:spPr>
          <a:xfrm>
            <a:off x="518232" y="1353214"/>
            <a:ext cx="11126731" cy="341632"/>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endParaRPr lang="en-US" sz="1800" dirty="0" smtClean="0"/>
          </a:p>
        </p:txBody>
      </p:sp>
      <p:sp>
        <p:nvSpPr>
          <p:cNvPr id="5" name="TextBox 4"/>
          <p:cNvSpPr txBox="1"/>
          <p:nvPr/>
        </p:nvSpPr>
        <p:spPr>
          <a:xfrm>
            <a:off x="518232" y="1353214"/>
            <a:ext cx="11126731" cy="341632"/>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endParaRPr lang="en-US" sz="1800" dirty="0" smtClean="0"/>
          </a:p>
        </p:txBody>
      </p:sp>
      <p:sp>
        <p:nvSpPr>
          <p:cNvPr id="7" name="TextBox 6"/>
          <p:cNvSpPr txBox="1"/>
          <p:nvPr/>
        </p:nvSpPr>
        <p:spPr>
          <a:xfrm>
            <a:off x="429742" y="1353214"/>
            <a:ext cx="11126731" cy="3330142"/>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spcBef>
                <a:spcPts val="600"/>
              </a:spcBef>
            </a:pPr>
            <a:r>
              <a:rPr lang="en-US" altLang="en-US" sz="1800" dirty="0" smtClean="0"/>
              <a:t>You can use REST APIs to  manage Jobs:</a:t>
            </a:r>
          </a:p>
          <a:p>
            <a:pPr lvl="2" indent="-285750">
              <a:spcBef>
                <a:spcPts val="600"/>
              </a:spcBef>
              <a:buFont typeface="Arial" panose="020B0604020202020204" pitchFamily="34" charset="0"/>
              <a:buChar char="•"/>
            </a:pPr>
            <a:r>
              <a:rPr lang="en-US" altLang="en-US" sz="1600" dirty="0" smtClean="0">
                <a:solidFill>
                  <a:schemeClr val="bg2">
                    <a:lumMod val="50000"/>
                  </a:schemeClr>
                </a:solidFill>
              </a:rPr>
              <a:t>Submit Spark Jobs</a:t>
            </a:r>
          </a:p>
          <a:p>
            <a:pPr lvl="2" indent="-285750">
              <a:spcBef>
                <a:spcPts val="600"/>
              </a:spcBef>
              <a:buFont typeface="Arial" panose="020B0604020202020204" pitchFamily="34" charset="0"/>
              <a:buChar char="•"/>
            </a:pPr>
            <a:r>
              <a:rPr lang="en-US" altLang="en-US" sz="1600" dirty="0" smtClean="0">
                <a:solidFill>
                  <a:schemeClr val="bg2">
                    <a:lumMod val="50000"/>
                  </a:schemeClr>
                </a:solidFill>
              </a:rPr>
              <a:t>Cancel Spark Jobs</a:t>
            </a:r>
          </a:p>
          <a:p>
            <a:pPr lvl="2" indent="-285750">
              <a:spcBef>
                <a:spcPts val="600"/>
              </a:spcBef>
              <a:buFont typeface="Arial" panose="020B0604020202020204" pitchFamily="34" charset="0"/>
              <a:buChar char="•"/>
            </a:pPr>
            <a:r>
              <a:rPr lang="en-US" altLang="en-US" sz="1600" dirty="0" smtClean="0">
                <a:solidFill>
                  <a:schemeClr val="bg2">
                    <a:lumMod val="50000"/>
                  </a:schemeClr>
                </a:solidFill>
              </a:rPr>
              <a:t>Get Job Status</a:t>
            </a:r>
          </a:p>
          <a:p>
            <a:pPr lvl="1">
              <a:spcBef>
                <a:spcPts val="600"/>
              </a:spcBef>
            </a:pPr>
            <a:r>
              <a:rPr lang="en-US" altLang="en-US" sz="1800" dirty="0"/>
              <a:t>You can run concurrent queries against the same Spark </a:t>
            </a:r>
            <a:r>
              <a:rPr lang="en-US" altLang="en-US" sz="1800" dirty="0" smtClean="0"/>
              <a:t>cluster:</a:t>
            </a:r>
            <a:endParaRPr lang="en-US" altLang="en-US" sz="1800" dirty="0"/>
          </a:p>
          <a:p>
            <a:pPr lvl="2" indent="-285750">
              <a:spcBef>
                <a:spcPts val="600"/>
              </a:spcBef>
              <a:buFont typeface="Arial" panose="020B0604020202020204" pitchFamily="34" charset="0"/>
              <a:buChar char="•"/>
            </a:pPr>
            <a:r>
              <a:rPr lang="en-US" sz="1600" dirty="0">
                <a:solidFill>
                  <a:schemeClr val="bg2">
                    <a:lumMod val="50000"/>
                  </a:schemeClr>
                </a:solidFill>
              </a:rPr>
              <a:t>The concurrent queries can be run from single app or multiple app</a:t>
            </a:r>
          </a:p>
          <a:p>
            <a:pPr lvl="2" indent="-285750">
              <a:spcBef>
                <a:spcPts val="600"/>
              </a:spcBef>
              <a:buFont typeface="Arial" panose="020B0604020202020204" pitchFamily="34" charset="0"/>
              <a:buChar char="•"/>
            </a:pPr>
            <a:r>
              <a:rPr lang="en-US" sz="1600" dirty="0">
                <a:solidFill>
                  <a:schemeClr val="bg2">
                    <a:lumMod val="50000"/>
                  </a:schemeClr>
                </a:solidFill>
              </a:rPr>
              <a:t>A blocking call from one query should not impact other queries</a:t>
            </a:r>
          </a:p>
          <a:p>
            <a:pPr lvl="2" indent="-285750">
              <a:spcBef>
                <a:spcPts val="600"/>
              </a:spcBef>
              <a:buFont typeface="Arial" panose="020B0604020202020204" pitchFamily="34" charset="0"/>
              <a:buChar char="•"/>
            </a:pPr>
            <a:r>
              <a:rPr lang="en-US" sz="1600" dirty="0">
                <a:solidFill>
                  <a:schemeClr val="bg2">
                    <a:lumMod val="50000"/>
                  </a:schemeClr>
                </a:solidFill>
              </a:rPr>
              <a:t>The number of supported concurrent queries will depend on the size of the cluster. On average </a:t>
            </a:r>
            <a:r>
              <a:rPr lang="en-US" sz="1600" dirty="0" smtClean="0">
                <a:solidFill>
                  <a:schemeClr val="bg2">
                    <a:lumMod val="50000"/>
                  </a:schemeClr>
                </a:solidFill>
              </a:rPr>
              <a:t>HDInsight Spark </a:t>
            </a:r>
            <a:r>
              <a:rPr lang="en-US" sz="1600" dirty="0">
                <a:solidFill>
                  <a:schemeClr val="bg2">
                    <a:lumMod val="50000"/>
                  </a:schemeClr>
                </a:solidFill>
              </a:rPr>
              <a:t>will support 1 query per node (ex: 8 node will support 8 concurrent queries)</a:t>
            </a:r>
          </a:p>
          <a:p>
            <a:pPr lvl="2">
              <a:spcBef>
                <a:spcPts val="600"/>
              </a:spcBef>
              <a:buFont typeface="Arial" panose="020B0604020202020204" pitchFamily="34" charset="0"/>
              <a:buChar char="•"/>
            </a:pPr>
            <a:endParaRPr lang="en-US" altLang="en-US" sz="800" dirty="0"/>
          </a:p>
        </p:txBody>
      </p:sp>
    </p:spTree>
    <p:extLst>
      <p:ext uri="{BB962C8B-B14F-4D97-AF65-F5344CB8AC3E}">
        <p14:creationId xmlns:p14="http://schemas.microsoft.com/office/powerpoint/2010/main" val="1067456372"/>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with BI Reporting Tools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69</a:t>
            </a:fld>
            <a:endParaRPr lang="en-US" dirty="0"/>
          </a:p>
        </p:txBody>
      </p:sp>
      <p:grpSp>
        <p:nvGrpSpPr>
          <p:cNvPr id="4" name="Group 3"/>
          <p:cNvGrpSpPr/>
          <p:nvPr/>
        </p:nvGrpSpPr>
        <p:grpSpPr>
          <a:xfrm>
            <a:off x="2652969" y="2058121"/>
            <a:ext cx="6199422" cy="4294739"/>
            <a:chOff x="2623472" y="1831979"/>
            <a:chExt cx="6199422" cy="4294739"/>
          </a:xfrm>
        </p:grpSpPr>
        <p:pic>
          <p:nvPicPr>
            <p:cNvPr id="3076" name="Picture 4" descr="http://bluehillresearch.com/wp-content/uploads/2014/10/SAP-Lumira-and-the-new-B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274" y="4059793"/>
              <a:ext cx="2846620" cy="2066925"/>
            </a:xfrm>
            <a:prstGeom prst="rect">
              <a:avLst/>
            </a:prstGeom>
            <a:noFill/>
            <a:ln>
              <a:solidFill>
                <a:schemeClr val="bg2">
                  <a:lumMod val="25000"/>
                </a:schemeClr>
              </a:solidFill>
            </a:ln>
            <a:extLst>
              <a:ext uri="{909E8E84-426E-40DD-AFC4-6F175D3DCCD1}">
                <a14:hiddenFill xmlns:a14="http://schemas.microsoft.com/office/drawing/2010/main">
                  <a:solidFill>
                    <a:srgbClr val="FFFFFF"/>
                  </a:solidFill>
                </a14:hiddenFill>
              </a:ext>
            </a:extLst>
          </p:spPr>
        </p:pic>
        <p:pic>
          <p:nvPicPr>
            <p:cNvPr id="3078" name="Picture 6" descr="http://inside-bigdata.com/wp-content/uploads/2014/03/qlikview-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130" y="4059793"/>
              <a:ext cx="2762721" cy="2066925"/>
            </a:xfrm>
            <a:prstGeom prst="rect">
              <a:avLst/>
            </a:prstGeom>
            <a:noFill/>
            <a:ln>
              <a:solidFill>
                <a:schemeClr val="bg2">
                  <a:lumMod val="25000"/>
                </a:schemeClr>
              </a:solidFill>
            </a:ln>
            <a:extLst>
              <a:ext uri="{909E8E84-426E-40DD-AFC4-6F175D3DCCD1}">
                <a14:hiddenFill xmlns:a14="http://schemas.microsoft.com/office/drawing/2010/main">
                  <a:solidFill>
                    <a:srgbClr val="FFFFFF"/>
                  </a:solidFill>
                </a14:hiddenFill>
              </a:ext>
            </a:extLst>
          </p:spPr>
        </p:pic>
        <p:pic>
          <p:nvPicPr>
            <p:cNvPr id="3080" name="Picture 8" descr="tableau logo USE THIS 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7613" y="1856981"/>
              <a:ext cx="2925281" cy="1560151"/>
            </a:xfrm>
            <a:prstGeom prst="rect">
              <a:avLst/>
            </a:prstGeom>
            <a:noFill/>
            <a:ln>
              <a:solidFill>
                <a:schemeClr val="bg2">
                  <a:lumMod val="25000"/>
                </a:schemeClr>
              </a:solidFill>
            </a:ln>
            <a:extLst>
              <a:ext uri="{909E8E84-426E-40DD-AFC4-6F175D3DCCD1}">
                <a14:hiddenFill xmlns:a14="http://schemas.microsoft.com/office/drawing/2010/main">
                  <a:solidFill>
                    <a:srgbClr val="FFFFFF"/>
                  </a:solidFill>
                </a14:hiddenFill>
              </a:ext>
            </a:extLst>
          </p:spPr>
        </p:pic>
        <p:pic>
          <p:nvPicPr>
            <p:cNvPr id="3082" name="Picture 10" descr="https://www.twilio.com/blog/wp-content/uploads/2015/05/mspowerbi.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3472" y="1831979"/>
              <a:ext cx="2771016" cy="1560152"/>
            </a:xfrm>
            <a:prstGeom prst="rect">
              <a:avLst/>
            </a:prstGeom>
            <a:noFill/>
            <a:ln>
              <a:solidFill>
                <a:schemeClr val="bg2">
                  <a:lumMod val="25000"/>
                </a:schemeClr>
              </a:solidFill>
            </a:ln>
            <a:extLst>
              <a:ext uri="{909E8E84-426E-40DD-AFC4-6F175D3DCCD1}">
                <a14:hiddenFill xmlns:a14="http://schemas.microsoft.com/office/drawing/2010/main">
                  <a:solidFill>
                    <a:srgbClr val="FFFFFF"/>
                  </a:solidFill>
                </a14:hiddenFill>
              </a:ext>
            </a:extLst>
          </p:spPr>
        </p:pic>
      </p:grpSp>
      <p:sp>
        <p:nvSpPr>
          <p:cNvPr id="10" name="TextBox 9"/>
          <p:cNvSpPr txBox="1"/>
          <p:nvPr/>
        </p:nvSpPr>
        <p:spPr>
          <a:xfrm>
            <a:off x="429742" y="1353214"/>
            <a:ext cx="11126731" cy="341632"/>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6"/>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gn="ctr">
              <a:spcBef>
                <a:spcPts val="600"/>
              </a:spcBef>
              <a:buNone/>
            </a:pPr>
            <a:r>
              <a:rPr lang="en-US" altLang="en-US" sz="1800" dirty="0" smtClean="0"/>
              <a:t>HDInsight Spark integrates with these BI tools to report on Spark data</a:t>
            </a:r>
          </a:p>
        </p:txBody>
      </p:sp>
    </p:spTree>
    <p:extLst>
      <p:ext uri="{BB962C8B-B14F-4D97-AF65-F5344CB8AC3E}">
        <p14:creationId xmlns:p14="http://schemas.microsoft.com/office/powerpoint/2010/main" val="360756774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 Use cases</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7</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910458652"/>
              </p:ext>
            </p:extLst>
          </p:nvPr>
        </p:nvGraphicFramePr>
        <p:xfrm>
          <a:off x="1383029" y="1281177"/>
          <a:ext cx="9784081" cy="5156565"/>
        </p:xfrm>
        <a:graphic>
          <a:graphicData uri="http://schemas.openxmlformats.org/drawingml/2006/table">
            <a:tbl>
              <a:tblPr firstRow="1" bandRow="1">
                <a:tableStyleId>{1FECB4D8-DB02-4DC6-A0A2-4F2EBAE1DC90}</a:tableStyleId>
              </a:tblPr>
              <a:tblGrid>
                <a:gridCol w="2114551"/>
                <a:gridCol w="3865183"/>
                <a:gridCol w="3804347"/>
              </a:tblGrid>
              <a:tr h="373883">
                <a:tc>
                  <a:txBody>
                    <a:bodyPr/>
                    <a:lstStyle/>
                    <a:p>
                      <a:pPr algn="ctr"/>
                      <a:r>
                        <a:rPr lang="en-US" dirty="0" smtClean="0"/>
                        <a:t>Use case</a:t>
                      </a:r>
                      <a:endParaRPr lang="en-US" dirty="0"/>
                    </a:p>
                  </a:txBody>
                  <a:tcPr/>
                </a:tc>
                <a:tc>
                  <a:txBody>
                    <a:bodyPr/>
                    <a:lstStyle/>
                    <a:p>
                      <a:pPr algn="ctr"/>
                      <a:r>
                        <a:rPr lang="en-US" dirty="0" smtClean="0"/>
                        <a:t>Description</a:t>
                      </a:r>
                      <a:endParaRPr lang="en-US" dirty="0"/>
                    </a:p>
                  </a:txBody>
                  <a:tcPr/>
                </a:tc>
                <a:tc>
                  <a:txBody>
                    <a:bodyPr/>
                    <a:lstStyle/>
                    <a:p>
                      <a:pPr algn="ctr"/>
                      <a:r>
                        <a:rPr lang="en-US" dirty="0" smtClean="0"/>
                        <a:t>Users</a:t>
                      </a:r>
                      <a:endParaRPr lang="en-US" dirty="0"/>
                    </a:p>
                  </a:txBody>
                  <a:tcPr/>
                </a:tc>
              </a:tr>
              <a:tr h="826267">
                <a:tc>
                  <a:txBody>
                    <a:bodyPr/>
                    <a:lstStyle/>
                    <a:p>
                      <a:r>
                        <a:rPr lang="en-US" sz="1800" dirty="0" smtClean="0">
                          <a:solidFill>
                            <a:schemeClr val="tx1">
                              <a:lumMod val="65000"/>
                              <a:lumOff val="35000"/>
                            </a:schemeClr>
                          </a:solidFill>
                        </a:rPr>
                        <a:t>Data Integration and ETL</a:t>
                      </a:r>
                      <a:endParaRPr lang="en-US" sz="1800" dirty="0">
                        <a:solidFill>
                          <a:schemeClr val="tx1">
                            <a:lumMod val="65000"/>
                            <a:lumOff val="35000"/>
                          </a:schemeClr>
                        </a:solidFill>
                      </a:endParaRPr>
                    </a:p>
                  </a:txBody>
                  <a:tcPr anchor="ctr"/>
                </a:tc>
                <a:tc>
                  <a:txBody>
                    <a:bodyPr/>
                    <a:lstStyle/>
                    <a:p>
                      <a:r>
                        <a:rPr lang="en-US" sz="1800" u="none" strike="noStrike" kern="1200" baseline="0" dirty="0" smtClean="0">
                          <a:solidFill>
                            <a:schemeClr val="tx1">
                              <a:lumMod val="65000"/>
                              <a:lumOff val="35000"/>
                            </a:schemeClr>
                          </a:solidFill>
                        </a:rPr>
                        <a:t>Cleansing and combining data from diverse sources</a:t>
                      </a:r>
                      <a:endParaRPr lang="en-US" sz="1800" dirty="0">
                        <a:solidFill>
                          <a:schemeClr val="tx1">
                            <a:lumMod val="65000"/>
                            <a:lumOff val="35000"/>
                          </a:schemeClr>
                        </a:solidFill>
                      </a:endParaRPr>
                    </a:p>
                  </a:txBody>
                  <a:tcPr anchor="ctr"/>
                </a:tc>
                <a:tc>
                  <a:txBody>
                    <a:bodyPr/>
                    <a:lstStyle/>
                    <a:p>
                      <a:r>
                        <a:rPr lang="en-US" sz="1800" dirty="0" smtClean="0">
                          <a:solidFill>
                            <a:schemeClr val="tx1">
                              <a:lumMod val="65000"/>
                              <a:lumOff val="35000"/>
                            </a:schemeClr>
                          </a:solidFill>
                        </a:rPr>
                        <a:t>Palantir:</a:t>
                      </a:r>
                      <a:r>
                        <a:rPr lang="en-US" sz="1800" baseline="0" dirty="0" smtClean="0">
                          <a:solidFill>
                            <a:schemeClr val="tx1">
                              <a:lumMod val="65000"/>
                              <a:lumOff val="35000"/>
                            </a:schemeClr>
                          </a:solidFill>
                        </a:rPr>
                        <a:t>  </a:t>
                      </a:r>
                      <a:r>
                        <a:rPr lang="en-US" sz="1800" u="none" strike="noStrike" kern="1200" baseline="0" dirty="0" smtClean="0">
                          <a:solidFill>
                            <a:schemeClr val="tx1">
                              <a:lumMod val="65000"/>
                              <a:lumOff val="35000"/>
                            </a:schemeClr>
                          </a:solidFill>
                        </a:rPr>
                        <a:t>Data analytics platform</a:t>
                      </a:r>
                      <a:endParaRPr lang="en-US" sz="1800" dirty="0">
                        <a:solidFill>
                          <a:schemeClr val="tx1">
                            <a:lumMod val="65000"/>
                            <a:lumOff val="35000"/>
                          </a:schemeClr>
                        </a:solidFill>
                      </a:endParaRPr>
                    </a:p>
                  </a:txBody>
                  <a:tcPr anchor="ctr"/>
                </a:tc>
              </a:tr>
              <a:tr h="1061227">
                <a:tc>
                  <a:txBody>
                    <a:bodyPr/>
                    <a:lstStyle/>
                    <a:p>
                      <a:r>
                        <a:rPr lang="en-US" sz="1800" dirty="0" smtClean="0">
                          <a:solidFill>
                            <a:schemeClr val="tx1">
                              <a:lumMod val="65000"/>
                              <a:lumOff val="35000"/>
                            </a:schemeClr>
                          </a:solidFill>
                        </a:rPr>
                        <a:t>Interactive analytics</a:t>
                      </a:r>
                      <a:endParaRPr lang="en-US" sz="1800" dirty="0">
                        <a:solidFill>
                          <a:schemeClr val="tx1">
                            <a:lumMod val="65000"/>
                            <a:lumOff val="35000"/>
                          </a:schemeClr>
                        </a:solidFill>
                      </a:endParaRPr>
                    </a:p>
                  </a:txBody>
                  <a:tcPr anchor="ctr"/>
                </a:tc>
                <a:tc>
                  <a:txBody>
                    <a:bodyPr/>
                    <a:lstStyle/>
                    <a:p>
                      <a:r>
                        <a:rPr lang="en-US" sz="1800" u="none" strike="noStrike" kern="1200" baseline="0" dirty="0" smtClean="0">
                          <a:solidFill>
                            <a:schemeClr val="tx1">
                              <a:lumMod val="65000"/>
                              <a:lumOff val="35000"/>
                            </a:schemeClr>
                          </a:solidFill>
                        </a:rPr>
                        <a:t>Gain insight from massive data sets tin ad hoc investigations or regularly planned dashboards.</a:t>
                      </a:r>
                      <a:endParaRPr lang="en-US" sz="1800" dirty="0">
                        <a:solidFill>
                          <a:schemeClr val="tx1">
                            <a:lumMod val="65000"/>
                            <a:lumOff val="35000"/>
                          </a:schemeClr>
                        </a:solidFill>
                      </a:endParaRPr>
                    </a:p>
                  </a:txBody>
                  <a:tcPr anchor="ctr"/>
                </a:tc>
                <a:tc>
                  <a:txBody>
                    <a:bodyPr/>
                    <a:lstStyle/>
                    <a:p>
                      <a:r>
                        <a:rPr lang="en-US" sz="1800" u="none" strike="noStrike" kern="1200" baseline="0" dirty="0" smtClean="0">
                          <a:solidFill>
                            <a:schemeClr val="tx1">
                              <a:lumMod val="65000"/>
                              <a:lumOff val="35000"/>
                            </a:schemeClr>
                          </a:solidFill>
                        </a:rPr>
                        <a:t>Goldman Sachs: Analytics platform </a:t>
                      </a:r>
                    </a:p>
                    <a:p>
                      <a:r>
                        <a:rPr lang="en-US" sz="1800" u="none" strike="noStrike" kern="1200" baseline="0" dirty="0" smtClean="0">
                          <a:solidFill>
                            <a:schemeClr val="tx1">
                              <a:lumMod val="65000"/>
                              <a:lumOff val="35000"/>
                            </a:schemeClr>
                          </a:solidFill>
                        </a:rPr>
                        <a:t>Huawei: Query platform in the telecom sector.</a:t>
                      </a:r>
                      <a:endParaRPr lang="en-US" sz="1800" dirty="0">
                        <a:solidFill>
                          <a:schemeClr val="tx1">
                            <a:lumMod val="65000"/>
                            <a:lumOff val="35000"/>
                          </a:schemeClr>
                        </a:solidFill>
                      </a:endParaRPr>
                    </a:p>
                  </a:txBody>
                  <a:tcPr anchor="ctr"/>
                </a:tc>
              </a:tr>
              <a:tr h="919561">
                <a:tc>
                  <a:txBody>
                    <a:bodyPr/>
                    <a:lstStyle/>
                    <a:p>
                      <a:r>
                        <a:rPr lang="en-US" sz="1800" dirty="0" smtClean="0">
                          <a:solidFill>
                            <a:schemeClr val="tx1">
                              <a:lumMod val="65000"/>
                              <a:lumOff val="35000"/>
                            </a:schemeClr>
                          </a:solidFill>
                        </a:rPr>
                        <a:t>High performance batch computation</a:t>
                      </a:r>
                      <a:endParaRPr lang="en-US" sz="1800" dirty="0">
                        <a:solidFill>
                          <a:schemeClr val="tx1">
                            <a:lumMod val="65000"/>
                            <a:lumOff val="35000"/>
                          </a:schemeClr>
                        </a:solidFill>
                      </a:endParaRPr>
                    </a:p>
                  </a:txBody>
                  <a:tcPr anchor="ctr"/>
                </a:tc>
                <a:tc>
                  <a:txBody>
                    <a:bodyPr/>
                    <a:lstStyle/>
                    <a:p>
                      <a:r>
                        <a:rPr lang="en-US" sz="1800" u="none" strike="noStrike" kern="1200" baseline="0" dirty="0" smtClean="0">
                          <a:solidFill>
                            <a:schemeClr val="tx1">
                              <a:lumMod val="65000"/>
                              <a:lumOff val="35000"/>
                            </a:schemeClr>
                          </a:solidFill>
                        </a:rPr>
                        <a:t>Run complex algorithms against large scale data</a:t>
                      </a:r>
                      <a:endParaRPr lang="en-US" sz="1800" dirty="0">
                        <a:solidFill>
                          <a:schemeClr val="tx1">
                            <a:lumMod val="65000"/>
                            <a:lumOff val="35000"/>
                          </a:schemeClr>
                        </a:solidFill>
                      </a:endParaRPr>
                    </a:p>
                  </a:txBody>
                  <a:tcPr anchor="ctr"/>
                </a:tc>
                <a:tc>
                  <a:txBody>
                    <a:bodyPr/>
                    <a:lstStyle/>
                    <a:p>
                      <a:r>
                        <a:rPr lang="en-US" sz="1800" u="none" strike="noStrike" kern="1200" baseline="0" dirty="0" smtClean="0">
                          <a:solidFill>
                            <a:schemeClr val="tx1">
                              <a:lumMod val="65000"/>
                              <a:lumOff val="35000"/>
                            </a:schemeClr>
                          </a:solidFill>
                        </a:rPr>
                        <a:t>Novartis: Genomic Research</a:t>
                      </a:r>
                    </a:p>
                    <a:p>
                      <a:r>
                        <a:rPr lang="en-US" sz="1800" u="none" strike="noStrike" kern="1200" baseline="0" dirty="0" smtClean="0">
                          <a:solidFill>
                            <a:schemeClr val="tx1">
                              <a:lumMod val="65000"/>
                              <a:lumOff val="35000"/>
                            </a:schemeClr>
                          </a:solidFill>
                        </a:rPr>
                        <a:t>MyFitnessPal: Process food data</a:t>
                      </a:r>
                      <a:endParaRPr lang="en-US" sz="1800" b="0" i="0" u="none" strike="noStrike" kern="1200" baseline="0" dirty="0" smtClean="0">
                        <a:solidFill>
                          <a:schemeClr val="tx1">
                            <a:lumMod val="65000"/>
                            <a:lumOff val="35000"/>
                          </a:schemeClr>
                        </a:solidFill>
                        <a:latin typeface="+mn-lt"/>
                        <a:ea typeface="+mn-ea"/>
                        <a:cs typeface="+mn-cs"/>
                      </a:endParaRPr>
                    </a:p>
                  </a:txBody>
                  <a:tcPr anchor="ctr"/>
                </a:tc>
              </a:tr>
              <a:tr h="868680">
                <a:tc>
                  <a:txBody>
                    <a:bodyPr/>
                    <a:lstStyle/>
                    <a:p>
                      <a:r>
                        <a:rPr lang="en-US" sz="1800" dirty="0" smtClean="0">
                          <a:solidFill>
                            <a:schemeClr val="tx1">
                              <a:lumMod val="65000"/>
                              <a:lumOff val="35000"/>
                            </a:schemeClr>
                          </a:solidFill>
                        </a:rPr>
                        <a:t>Machine Learning</a:t>
                      </a:r>
                      <a:endParaRPr lang="en-US" sz="1800" dirty="0">
                        <a:solidFill>
                          <a:schemeClr val="tx1">
                            <a:lumMod val="65000"/>
                            <a:lumOff val="35000"/>
                          </a:schemeClr>
                        </a:solidFill>
                      </a:endParaRPr>
                    </a:p>
                  </a:txBody>
                  <a:tcPr anchor="ctr"/>
                </a:tc>
                <a:tc>
                  <a:txBody>
                    <a:bodyPr/>
                    <a:lstStyle/>
                    <a:p>
                      <a:r>
                        <a:rPr lang="en-US" sz="1800" dirty="0" smtClean="0">
                          <a:solidFill>
                            <a:schemeClr val="tx1">
                              <a:lumMod val="65000"/>
                              <a:lumOff val="35000"/>
                            </a:schemeClr>
                          </a:solidFill>
                        </a:rPr>
                        <a:t>Predict outcomes to make</a:t>
                      </a:r>
                      <a:r>
                        <a:rPr lang="en-US" sz="1800" baseline="0" dirty="0" smtClean="0">
                          <a:solidFill>
                            <a:schemeClr val="tx1">
                              <a:lumMod val="65000"/>
                              <a:lumOff val="35000"/>
                            </a:schemeClr>
                          </a:solidFill>
                        </a:rPr>
                        <a:t> decisions based on input data</a:t>
                      </a:r>
                      <a:endParaRPr lang="en-US" sz="1800" dirty="0">
                        <a:solidFill>
                          <a:schemeClr val="tx1">
                            <a:lumMod val="65000"/>
                            <a:lumOff val="35000"/>
                          </a:schemeClr>
                        </a:solidFill>
                      </a:endParaRPr>
                    </a:p>
                  </a:txBody>
                  <a:tcPr anchor="ctr"/>
                </a:tc>
                <a:tc>
                  <a:txBody>
                    <a:bodyPr/>
                    <a:lstStyle/>
                    <a:p>
                      <a:r>
                        <a:rPr lang="en-US" sz="1800" dirty="0" smtClean="0">
                          <a:solidFill>
                            <a:schemeClr val="tx1">
                              <a:lumMod val="65000"/>
                              <a:lumOff val="35000"/>
                            </a:schemeClr>
                          </a:solidFill>
                        </a:rPr>
                        <a:t>Alibaba</a:t>
                      </a:r>
                      <a:r>
                        <a:rPr lang="en-US" sz="1800" baseline="0" dirty="0" smtClean="0">
                          <a:solidFill>
                            <a:schemeClr val="tx1">
                              <a:lumMod val="65000"/>
                              <a:lumOff val="35000"/>
                            </a:schemeClr>
                          </a:solidFill>
                        </a:rPr>
                        <a:t>: Marketplace Analysis</a:t>
                      </a:r>
                    </a:p>
                    <a:p>
                      <a:r>
                        <a:rPr lang="en-US" sz="1800" baseline="0" dirty="0" smtClean="0">
                          <a:solidFill>
                            <a:schemeClr val="tx1">
                              <a:lumMod val="65000"/>
                              <a:lumOff val="35000"/>
                            </a:schemeClr>
                          </a:solidFill>
                        </a:rPr>
                        <a:t>Spotify: Music Recommendation</a:t>
                      </a:r>
                    </a:p>
                    <a:p>
                      <a:r>
                        <a:rPr lang="en-US" sz="1800" baseline="0" dirty="0" smtClean="0">
                          <a:solidFill>
                            <a:schemeClr val="tx1">
                              <a:lumMod val="65000"/>
                              <a:lumOff val="35000"/>
                            </a:schemeClr>
                          </a:solidFill>
                        </a:rPr>
                        <a:t> </a:t>
                      </a:r>
                      <a:endParaRPr lang="en-US" sz="1800" dirty="0">
                        <a:solidFill>
                          <a:schemeClr val="tx1">
                            <a:lumMod val="65000"/>
                            <a:lumOff val="35000"/>
                          </a:schemeClr>
                        </a:solidFill>
                      </a:endParaRPr>
                    </a:p>
                  </a:txBody>
                  <a:tcPr anchor="ctr"/>
                </a:tc>
              </a:tr>
              <a:tr h="1061227">
                <a:tc>
                  <a:txBody>
                    <a:bodyPr/>
                    <a:lstStyle/>
                    <a:p>
                      <a:r>
                        <a:rPr lang="en-US" sz="1800" dirty="0" smtClean="0">
                          <a:solidFill>
                            <a:schemeClr val="tx1">
                              <a:lumMod val="65000"/>
                              <a:lumOff val="35000"/>
                            </a:schemeClr>
                          </a:solidFill>
                        </a:rPr>
                        <a:t>Real-time stream processing</a:t>
                      </a:r>
                      <a:endParaRPr lang="en-US" sz="1800" dirty="0">
                        <a:solidFill>
                          <a:schemeClr val="tx1">
                            <a:lumMod val="65000"/>
                            <a:lumOff val="35000"/>
                          </a:schemeClr>
                        </a:solidFill>
                      </a:endParaRPr>
                    </a:p>
                  </a:txBody>
                  <a:tcPr anchor="ctr"/>
                </a:tc>
                <a:tc>
                  <a:txBody>
                    <a:bodyPr/>
                    <a:lstStyle/>
                    <a:p>
                      <a:r>
                        <a:rPr lang="en-US" sz="1800" u="none" strike="noStrike" kern="1200" baseline="0" dirty="0" smtClean="0">
                          <a:solidFill>
                            <a:schemeClr val="tx1">
                              <a:lumMod val="65000"/>
                              <a:lumOff val="35000"/>
                            </a:schemeClr>
                          </a:solidFill>
                        </a:rPr>
                        <a:t>Capturing and processing data continuously with low latency and high reliability</a:t>
                      </a:r>
                      <a:endParaRPr lang="en-US" sz="1800" dirty="0">
                        <a:solidFill>
                          <a:schemeClr val="tx1">
                            <a:lumMod val="65000"/>
                            <a:lumOff val="35000"/>
                          </a:schemeClr>
                        </a:solidFill>
                      </a:endParaRPr>
                    </a:p>
                  </a:txBody>
                  <a:tcPr anchor="ctr"/>
                </a:tc>
                <a:tc>
                  <a:txBody>
                    <a:bodyPr/>
                    <a:lstStyle/>
                    <a:p>
                      <a:r>
                        <a:rPr lang="en-US" sz="1800" dirty="0" smtClean="0">
                          <a:solidFill>
                            <a:schemeClr val="tx1">
                              <a:lumMod val="65000"/>
                              <a:lumOff val="35000"/>
                            </a:schemeClr>
                          </a:solidFill>
                        </a:rPr>
                        <a:t>Netflix</a:t>
                      </a:r>
                      <a:r>
                        <a:rPr lang="en-US" sz="1800" baseline="0" dirty="0" smtClean="0">
                          <a:solidFill>
                            <a:schemeClr val="tx1">
                              <a:lumMod val="65000"/>
                              <a:lumOff val="35000"/>
                            </a:schemeClr>
                          </a:solidFill>
                        </a:rPr>
                        <a:t>: Recommendation Engine</a:t>
                      </a:r>
                    </a:p>
                    <a:p>
                      <a:r>
                        <a:rPr lang="en-US" sz="1800" baseline="0" dirty="0" smtClean="0">
                          <a:solidFill>
                            <a:schemeClr val="tx1">
                              <a:lumMod val="65000"/>
                              <a:lumOff val="35000"/>
                            </a:schemeClr>
                          </a:solidFill>
                        </a:rPr>
                        <a:t>British Gas: Connected Homes</a:t>
                      </a:r>
                      <a:endParaRPr lang="en-US" sz="1800" dirty="0">
                        <a:solidFill>
                          <a:schemeClr val="tx1">
                            <a:lumMod val="65000"/>
                            <a:lumOff val="35000"/>
                          </a:schemeClr>
                        </a:solidFill>
                      </a:endParaRPr>
                    </a:p>
                  </a:txBody>
                  <a:tcPr anchor="ctr"/>
                </a:tc>
              </a:tr>
            </a:tbl>
          </a:graphicData>
        </a:graphic>
      </p:graphicFrame>
    </p:spTree>
    <p:extLst>
      <p:ext uri="{BB962C8B-B14F-4D97-AF65-F5344CB8AC3E}">
        <p14:creationId xmlns:p14="http://schemas.microsoft.com/office/powerpoint/2010/main" val="1153351114"/>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0066" y="2084555"/>
            <a:ext cx="10755572" cy="4481488"/>
          </a:xfrm>
          <a:prstGeom prst="rect">
            <a:avLst/>
          </a:prstGeom>
          <a:solidFill>
            <a:schemeClr val="accent3">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192">
              <a:defRPr/>
            </a:pPr>
            <a:endParaRPr lang="en-US" sz="1765" dirty="0">
              <a:solidFill>
                <a:srgbClr val="FFFFFF"/>
              </a:solidFill>
            </a:endParaRPr>
          </a:p>
        </p:txBody>
      </p:sp>
      <p:pic>
        <p:nvPicPr>
          <p:cNvPr id="46082" name="Picture 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63020" y="2271283"/>
            <a:ext cx="1277535" cy="2800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a:xfrm>
            <a:off x="466132" y="2959437"/>
            <a:ext cx="5825935" cy="892298"/>
          </a:xfrm>
          <a:prstGeom prst="rect">
            <a:avLst/>
          </a:prstGeom>
          <a:noFill/>
        </p:spPr>
        <p:txBody>
          <a:bodyPr>
            <a:spAutoFit/>
          </a:bodyPr>
          <a:lstStyle/>
          <a:p>
            <a:pPr defTabSz="914192">
              <a:defRPr/>
            </a:pPr>
            <a:r>
              <a:rPr lang="en-US" sz="5097" dirty="0">
                <a:gradFill>
                  <a:gsLst>
                    <a:gs pos="2917">
                      <a:srgbClr val="FFFFFF"/>
                    </a:gs>
                    <a:gs pos="100000">
                      <a:srgbClr val="FFFFFF"/>
                    </a:gs>
                  </a:gsLst>
                  <a:lin ang="5400000" scaled="0"/>
                </a:gradFill>
                <a:latin typeface="Segoe UI Light"/>
              </a:rPr>
              <a:t>Get started today!</a:t>
            </a:r>
          </a:p>
        </p:txBody>
      </p:sp>
      <p:sp>
        <p:nvSpPr>
          <p:cNvPr id="11" name="TextBox 10"/>
          <p:cNvSpPr txBox="1"/>
          <p:nvPr/>
        </p:nvSpPr>
        <p:spPr>
          <a:xfrm>
            <a:off x="466133" y="3889599"/>
            <a:ext cx="10559507" cy="341584"/>
          </a:xfrm>
          <a:prstGeom prst="rect">
            <a:avLst/>
          </a:prstGeom>
          <a:noFill/>
        </p:spPr>
        <p:txBody>
          <a:bodyPr>
            <a:spAutoFit/>
          </a:bodyPr>
          <a:lstStyle/>
          <a:p>
            <a:pPr marL="280067" lvl="1" indent="-280067" defTabSz="895919">
              <a:lnSpc>
                <a:spcPct val="90000"/>
              </a:lnSpc>
              <a:spcAft>
                <a:spcPts val="1175"/>
              </a:spcAft>
              <a:buFont typeface="Wingdings" pitchFamily="2" charset="2"/>
              <a:buChar char="§"/>
              <a:defRPr/>
            </a:pPr>
            <a:r>
              <a:rPr lang="en-US" sz="1765" dirty="0">
                <a:solidFill>
                  <a:srgbClr val="FFFFFF"/>
                </a:solidFill>
                <a:latin typeface="Segoe UI Light"/>
              </a:rPr>
              <a:t>For more information visit: http://azure.microsoft.com/en-us/services/hdinsight/  </a:t>
            </a:r>
          </a:p>
        </p:txBody>
      </p:sp>
    </p:spTree>
    <p:extLst>
      <p:ext uri="{BB962C8B-B14F-4D97-AF65-F5344CB8AC3E}">
        <p14:creationId xmlns:p14="http://schemas.microsoft.com/office/powerpoint/2010/main" val="137147168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integrates well with Hadoop</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8</a:t>
            </a:fld>
            <a:endParaRPr lang="en-US" dirty="0"/>
          </a:p>
        </p:txBody>
      </p:sp>
      <p:sp>
        <p:nvSpPr>
          <p:cNvPr id="4" name="TextBox 3"/>
          <p:cNvSpPr txBox="1"/>
          <p:nvPr/>
        </p:nvSpPr>
        <p:spPr>
          <a:xfrm>
            <a:off x="493282" y="1645432"/>
            <a:ext cx="10873883" cy="3487108"/>
          </a:xfrm>
          <a:prstGeom prst="rect">
            <a:avLst/>
          </a:prstGeom>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lvl="1"/>
            <a:r>
              <a:rPr lang="en-US" sz="2400" dirty="0"/>
              <a:t>Spark can use Hadoop 1.0 or Hadoop YARN as resource managers. </a:t>
            </a:r>
          </a:p>
          <a:p>
            <a:pPr lvl="1"/>
            <a:r>
              <a:rPr lang="en-US" sz="2400" dirty="0"/>
              <a:t>Spark also can work with other resource managers:</a:t>
            </a:r>
          </a:p>
          <a:p>
            <a:pPr marL="1200150" lvl="2" indent="-285750">
              <a:buFont typeface="Arial" panose="020B0604020202020204" pitchFamily="34" charset="0"/>
              <a:buChar char="•"/>
            </a:pPr>
            <a:r>
              <a:rPr lang="en-US" sz="2000" dirty="0">
                <a:solidFill>
                  <a:schemeClr val="tx1">
                    <a:lumMod val="65000"/>
                    <a:lumOff val="35000"/>
                  </a:schemeClr>
                </a:solidFill>
              </a:rPr>
              <a:t>MESOS</a:t>
            </a:r>
          </a:p>
          <a:p>
            <a:pPr marL="1200150" lvl="2" indent="-285750">
              <a:buFont typeface="Arial" panose="020B0604020202020204" pitchFamily="34" charset="0"/>
              <a:buChar char="•"/>
            </a:pPr>
            <a:r>
              <a:rPr lang="en-US" sz="2000" dirty="0">
                <a:solidFill>
                  <a:schemeClr val="tx1">
                    <a:lumMod val="65000"/>
                    <a:lumOff val="35000"/>
                  </a:schemeClr>
                </a:solidFill>
              </a:rPr>
              <a:t>It’s own resource manager</a:t>
            </a:r>
          </a:p>
          <a:p>
            <a:pPr lvl="1"/>
            <a:r>
              <a:rPr lang="en-US" sz="2400" dirty="0"/>
              <a:t>Spark does not have it own storage layer. Spark can read and </a:t>
            </a:r>
            <a:r>
              <a:rPr lang="en-US" sz="2400" dirty="0" smtClean="0"/>
              <a:t>write </a:t>
            </a:r>
            <a:r>
              <a:rPr lang="en-US" sz="2400" dirty="0"/>
              <a:t>directly to HDFS.</a:t>
            </a:r>
          </a:p>
          <a:p>
            <a:pPr lvl="1"/>
            <a:r>
              <a:rPr lang="en-US" sz="2400" dirty="0"/>
              <a:t>Integrates with Hadoop ecosystem projects such as Apache </a:t>
            </a:r>
            <a:r>
              <a:rPr lang="en-US" sz="2400" dirty="0" smtClean="0"/>
              <a:t>Hive, Apache </a:t>
            </a:r>
            <a:r>
              <a:rPr lang="en-US" sz="2400" dirty="0"/>
              <a:t>HBase.</a:t>
            </a:r>
          </a:p>
          <a:p>
            <a:endParaRPr lang="en-US" sz="1600" dirty="0"/>
          </a:p>
        </p:txBody>
      </p:sp>
    </p:spTree>
    <p:extLst>
      <p:ext uri="{BB962C8B-B14F-4D97-AF65-F5344CB8AC3E}">
        <p14:creationId xmlns:p14="http://schemas.microsoft.com/office/powerpoint/2010/main" val="1492581338"/>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is fast </a:t>
            </a:r>
            <a:endParaRPr lang="en-US" dirty="0"/>
          </a:p>
        </p:txBody>
      </p:sp>
      <p:sp>
        <p:nvSpPr>
          <p:cNvPr id="3" name="Slide Number Placeholder 2"/>
          <p:cNvSpPr>
            <a:spLocks noGrp="1"/>
          </p:cNvSpPr>
          <p:nvPr>
            <p:ph type="sldNum" sz="quarter" idx="11"/>
          </p:nvPr>
        </p:nvSpPr>
        <p:spPr/>
        <p:txBody>
          <a:bodyPr/>
          <a:lstStyle/>
          <a:p>
            <a:pPr>
              <a:defRPr/>
            </a:pPr>
            <a:fld id="{F8A0AC42-AA1D-4944-8D96-660DE70C7E1B}" type="slidenum">
              <a:rPr lang="en-US" smtClean="0"/>
              <a:pPr>
                <a:defRPr/>
              </a:pPr>
              <a:t>9</a:t>
            </a:fld>
            <a:endParaRPr lang="en-US" dirty="0"/>
          </a:p>
        </p:txBody>
      </p:sp>
      <p:sp>
        <p:nvSpPr>
          <p:cNvPr id="4" name="TextBox 3"/>
          <p:cNvSpPr txBox="1"/>
          <p:nvPr/>
        </p:nvSpPr>
        <p:spPr>
          <a:xfrm>
            <a:off x="551597" y="5442540"/>
            <a:ext cx="11232107" cy="480131"/>
          </a:xfrm>
          <a:prstGeom prst="rect">
            <a:avLst/>
          </a:prstGeom>
          <a:solidFill>
            <a:schemeClr val="tx2"/>
          </a:solidFill>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2"/>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110493" lvl="1" indent="0" algn="ctr">
              <a:spcBef>
                <a:spcPts val="1200"/>
              </a:spcBef>
              <a:buNone/>
            </a:pPr>
            <a:r>
              <a:rPr lang="en-US" dirty="0" smtClean="0">
                <a:solidFill>
                  <a:schemeClr val="bg1"/>
                </a:solidFill>
              </a:rPr>
              <a:t>Spark is fast not just for In-Memory but On-Disk computation as well</a:t>
            </a:r>
          </a:p>
        </p:txBody>
      </p:sp>
      <p:sp>
        <p:nvSpPr>
          <p:cNvPr id="5" name="TextBox 4"/>
          <p:cNvSpPr txBox="1"/>
          <p:nvPr/>
        </p:nvSpPr>
        <p:spPr>
          <a:xfrm>
            <a:off x="2238233" y="1403677"/>
            <a:ext cx="7697337" cy="1032757"/>
          </a:xfrm>
          <a:prstGeom prst="rect">
            <a:avLst/>
          </a:prstGeom>
          <a:noFill/>
        </p:spPr>
        <p:txBody>
          <a:bodyPr wrap="none" lIns="182880" tIns="146304" rIns="182880" bIns="146304" rtlCol="0">
            <a:noAutofit/>
          </a:bodyPr>
          <a:lstStyle/>
          <a:p>
            <a:pPr algn="ctr">
              <a:lnSpc>
                <a:spcPct val="90000"/>
              </a:lnSpc>
              <a:spcAft>
                <a:spcPts val="600"/>
              </a:spcAft>
            </a:pPr>
            <a:r>
              <a:rPr lang="en-US" sz="2400" dirty="0" smtClean="0">
                <a:solidFill>
                  <a:schemeClr val="tx1">
                    <a:lumMod val="65000"/>
                    <a:lumOff val="35000"/>
                  </a:schemeClr>
                </a:solidFill>
              </a:rPr>
              <a:t>Spark is the current (2014) Sort Benchmark winner. </a:t>
            </a:r>
          </a:p>
          <a:p>
            <a:pPr algn="ctr">
              <a:lnSpc>
                <a:spcPct val="90000"/>
              </a:lnSpc>
              <a:spcAft>
                <a:spcPts val="600"/>
              </a:spcAft>
            </a:pPr>
            <a:r>
              <a:rPr lang="en-US" sz="2400" dirty="0" smtClean="0">
                <a:solidFill>
                  <a:schemeClr val="tx1">
                    <a:lumMod val="65000"/>
                    <a:lumOff val="35000"/>
                  </a:schemeClr>
                </a:solidFill>
              </a:rPr>
              <a:t>3x faster than 2013 winner (Hadoop).</a:t>
            </a:r>
          </a:p>
        </p:txBody>
      </p:sp>
      <p:pic>
        <p:nvPicPr>
          <p:cNvPr id="6" name="Picture 5"/>
          <p:cNvPicPr>
            <a:picLocks noChangeAspect="1"/>
          </p:cNvPicPr>
          <p:nvPr/>
        </p:nvPicPr>
        <p:blipFill>
          <a:blip r:embed="rId3"/>
          <a:stretch>
            <a:fillRect/>
          </a:stretch>
        </p:blipFill>
        <p:spPr>
          <a:xfrm>
            <a:off x="2042800" y="2435381"/>
            <a:ext cx="8105775" cy="2781300"/>
          </a:xfrm>
          <a:prstGeom prst="rect">
            <a:avLst/>
          </a:prstGeom>
        </p:spPr>
      </p:pic>
      <p:sp>
        <p:nvSpPr>
          <p:cNvPr id="7" name="TextBox 6"/>
          <p:cNvSpPr txBox="1"/>
          <p:nvPr/>
        </p:nvSpPr>
        <p:spPr>
          <a:xfrm>
            <a:off x="525438" y="5922671"/>
            <a:ext cx="3425590" cy="512011"/>
          </a:xfrm>
          <a:prstGeom prst="rect">
            <a:avLst/>
          </a:prstGeom>
          <a:noFill/>
        </p:spPr>
        <p:txBody>
          <a:bodyPr wrap="square" lIns="182880" tIns="146304" rIns="182880" bIns="146304" rtlCol="0">
            <a:noAutofit/>
          </a:bodyPr>
          <a:lstStyle/>
          <a:p>
            <a:pPr>
              <a:lnSpc>
                <a:spcPct val="90000"/>
              </a:lnSpc>
              <a:spcAft>
                <a:spcPts val="600"/>
              </a:spcAft>
            </a:pPr>
            <a:r>
              <a:rPr lang="en-US" u="sng" dirty="0" smtClean="0">
                <a:solidFill>
                  <a:schemeClr val="accent1">
                    <a:lumMod val="60000"/>
                    <a:lumOff val="40000"/>
                  </a:schemeClr>
                </a:solidFill>
                <a:hlinkClick r:id="rId4"/>
              </a:rPr>
              <a:t>tinyurl.com/spark-sort</a:t>
            </a:r>
            <a:endParaRPr lang="en-US" u="sng" dirty="0" smtClean="0">
              <a:solidFill>
                <a:schemeClr val="accent1">
                  <a:lumMod val="60000"/>
                  <a:lumOff val="40000"/>
                </a:schemeClr>
              </a:solidFill>
            </a:endParaRPr>
          </a:p>
        </p:txBody>
      </p:sp>
    </p:spTree>
    <p:extLst>
      <p:ext uri="{BB962C8B-B14F-4D97-AF65-F5344CB8AC3E}">
        <p14:creationId xmlns:p14="http://schemas.microsoft.com/office/powerpoint/2010/main" val="45216195"/>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2.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deck provides detailed technical information about Spark and how it sits on top of HDInsight.</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Nishant Thacker</DisplayName>
        <AccountId>157666</AccountId>
        <AccountType/>
      </UserInfo>
    </Owner>
    <k21a64daf20d4502b2796a1c6b8ce6c8 xmlns="230e9df3-be65-4c73-a93b-d1236ebd677e">
      <Terms xmlns="http://schemas.microsoft.com/office/infopath/2007/PartnerControls"/>
    </k21a64daf20d4502b2796a1c6b8ce6c8>
    <Expire_x0020_Review xmlns="230e9df3-be65-4c73-a93b-d1236ebd677e">2016-07-05T07:00:00+00:00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http://infopedia/kc02/media/Thumbnails/Server and Tools Business/KC02-23-74579/HDInsightTechDeepDive.png</Url>
      <Description>/kc02/media/Thumbnails/Server and Tools Business/KC02-23-74579/HDInsightTechDeepDive.png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modern data warehouses</TermName>
          <TermId xmlns="http://schemas.microsoft.com/office/infopath/2007/PartnerControls">73a3f3c0-b1f4-4059-b3f7-d568167cd895</TermId>
        </TermInfo>
      </Terms>
    </i0d941ee1e744ffea7aeee9924c91cbb>
    <PublishingExpirationDate xmlns="http://schemas.microsoft.com/sharepoint/v3" xsi:nil="true"/>
    <RoutingRuleDescription xmlns="http://schemas.microsoft.com/sharepoint/v3" xsi:nil="true"/>
    <DocumentSetKcId xmlns="ad820760-4664-4be3-bee2-f8b9a6708b4c">74579</DocumentSetKcId>
    <CoOwner xmlns="ad820760-4664-4be3-bee2-f8b9a6708b4c">
      <UserInfo>
        <DisplayName>i:0#.w|redmond\v-anmarv</DisplayName>
        <AccountId>62976</AccountId>
        <AccountType/>
      </UserInfo>
      <UserInfo>
        <DisplayName>i:0#.w|redmond\chrisper</DisplayName>
        <AccountId>49210</AccountId>
        <AccountType/>
      </UserInfo>
    </Co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TaxCatchAll xmlns="230e9df3-be65-4c73-a93b-d1236ebd677e">
      <Value>31</Value>
      <Value>2325</Value>
      <Value>311</Value>
      <Value>262</Value>
      <Value>566</Value>
      <Value>156</Value>
      <Value>1</Value>
      <Value>762</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KC02-23-74581</_dlc_DocId>
    <_dlc_DocIdUrl xmlns="230e9df3-be65-4c73-a93b-d1236ebd677e">
      <Url>http://infopedia/kc02/docstore/_layouts/DocIdRedir.aspx?ID=KC02-23-74581</Url>
      <Description>KC02-23-74581</Description>
    </_dlc_DocIdUrl>
    <AverageRating xmlns="http://schemas.microsoft.com/sharepoint/v3"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409374-58EC-479C-B780-BEA40D16E8F1}"/>
</file>

<file path=customXml/itemProps2.xml><?xml version="1.0" encoding="utf-8"?>
<ds:datastoreItem xmlns:ds="http://schemas.openxmlformats.org/officeDocument/2006/customXml" ds:itemID="{84438D4E-AED5-4826-82B5-D69283AFCC44}"/>
</file>

<file path=customXml/itemProps3.xml><?xml version="1.0" encoding="utf-8"?>
<ds:datastoreItem xmlns:ds="http://schemas.openxmlformats.org/officeDocument/2006/customXml" ds:itemID="{257D2129-058C-406B-B2AA-6300A212079C}"/>
</file>

<file path=customXml/itemProps4.xml><?xml version="1.0" encoding="utf-8"?>
<ds:datastoreItem xmlns:ds="http://schemas.openxmlformats.org/officeDocument/2006/customXml" ds:itemID="{BD90002D-D2E1-4980-96ED-D44D50241574}"/>
</file>

<file path=customXml/itemProps5.xml><?xml version="1.0" encoding="utf-8"?>
<ds:datastoreItem xmlns:ds="http://schemas.openxmlformats.org/officeDocument/2006/customXml" ds:itemID="{760A0304-905F-45B4-B54A-C0F4C7E82D36}"/>
</file>

<file path=docProps/app.xml><?xml version="1.0" encoding="utf-8"?>
<Properties xmlns="http://schemas.openxmlformats.org/officeDocument/2006/extended-properties" xmlns:vt="http://schemas.openxmlformats.org/officeDocument/2006/docPropsVTypes">
  <Template/>
  <TotalTime>6233</TotalTime>
  <Words>6054</Words>
  <Application>Microsoft Office PowerPoint</Application>
  <PresentationFormat>Widescreen</PresentationFormat>
  <Paragraphs>897</Paragraphs>
  <Slides>70</Slides>
  <Notes>4</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85" baseType="lpstr">
      <vt:lpstr>ＭＳ Ｐゴシック</vt:lpstr>
      <vt:lpstr>ＭＳ Ｐゴシック</vt:lpstr>
      <vt:lpstr>Arial</vt:lpstr>
      <vt:lpstr>Arial Narrow</vt:lpstr>
      <vt:lpstr>Calibri</vt:lpstr>
      <vt:lpstr>Consolas</vt:lpstr>
      <vt:lpstr>Segoe</vt:lpstr>
      <vt:lpstr>Segoe Semibold</vt:lpstr>
      <vt:lpstr>Segoe UI</vt:lpstr>
      <vt:lpstr>Segoe UI Light</vt:lpstr>
      <vt:lpstr>Segoe UI Semibold</vt:lpstr>
      <vt:lpstr>Segoe UI Semilight</vt:lpstr>
      <vt:lpstr>Wingdings</vt:lpstr>
      <vt:lpstr>Theme1</vt:lpstr>
      <vt:lpstr>think-cell Slide</vt:lpstr>
      <vt:lpstr>Apache Spark on Azure HDInsight A technical overview  Nishant Thacker Microsoft </vt:lpstr>
      <vt:lpstr>PowerPoint Presentation</vt:lpstr>
      <vt:lpstr>PowerPoint Presentation</vt:lpstr>
      <vt:lpstr>Apache Spark – An Unified Framework</vt:lpstr>
      <vt:lpstr>Spark - Benefits</vt:lpstr>
      <vt:lpstr>Advantages of Unified Platform</vt:lpstr>
      <vt:lpstr>Spark – Use cases</vt:lpstr>
      <vt:lpstr>Spark integrates well with Hadoop</vt:lpstr>
      <vt:lpstr>Spark is fast </vt:lpstr>
      <vt:lpstr>… especially for iterative applications</vt:lpstr>
      <vt:lpstr>What makes Spark fast?</vt:lpstr>
      <vt:lpstr>PowerPoint Presentation</vt:lpstr>
      <vt:lpstr>Spark Cluster Architecture</vt:lpstr>
      <vt:lpstr>Spark Cluster Architecture - Driver</vt:lpstr>
      <vt:lpstr>Core Abstraction: Resilient Data Sets (RDDs)</vt:lpstr>
      <vt:lpstr>RDDs: Transformations and Actions</vt:lpstr>
      <vt:lpstr>Transformations and Actions: Sample Code</vt:lpstr>
      <vt:lpstr>RDD Transformations (1)</vt:lpstr>
      <vt:lpstr>RDD Transformations (2)</vt:lpstr>
      <vt:lpstr>RDD Actions (1)</vt:lpstr>
      <vt:lpstr>RDD Actions(2)</vt:lpstr>
      <vt:lpstr>RDD Persistence Options</vt:lpstr>
      <vt:lpstr>Core Concept: Accumulators</vt:lpstr>
      <vt:lpstr>PowerPoint Presentation</vt:lpstr>
      <vt:lpstr>Developing Spark Apps with Notebooks</vt:lpstr>
      <vt:lpstr>Apache Zeppelin</vt:lpstr>
      <vt:lpstr>Zeppelin Architecture</vt:lpstr>
      <vt:lpstr>Jupyter </vt:lpstr>
      <vt:lpstr>PowerPoint Presentation</vt:lpstr>
      <vt:lpstr>Stream Processing</vt:lpstr>
      <vt:lpstr>What is Spark Streaming?</vt:lpstr>
      <vt:lpstr>How it works – High level Overview</vt:lpstr>
      <vt:lpstr>Core Abstraction: DStream</vt:lpstr>
      <vt:lpstr>DStream - Operations</vt:lpstr>
      <vt:lpstr>Sample Code</vt:lpstr>
      <vt:lpstr>Windowing in Spark</vt:lpstr>
      <vt:lpstr>Spark: Window Transformation Operations</vt:lpstr>
      <vt:lpstr>Windowing Sample Code</vt:lpstr>
      <vt:lpstr>“Exactly once”, “At Least Once” Guarantees</vt:lpstr>
      <vt:lpstr>PowerPoint Presentation</vt:lpstr>
      <vt:lpstr>Spark SQL Overview</vt:lpstr>
      <vt:lpstr>sqlContext and hiveContext</vt:lpstr>
      <vt:lpstr>Core Abstraction - DataFrames</vt:lpstr>
      <vt:lpstr>Creating DataFrames from Data Sources</vt:lpstr>
      <vt:lpstr>Creating DataFrames from RDDs</vt:lpstr>
      <vt:lpstr>DataFrame operations</vt:lpstr>
      <vt:lpstr>Tables and Queries</vt:lpstr>
      <vt:lpstr>Hive Tables</vt:lpstr>
      <vt:lpstr>PowerPoint Presentation</vt:lpstr>
      <vt:lpstr>What is MLlib?</vt:lpstr>
      <vt:lpstr>Movie Recommendation – Dataset</vt:lpstr>
      <vt:lpstr>Train the Model</vt:lpstr>
      <vt:lpstr>… Make Recommendations</vt:lpstr>
      <vt:lpstr>Recommender Performance Evaluation</vt:lpstr>
      <vt:lpstr>PowerPoint Presentation</vt:lpstr>
      <vt:lpstr>Creating a HDInsight Spark Cluster</vt:lpstr>
      <vt:lpstr>HDInsight Spark Dashboard</vt:lpstr>
      <vt:lpstr>HDInsight Spark Resource Manager</vt:lpstr>
      <vt:lpstr>Resizing a HDInsight Spark Cluster</vt:lpstr>
      <vt:lpstr>Notebooks: Jupyter and Zeppelin</vt:lpstr>
      <vt:lpstr>HDInsight Spark: Jupytr Notebooks</vt:lpstr>
      <vt:lpstr>HDInsight Spark: Zeppelin Notebooks</vt:lpstr>
      <vt:lpstr>Machine Learning with Anaconda </vt:lpstr>
      <vt:lpstr>Streaming with Azure Event Hub</vt:lpstr>
      <vt:lpstr>Creating HDInsight Spark with Script Actions</vt:lpstr>
      <vt:lpstr>Interactive Queries with Spark Shell</vt:lpstr>
      <vt:lpstr>Stand-alone Scale Programs</vt:lpstr>
      <vt:lpstr>Running and Managing Queries/Jobs</vt:lpstr>
      <vt:lpstr>Integration with BI Reporting Tools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Spark on HDInsight - Technical Deep Dive</dc:title>
  <dc:creator>Nishant Thacker</dc:creator>
  <cp:keywords/>
  <cp:lastModifiedBy>Ann Marvin (Denny Mountain Media LLC)</cp:lastModifiedBy>
  <cp:revision>239</cp:revision>
  <cp:lastPrinted>2015-02-09T16:23:58Z</cp:lastPrinted>
  <dcterms:created xsi:type="dcterms:W3CDTF">2015-02-08T05:05:03Z</dcterms:created>
  <dcterms:modified xsi:type="dcterms:W3CDTF">2015-07-06T19:46:41Z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Confidentiality">
    <vt:lpwstr>1;#Microsoft confidential|461efa83-0283-486a-a8d5-943328f3693f</vt:lpwstr>
  </property>
  <property fmtid="{D5CDD505-2E9C-101B-9397-08002B2CF9AE}" pid="7" name="ActivitiesAndPrograms">
    <vt:lpwstr/>
  </property>
  <property fmtid="{D5CDD505-2E9C-101B-9397-08002B2CF9AE}" pid="8" name="Segments">
    <vt:lpwstr/>
  </property>
  <property fmtid="{D5CDD505-2E9C-101B-9397-08002B2CF9AE}" pid="9" name="Partners">
    <vt:lpwstr/>
  </property>
  <property fmtid="{D5CDD505-2E9C-101B-9397-08002B2CF9AE}" pid="10" name="Topics">
    <vt:lpwstr/>
  </property>
  <property fmtid="{D5CDD505-2E9C-101B-9397-08002B2CF9AE}" pid="11" name="Groups">
    <vt:lpwstr>762;#SQL Server Marketing|bb7921b3-c1d8-4da4-b894-8b6075d9546d;#311;#Cloud and Enterprise Marketing Group|4f75e184-e5aa-4234-a07f-b032d60df254</vt:lpwstr>
  </property>
  <property fmtid="{D5CDD505-2E9C-101B-9397-08002B2CF9AE}" pid="12" name="Industries">
    <vt:lpwstr/>
  </property>
  <property fmtid="{D5CDD505-2E9C-101B-9397-08002B2CF9AE}" pid="13" name="Roles">
    <vt:lpwstr/>
  </property>
  <property fmtid="{D5CDD505-2E9C-101B-9397-08002B2CF9AE}" pid="14" name="Competitors">
    <vt:lpwstr/>
  </property>
  <property fmtid="{D5CDD505-2E9C-101B-9397-08002B2CF9AE}" pid="15" name="SMSGDomain">
    <vt:lpwstr>156;#Server and Tools Business|6783548d-8609-4f97-be4a-4ca2616905a6;#566;#SQL Server Domain|0c0f1824-39dc-4b26-8c74-eff4364b812b</vt:lpwstr>
  </property>
  <property fmtid="{D5CDD505-2E9C-101B-9397-08002B2CF9AE}" pid="16" name="BusinessArchitecture">
    <vt:lpwstr>2325;#modern data warehouses|73a3f3c0-b1f4-4059-b3f7-d568167cd895</vt:lpwstr>
  </property>
  <property fmtid="{D5CDD505-2E9C-101B-9397-08002B2CF9AE}" pid="17" name="Products">
    <vt:lpwstr>262;#Microsoft SQL Server|261ba873-f3ab-420e-96d6-e3004596a551</vt:lpwstr>
  </property>
  <property fmtid="{D5CDD505-2E9C-101B-9397-08002B2CF9AE}" pid="18" name="_dlc_policyId">
    <vt:lpwstr/>
  </property>
  <property fmtid="{D5CDD505-2E9C-101B-9397-08002B2CF9AE}" pid="19" name="ItemRetentionFormula">
    <vt:lpwstr/>
  </property>
  <property fmtid="{D5CDD505-2E9C-101B-9397-08002B2CF9AE}" pid="20" name="_dlc_DocIdItemGuid">
    <vt:lpwstr>d6b9614a-17bc-4c40-be72-47bdeeaac7eb</vt:lpwstr>
  </property>
  <property fmtid="{D5CDD505-2E9C-101B-9397-08002B2CF9AE}" pid="21" name="ItemType">
    <vt:lpwstr>31;#technical presentations|83a894cf-702b-47fc-aba5-41bd10dc1e75</vt:lpwstr>
  </property>
  <property fmtid="{D5CDD505-2E9C-101B-9397-08002B2CF9AE}" pid="22" name="EnterpriseDomainTags">
    <vt:lpwstr/>
  </property>
  <property fmtid="{D5CDD505-2E9C-101B-9397-08002B2CF9AE}" pid="23" name="Languages">
    <vt:lpwstr/>
  </property>
  <property fmtid="{D5CDD505-2E9C-101B-9397-08002B2CF9AE}" pid="24" name="TechnicalLevel">
    <vt:lpwstr/>
  </property>
  <property fmtid="{D5CDD505-2E9C-101B-9397-08002B2CF9AE}" pid="25" name="p1cd454bacc149bfbcfd764edd279de7">
    <vt:lpwstr/>
  </property>
  <property fmtid="{D5CDD505-2E9C-101B-9397-08002B2CF9AE}" pid="26" name="bc28b5f076654a3b96073bbbebfeb8c9">
    <vt:lpwstr/>
  </property>
  <property fmtid="{D5CDD505-2E9C-101B-9397-08002B2CF9AE}" pid="27" name="j4d667fb28274e85b2214f6e751c8d1f">
    <vt:lpwstr/>
  </property>
  <property fmtid="{D5CDD505-2E9C-101B-9397-08002B2CF9AE}" pid="28" name="MSProducts">
    <vt:lpwstr/>
  </property>
  <property fmtid="{D5CDD505-2E9C-101B-9397-08002B2CF9AE}" pid="29" name="SMSGTags">
    <vt:lpwstr/>
  </property>
  <property fmtid="{D5CDD505-2E9C-101B-9397-08002B2CF9AE}" pid="30" name="j031aa32f4154c8c9a646efae715ebde">
    <vt:lpwstr/>
  </property>
  <property fmtid="{D5CDD505-2E9C-101B-9397-08002B2CF9AE}" pid="31" name="l311460e3fdf46688abc31ddb7bdc05a">
    <vt:lpwstr/>
  </property>
  <property fmtid="{D5CDD505-2E9C-101B-9397-08002B2CF9AE}" pid="32" name="la4444b61d19467597d63190b69ac227">
    <vt:lpwstr/>
  </property>
  <property fmtid="{D5CDD505-2E9C-101B-9397-08002B2CF9AE}" pid="33" name="MSProductsTaxHTField0">
    <vt:lpwstr/>
  </property>
  <property fmtid="{D5CDD505-2E9C-101B-9397-08002B2CF9AE}" pid="34" name="_docset_NoMedatataSyncRequired">
    <vt:lpwstr>False</vt:lpwstr>
  </property>
  <property fmtid="{D5CDD505-2E9C-101B-9397-08002B2CF9AE}" pid="35" name="messageframeworktype">
    <vt:lpwstr/>
  </property>
  <property fmtid="{D5CDD505-2E9C-101B-9397-08002B2CF9AE}" pid="36" name="MSLanguage">
    <vt:lpwstr/>
  </property>
  <property fmtid="{D5CDD505-2E9C-101B-9397-08002B2CF9AE}" pid="37" name="cb7870d3641f4a52807a63577a9c1b08">
    <vt:lpwstr/>
  </property>
  <property fmtid="{D5CDD505-2E9C-101B-9397-08002B2CF9AE}" pid="38" name="LearningOrganization">
    <vt:lpwstr/>
  </property>
  <property fmtid="{D5CDD505-2E9C-101B-9397-08002B2CF9AE}" pid="39" name="EmployeeRole">
    <vt:lpwstr/>
  </property>
  <property fmtid="{D5CDD505-2E9C-101B-9397-08002B2CF9AE}" pid="40" name="LearningDeliveryMethod">
    <vt:lpwstr/>
  </property>
  <property fmtid="{D5CDD505-2E9C-101B-9397-08002B2CF9AE}" pid="41" name="SalesGeography">
    <vt:lpwstr/>
  </property>
  <property fmtid="{D5CDD505-2E9C-101B-9397-08002B2CF9AE}" pid="42" name="WorkflowChangePath">
    <vt:lpwstr>4c942473-d120-4286-a51a-b65ad3d92ffb,9;4c942473-d120-4286-a51a-b65ad3d92ffb,9;4c942473-d120-4286-a51a-b65ad3d92ffb,13;</vt:lpwstr>
  </property>
</Properties>
</file>